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xlsx" ContentType="application/vnd.openxmlformats-officedocument.spreadsheetml.sheet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embeddings/oleObject2.bin" ContentType="application/vnd.openxmlformats-officedocument.oleObject"/>
  <Override PartName="/ppt/embeddings/oleObject3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85" r:id="rId3"/>
    <p:sldId id="270" r:id="rId4"/>
    <p:sldId id="277" r:id="rId5"/>
    <p:sldId id="276" r:id="rId6"/>
    <p:sldId id="278" r:id="rId7"/>
    <p:sldId id="273" r:id="rId8"/>
    <p:sldId id="274" r:id="rId9"/>
    <p:sldId id="279" r:id="rId10"/>
    <p:sldId id="280" r:id="rId11"/>
    <p:sldId id="272" r:id="rId12"/>
    <p:sldId id="283" r:id="rId13"/>
    <p:sldId id="281" r:id="rId14"/>
    <p:sldId id="282" r:id="rId15"/>
    <p:sldId id="28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7D7DFF"/>
    <a:srgbClr val="0000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52" autoAdjust="0"/>
    <p:restoredTop sz="89267" autoAdjust="0"/>
  </p:normalViewPr>
  <p:slideViewPr>
    <p:cSldViewPr snapToGrid="0">
      <p:cViewPr varScale="1">
        <p:scale>
          <a:sx n="94" d="100"/>
          <a:sy n="94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1FD0C-9F02-461D-B6CF-27C99CD700B1}" type="datetimeFigureOut">
              <a:rPr lang="en-US" smtClean="0"/>
              <a:t>4/4/17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F2DFCA-806E-4D89-B87F-337C705C2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15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DFCA-806E-4D89-B87F-337C705C23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719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6</a:t>
            </a:r>
            <a:r>
              <a:rPr lang="en-US" baseline="0" dirty="0" smtClean="0"/>
              <a:t> sound analysis “experts” with decades of experience can’t agree on simple measurements!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DFCA-806E-4D89-B87F-337C705C23C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393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DFCA-806E-4D89-B87F-337C705C23C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146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DFCA-806E-4D89-B87F-337C705C23C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146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506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676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55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24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44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309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164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18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-no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4376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52450" y="930275"/>
            <a:ext cx="8039100" cy="0"/>
          </a:xfrm>
          <a:prstGeom prst="line">
            <a:avLst/>
          </a:prstGeom>
          <a:ln w="127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74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73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2706F-E117-4242-A905-12B43F8BE946}" type="datetimeFigureOut">
              <a:rPr lang="en-US" smtClean="0"/>
              <a:t>4/4/17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646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oleObject" Target="../embeddings/oleObject3.bin"/><Relationship Id="rId8" Type="http://schemas.openxmlformats.org/officeDocument/2006/relationships/package" Target="../embeddings/Microsoft_Excel_Sheet3.xlsx"/><Relationship Id="rId9" Type="http://schemas.openxmlformats.org/officeDocument/2006/relationships/image" Target="../media/image11.png"/><Relationship Id="rId10" Type="http://schemas.openxmlformats.org/officeDocument/2006/relationships/hyperlink" Target="file:///C:\Program%20Files\Raven-development\Raven.bat" TargetMode="External"/><Relationship Id="rId11" Type="http://schemas.openxmlformats.org/officeDocument/2006/relationships/image" Target="../media/image14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file:///C:\Program%20Files\Raven-development\Raven.bat" TargetMode="External"/><Relationship Id="rId4" Type="http://schemas.openxmlformats.org/officeDocument/2006/relationships/image" Target="../media/image14.emf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1.bin"/><Relationship Id="rId5" Type="http://schemas.openxmlformats.org/officeDocument/2006/relationships/package" Target="../embeddings/Microsoft_Excel_Sheet1.xlsx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png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package" Target="../embeddings/Microsoft_Excel_Sheet2.xlsx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222257"/>
            <a:ext cx="77482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dirty="0" smtClean="0">
                <a:solidFill>
                  <a:srgbClr val="C00000"/>
                </a:solidFill>
                <a:latin typeface="Arial" charset="0"/>
              </a:rPr>
              <a:t>Raven Measurements</a:t>
            </a:r>
            <a:endParaRPr lang="en-US" sz="4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10" name="Picture 6" descr="CLO BRP for PPT.eps"/>
          <p:cNvPicPr>
            <a:picLocks noChangeAspect="1"/>
          </p:cNvPicPr>
          <p:nvPr/>
        </p:nvPicPr>
        <p:blipFill>
          <a:blip r:embed="rId3" cstate="print"/>
          <a:srcRect l="11752" r="11208" b="72114"/>
          <a:stretch>
            <a:fillRect/>
          </a:stretch>
        </p:blipFill>
        <p:spPr bwMode="auto">
          <a:xfrm>
            <a:off x="5666940" y="6237755"/>
            <a:ext cx="3352800" cy="3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"/>
          <p:cNvGrpSpPr/>
          <p:nvPr/>
        </p:nvGrpSpPr>
        <p:grpSpPr>
          <a:xfrm>
            <a:off x="1002614" y="1371601"/>
            <a:ext cx="7138773" cy="4037870"/>
            <a:chOff x="901767" y="1176225"/>
            <a:chExt cx="7138773" cy="4037870"/>
          </a:xfrm>
        </p:grpSpPr>
        <p:pic>
          <p:nvPicPr>
            <p:cNvPr id="8" name="Picture 7" descr="Robust5-95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767" y="1176225"/>
              <a:ext cx="4142628" cy="2954135"/>
            </a:xfrm>
            <a:prstGeom prst="rect">
              <a:avLst/>
            </a:prstGeom>
          </p:spPr>
        </p:pic>
        <p:pic>
          <p:nvPicPr>
            <p:cNvPr id="7" name="Picture 6" descr="PeakFreq-minMax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5651" y="2695674"/>
              <a:ext cx="4034889" cy="2518421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152400" y="5625620"/>
            <a:ext cx="4343400" cy="1082344"/>
            <a:chOff x="152400" y="5547056"/>
            <a:chExt cx="4343400" cy="1082344"/>
          </a:xfrm>
        </p:grpSpPr>
        <p:sp>
          <p:nvSpPr>
            <p:cNvPr id="15" name="Text Box 1029"/>
            <p:cNvSpPr txBox="1">
              <a:spLocks noChangeArrowheads="1"/>
            </p:cNvSpPr>
            <p:nvPr/>
          </p:nvSpPr>
          <p:spPr bwMode="auto">
            <a:xfrm>
              <a:off x="152400" y="6384925"/>
              <a:ext cx="36957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 dirty="0">
                  <a:latin typeface="Arial" charset="0"/>
                </a:rPr>
                <a:t>© </a:t>
              </a:r>
              <a:r>
                <a:rPr lang="en-US" sz="1000" dirty="0" smtClean="0">
                  <a:latin typeface="Arial" charset="0"/>
                </a:rPr>
                <a:t>2007-17, </a:t>
              </a:r>
              <a:r>
                <a:rPr lang="en-US" sz="1000" dirty="0">
                  <a:latin typeface="Arial" charset="0"/>
                </a:rPr>
                <a:t>Cornell Bioacoustics Research Program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52400" y="5547056"/>
              <a:ext cx="4343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Sound Analysis Workshop</a:t>
              </a:r>
              <a:b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Ithaca, NY</a:t>
              </a:r>
              <a:b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April 2017</a:t>
              </a:r>
              <a:endParaRPr lang="en-US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945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363" y="3893912"/>
            <a:ext cx="3094284" cy="27006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3876" y="1073172"/>
            <a:ext cx="3094772" cy="27022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3875" y="3893911"/>
            <a:ext cx="3110324" cy="27066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3875" y="1073171"/>
            <a:ext cx="3108960" cy="2706624"/>
          </a:xfrm>
          <a:prstGeom prst="rect">
            <a:avLst/>
          </a:prstGeom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81000"/>
            <a:ext cx="82135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Limitations of basic Raven measurements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199" y="990600"/>
            <a:ext cx="833569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Inter-observer variation 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3813062"/>
              </p:ext>
            </p:extLst>
          </p:nvPr>
        </p:nvGraphicFramePr>
        <p:xfrm>
          <a:off x="389687" y="2411511"/>
          <a:ext cx="4761260" cy="28758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Worksheet" r:id="rId8" imgW="5067300" imgH="3060700" progId="Excel.Sheet.12">
                  <p:embed/>
                </p:oleObj>
              </mc:Choice>
              <mc:Fallback>
                <p:oleObj name="Worksheet" r:id="rId8" imgW="5067300" imgH="3060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89687" y="2411511"/>
                        <a:ext cx="4761260" cy="2875849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12" descr="noteGraphic">
            <a:hlinkClick r:id="rId10" action="ppaction://program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863" y="6248400"/>
            <a:ext cx="439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088864" y="2757405"/>
            <a:ext cx="1545759" cy="2506731"/>
          </a:xfrm>
          <a:prstGeom prst="rect">
            <a:avLst/>
          </a:prstGeom>
          <a:noFill/>
          <a:ln w="28575" cmpd="sng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776665" y="2757404"/>
            <a:ext cx="1353583" cy="2506731"/>
          </a:xfrm>
          <a:prstGeom prst="rect">
            <a:avLst/>
          </a:prstGeom>
          <a:noFill/>
          <a:ln w="28575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73884" y="1687867"/>
            <a:ext cx="2548414" cy="584904"/>
          </a:xfrm>
          <a:prstGeom prst="rect">
            <a:avLst/>
          </a:prstGeom>
          <a:noFill/>
          <a:ln w="28575" cmpd="sng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898951" y="4470338"/>
            <a:ext cx="2548414" cy="676818"/>
          </a:xfrm>
          <a:prstGeom prst="rect">
            <a:avLst/>
          </a:prstGeom>
          <a:noFill/>
          <a:ln w="28575" cmpd="sng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865529" y="2849319"/>
            <a:ext cx="2548414" cy="275740"/>
          </a:xfrm>
          <a:prstGeom prst="rect">
            <a:avLst/>
          </a:prstGeom>
          <a:noFill/>
          <a:ln w="28575" cmpd="sng">
            <a:solidFill>
              <a:srgbClr val="C050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898950" y="5832330"/>
            <a:ext cx="2548414" cy="275740"/>
          </a:xfrm>
          <a:prstGeom prst="rect">
            <a:avLst/>
          </a:prstGeom>
          <a:noFill/>
          <a:ln w="28575" cmpd="sng">
            <a:solidFill>
              <a:srgbClr val="C050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464860" y="5406184"/>
            <a:ext cx="8003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“basic”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60751" y="5406184"/>
            <a:ext cx="8915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“robust”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80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81000"/>
            <a:ext cx="82135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Peak Frequency Contour measurements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199" y="990600"/>
            <a:ext cx="833569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Measurements based (hopefully) on just the signal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700" y="1819438"/>
            <a:ext cx="794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Basic Raven measurements are based on </a:t>
            </a:r>
            <a:r>
              <a:rPr lang="en-US" i="1" dirty="0" smtClean="0">
                <a:latin typeface="Arial"/>
                <a:cs typeface="Arial"/>
              </a:rPr>
              <a:t>everything </a:t>
            </a:r>
            <a:r>
              <a:rPr lang="en-US" dirty="0" smtClean="0">
                <a:latin typeface="Arial"/>
                <a:cs typeface="Arial"/>
              </a:rPr>
              <a:t>in the selection box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9253" y="2199264"/>
            <a:ext cx="7609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but we’re only really interested in </a:t>
            </a:r>
            <a:r>
              <a:rPr lang="en-US" i="1" dirty="0" smtClean="0">
                <a:latin typeface="Arial"/>
                <a:cs typeface="Arial"/>
              </a:rPr>
              <a:t>some</a:t>
            </a:r>
            <a:r>
              <a:rPr lang="en-US" dirty="0" smtClean="0">
                <a:latin typeface="Arial"/>
                <a:cs typeface="Arial"/>
              </a:rPr>
              <a:t> of what’s in the box:  the signal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0700" y="2991694"/>
            <a:ext cx="6186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Peak Frequency Contour (PFC) measurements may help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9253" y="3334886"/>
            <a:ext cx="5711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based on peaks in each spectral slice in a selection</a:t>
            </a:r>
          </a:p>
        </p:txBody>
      </p:sp>
    </p:spTree>
    <p:extLst>
      <p:ext uri="{BB962C8B-B14F-4D97-AF65-F5344CB8AC3E}">
        <p14:creationId xmlns:p14="http://schemas.microsoft.com/office/powerpoint/2010/main" val="53034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6" grpId="0"/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81000"/>
            <a:ext cx="82135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Peak Frequency Contour measurements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199" y="990600"/>
            <a:ext cx="833569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Based on peaks in each spectral slice in a selection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  <p:pic>
        <p:nvPicPr>
          <p:cNvPr id="3" name="Picture 2" descr="PeakFreqContour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78" y="1641555"/>
            <a:ext cx="732503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3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eakFreq-minMax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07" y="1646067"/>
            <a:ext cx="7325032" cy="4572000"/>
          </a:xfrm>
          <a:prstGeom prst="rect">
            <a:avLst/>
          </a:prstGeom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81000"/>
            <a:ext cx="82135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Peak Frequency Contour measurements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199" y="990600"/>
            <a:ext cx="833569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Based on peaks in each spectral slice in a selection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85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81000"/>
            <a:ext cx="82135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Peak Frequency Contour measurements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199" y="990600"/>
            <a:ext cx="833569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Measurements derived from PFC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  <p:pic>
        <p:nvPicPr>
          <p:cNvPr id="3" name="Picture 2" descr="PFCmsmtLis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544" y="2259034"/>
            <a:ext cx="4600912" cy="2198666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noteGraphic">
            <a:hlinkClick r:id="rId3" action="ppaction://program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863" y="6248400"/>
            <a:ext cx="439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6330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00" y="0"/>
            <a:ext cx="10414000" cy="696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/>
          </p:cNvSpPr>
          <p:nvPr/>
        </p:nvSpPr>
        <p:spPr bwMode="auto">
          <a:xfrm>
            <a:off x="3543300" y="1282700"/>
            <a:ext cx="78105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72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...</a:t>
            </a:r>
          </a:p>
        </p:txBody>
      </p:sp>
      <p:sp>
        <p:nvSpPr>
          <p:cNvPr id="4" name="Rectangle 3"/>
          <p:cNvSpPr>
            <a:spLocks/>
          </p:cNvSpPr>
          <p:nvPr/>
        </p:nvSpPr>
        <p:spPr bwMode="auto">
          <a:xfrm>
            <a:off x="6629400" y="88900"/>
            <a:ext cx="511175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72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13153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81000"/>
            <a:ext cx="82135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Raven Selection and Measurements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4950" y="1733961"/>
            <a:ext cx="23399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Basic Measurements</a:t>
            </a:r>
          </a:p>
          <a:p>
            <a:endParaRPr lang="en-US" dirty="0">
              <a:latin typeface="Arial"/>
              <a:cs typeface="Arial"/>
            </a:endParaRPr>
          </a:p>
          <a:p>
            <a:r>
              <a:rPr lang="en-US" dirty="0" smtClean="0">
                <a:latin typeface="Arial"/>
                <a:cs typeface="Arial"/>
              </a:rPr>
              <a:t>	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5926" y="2103225"/>
            <a:ext cx="5391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How to make selections and add measurements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5926" y="3203691"/>
            <a:ext cx="3057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Sort or reorder selections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5926" y="2470047"/>
            <a:ext cx="3211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How to plot measurements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5926" y="3570513"/>
            <a:ext cx="3942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Export and import selection tables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5926" y="2836869"/>
            <a:ext cx="2890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How to add annotations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5926" y="393733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. . .</a:t>
            </a:r>
          </a:p>
        </p:txBody>
      </p:sp>
    </p:spTree>
    <p:extLst>
      <p:ext uri="{BB962C8B-B14F-4D97-AF65-F5344CB8AC3E}">
        <p14:creationId xmlns:p14="http://schemas.microsoft.com/office/powerpoint/2010/main" val="300087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81000"/>
            <a:ext cx="82135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Limitations of basic Raven measurements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4950" y="4518068"/>
            <a:ext cx="794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Basic Raven measurements are based on </a:t>
            </a:r>
            <a:r>
              <a:rPr lang="en-US" i="1" dirty="0" smtClean="0">
                <a:latin typeface="Arial"/>
                <a:cs typeface="Arial"/>
              </a:rPr>
              <a:t>everything </a:t>
            </a:r>
            <a:r>
              <a:rPr lang="en-US" dirty="0" smtClean="0">
                <a:latin typeface="Arial"/>
                <a:cs typeface="Arial"/>
              </a:rPr>
              <a:t>in the selection box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4950" y="1733961"/>
            <a:ext cx="4006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Variability of manually drawn boxes: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5926" y="2103225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signal-to-noise ratio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5926" y="3203691"/>
            <a:ext cx="3724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brightness and contrast settings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5926" y="2470047"/>
            <a:ext cx="3890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distance between animal and </a:t>
            </a:r>
            <a:r>
              <a:rPr lang="en-US" dirty="0" err="1" smtClean="0">
                <a:latin typeface="Arial"/>
                <a:cs typeface="Arial"/>
              </a:rPr>
              <a:t>mic</a:t>
            </a:r>
            <a:endParaRPr lang="en-US" dirty="0" smtClean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5926" y="3570513"/>
            <a:ext cx="2377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human subjectivity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5926" y="2836869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reverberation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5926" y="393733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. . .</a:t>
            </a:r>
          </a:p>
        </p:txBody>
      </p:sp>
    </p:spTree>
    <p:extLst>
      <p:ext uri="{BB962C8B-B14F-4D97-AF65-F5344CB8AC3E}">
        <p14:creationId xmlns:p14="http://schemas.microsoft.com/office/powerpoint/2010/main" val="357103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  <p:bldP spid="9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81000"/>
            <a:ext cx="82135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Limitations of basic Raven measurements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199" y="941756"/>
            <a:ext cx="833569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Inter-observer variation 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8752096"/>
              </p:ext>
            </p:extLst>
          </p:nvPr>
        </p:nvGraphicFramePr>
        <p:xfrm>
          <a:off x="555715" y="1935282"/>
          <a:ext cx="4133829" cy="3703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Worksheet" r:id="rId5" imgW="3416300" imgH="3060700" progId="Excel.Sheet.12">
                  <p:embed/>
                </p:oleObj>
              </mc:Choice>
              <mc:Fallback>
                <p:oleObj name="Worksheet" r:id="rId5" imgW="3416300" imgH="3060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5715" y="1935282"/>
                        <a:ext cx="4133829" cy="3703542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53876" y="1073172"/>
            <a:ext cx="3094772" cy="2702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54363" y="3893912"/>
            <a:ext cx="3094284" cy="2700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53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81000"/>
            <a:ext cx="82135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Mitigating measurement limitations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8344" y="1193236"/>
            <a:ext cx="2826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“Robust” measurements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8344" y="1876536"/>
            <a:ext cx="5532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Measurements based on Peak Frequency Contour</a:t>
            </a:r>
          </a:p>
        </p:txBody>
      </p:sp>
      <p:pic>
        <p:nvPicPr>
          <p:cNvPr id="3" name="Picture 2" descr="Robust5-9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21" y="2629333"/>
            <a:ext cx="4142628" cy="2954135"/>
          </a:xfrm>
          <a:prstGeom prst="rect">
            <a:avLst/>
          </a:prstGeom>
        </p:spPr>
      </p:pic>
      <p:pic>
        <p:nvPicPr>
          <p:cNvPr id="5" name="Picture 4" descr="RavenPFC-CAW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025" y="4039379"/>
            <a:ext cx="5004377" cy="268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15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81000"/>
            <a:ext cx="82135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“Robust” measurements of energy distribution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06906" y="3782207"/>
            <a:ext cx="833569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76213" indent="-176213" eaLnBrk="1" hangingPunct="1"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latin typeface="Arial" charset="0"/>
              </a:rPr>
              <a:t>Based on percentile distributions of energy in time and frequency</a:t>
            </a:r>
            <a:endParaRPr lang="en-US" sz="1800" dirty="0"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6063" y="1218386"/>
            <a:ext cx="7481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Measurements that are less sensitive to (“robust” against) variation in: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7039" y="1552081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signal-to-noise ratio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7039" y="2553166"/>
            <a:ext cx="3724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brightness and contrast settings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7039" y="1885776"/>
            <a:ext cx="3890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distance between animal and </a:t>
            </a:r>
            <a:r>
              <a:rPr lang="en-US" dirty="0" err="1" smtClean="0">
                <a:latin typeface="Arial"/>
                <a:cs typeface="Arial"/>
              </a:rPr>
              <a:t>mic</a:t>
            </a:r>
            <a:endParaRPr lang="en-US" dirty="0" smtClean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7039" y="2886861"/>
            <a:ext cx="2377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human subjectivity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7039" y="2219471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reverberation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7039" y="3220558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Lucida Grande"/>
              <a:buChar char="&gt;"/>
            </a:pPr>
            <a:r>
              <a:rPr lang="en-US" dirty="0" smtClean="0">
                <a:latin typeface="Arial"/>
                <a:cs typeface="Arial"/>
              </a:rPr>
              <a:t>. . 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502518" y="4234373"/>
            <a:ext cx="4422946" cy="2481402"/>
            <a:chOff x="2502518" y="4234373"/>
            <a:chExt cx="4422946" cy="2481402"/>
          </a:xfrm>
        </p:grpSpPr>
        <p:pic>
          <p:nvPicPr>
            <p:cNvPr id="16" name="Picture 15" descr="Normal-pdf-quantiles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2518" y="4328340"/>
              <a:ext cx="4138964" cy="2387435"/>
            </a:xfrm>
            <a:prstGeom prst="rect">
              <a:avLst/>
            </a:prstGeom>
            <a:ln w="3175" cap="sq" cmpd="sng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7" name="TextBox 16"/>
            <p:cNvSpPr txBox="1"/>
            <p:nvPr/>
          </p:nvSpPr>
          <p:spPr>
            <a:xfrm rot="5400000">
              <a:off x="5715360" y="5167478"/>
              <a:ext cx="21432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http://</a:t>
              </a:r>
              <a:r>
                <a:rPr lang="en-US" sz="1200" dirty="0" err="1" smtClean="0"/>
                <a:t>commons.wikimedia.org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5066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7" grpId="0"/>
      <p:bldP spid="9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Robust-centerTF-labell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72" y="1080925"/>
            <a:ext cx="7875057" cy="5616123"/>
          </a:xfrm>
          <a:prstGeom prst="rect">
            <a:avLst/>
          </a:prstGeom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81000"/>
            <a:ext cx="82135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“Robust” measurements of energy distribution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1522471" y="4046205"/>
            <a:ext cx="2188035" cy="338554"/>
            <a:chOff x="1522471" y="4046205"/>
            <a:chExt cx="2188035" cy="338554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3207586" y="4239905"/>
              <a:ext cx="50292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2022101" y="4046205"/>
              <a:ext cx="11977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FF0000"/>
                  </a:solidFill>
                  <a:latin typeface="Myriad Pro"/>
                  <a:cs typeface="Myriad Pro"/>
                </a:rPr>
                <a:t>50% energy</a:t>
              </a:r>
              <a:endParaRPr lang="en-US" sz="1600" dirty="0">
                <a:solidFill>
                  <a:srgbClr val="FF0000"/>
                </a:solidFill>
                <a:latin typeface="Myriad Pro"/>
                <a:cs typeface="Myriad Pro"/>
              </a:endParaRPr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 flipH="1">
              <a:off x="1522471" y="4239905"/>
              <a:ext cx="50292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3736714" y="4046205"/>
            <a:ext cx="3311558" cy="338554"/>
            <a:chOff x="3736714" y="4046205"/>
            <a:chExt cx="3311558" cy="338554"/>
          </a:xfrm>
        </p:grpSpPr>
        <p:cxnSp>
          <p:nvCxnSpPr>
            <p:cNvPr id="40" name="Straight Arrow Connector 39"/>
            <p:cNvCxnSpPr/>
            <p:nvPr/>
          </p:nvCxnSpPr>
          <p:spPr>
            <a:xfrm>
              <a:off x="5950992" y="4239905"/>
              <a:ext cx="109728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4798072" y="4046205"/>
              <a:ext cx="11977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FF0000"/>
                  </a:solidFill>
                  <a:latin typeface="Myriad Pro"/>
                  <a:cs typeface="Myriad Pro"/>
                </a:rPr>
                <a:t>50% energy</a:t>
              </a:r>
              <a:endParaRPr lang="en-US" sz="1600" dirty="0">
                <a:solidFill>
                  <a:srgbClr val="FF0000"/>
                </a:solidFill>
                <a:latin typeface="Myriad Pro"/>
                <a:cs typeface="Myriad Pro"/>
              </a:endParaRPr>
            </a:p>
          </p:txBody>
        </p:sp>
        <p:cxnSp>
          <p:nvCxnSpPr>
            <p:cNvPr id="42" name="Straight Arrow Connector 41"/>
            <p:cNvCxnSpPr/>
            <p:nvPr/>
          </p:nvCxnSpPr>
          <p:spPr>
            <a:xfrm flipH="1">
              <a:off x="3736714" y="4239905"/>
              <a:ext cx="109728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5913340" y="1563125"/>
            <a:ext cx="1197764" cy="1564173"/>
            <a:chOff x="5913340" y="1563125"/>
            <a:chExt cx="1197764" cy="1564173"/>
          </a:xfrm>
        </p:grpSpPr>
        <p:cxnSp>
          <p:nvCxnSpPr>
            <p:cNvPr id="29" name="Straight Arrow Connector 28"/>
            <p:cNvCxnSpPr/>
            <p:nvPr/>
          </p:nvCxnSpPr>
          <p:spPr>
            <a:xfrm flipV="1">
              <a:off x="6512222" y="1563125"/>
              <a:ext cx="0" cy="60350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>
              <a:off x="6512222" y="2523794"/>
              <a:ext cx="0" cy="60350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5913340" y="2141154"/>
              <a:ext cx="11977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FF0000"/>
                  </a:solidFill>
                  <a:latin typeface="Myriad Pro"/>
                  <a:cs typeface="Myriad Pro"/>
                </a:rPr>
                <a:t>50% energy</a:t>
              </a:r>
              <a:endParaRPr lang="en-US" sz="1600" dirty="0">
                <a:solidFill>
                  <a:srgbClr val="FF0000"/>
                </a:solidFill>
                <a:latin typeface="Myriad Pro"/>
                <a:cs typeface="Myriad Pro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5913340" y="3150672"/>
            <a:ext cx="1197764" cy="1287604"/>
            <a:chOff x="5913340" y="3150672"/>
            <a:chExt cx="1197764" cy="1287604"/>
          </a:xfrm>
        </p:grpSpPr>
        <p:sp>
          <p:nvSpPr>
            <p:cNvPr id="45" name="TextBox 44"/>
            <p:cNvSpPr txBox="1"/>
            <p:nvPr/>
          </p:nvSpPr>
          <p:spPr>
            <a:xfrm>
              <a:off x="5913340" y="3590295"/>
              <a:ext cx="11977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FF0000"/>
                  </a:solidFill>
                  <a:latin typeface="Myriad Pro"/>
                  <a:cs typeface="Myriad Pro"/>
                </a:rPr>
                <a:t>50% energy</a:t>
              </a:r>
              <a:endParaRPr lang="en-US" sz="1600" dirty="0">
                <a:solidFill>
                  <a:srgbClr val="FF0000"/>
                </a:solidFill>
                <a:latin typeface="Myriad Pro"/>
                <a:cs typeface="Myriad Pro"/>
              </a:endParaRPr>
            </a:p>
          </p:txBody>
        </p:sp>
        <p:cxnSp>
          <p:nvCxnSpPr>
            <p:cNvPr id="48" name="Straight Arrow Connector 47"/>
            <p:cNvCxnSpPr/>
            <p:nvPr/>
          </p:nvCxnSpPr>
          <p:spPr>
            <a:xfrm>
              <a:off x="6512222" y="3981076"/>
              <a:ext cx="0" cy="4572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flipV="1">
              <a:off x="6512222" y="3150672"/>
              <a:ext cx="0" cy="4572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7746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81000"/>
            <a:ext cx="82135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“Robust” measurements of energy distribution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5" name="Picture 4" descr="Robust5-95-labell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10" y="1096611"/>
            <a:ext cx="7889181" cy="5626196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1522473" y="3866807"/>
            <a:ext cx="78133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514332" y="4037774"/>
            <a:ext cx="375267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2311951" y="4062492"/>
            <a:ext cx="2946920" cy="338554"/>
            <a:chOff x="2311951" y="4062492"/>
            <a:chExt cx="2946920" cy="338554"/>
          </a:xfrm>
        </p:grpSpPr>
        <p:cxnSp>
          <p:nvCxnSpPr>
            <p:cNvPr id="15" name="Straight Arrow Connector 14"/>
            <p:cNvCxnSpPr/>
            <p:nvPr/>
          </p:nvCxnSpPr>
          <p:spPr>
            <a:xfrm>
              <a:off x="4412242" y="4257882"/>
              <a:ext cx="846629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3117887" y="4062492"/>
              <a:ext cx="13581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  <a:latin typeface="Myriad Pro"/>
                  <a:cs typeface="Myriad Pro"/>
                </a:rPr>
                <a:t>90% Duration</a:t>
              </a:r>
              <a:endParaRPr lang="en-US" sz="1600" dirty="0">
                <a:solidFill>
                  <a:srgbClr val="FF0000"/>
                </a:solidFill>
                <a:latin typeface="Myriad Pro"/>
                <a:cs typeface="Myriad Pro"/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H="1">
              <a:off x="2311951" y="4257882"/>
              <a:ext cx="846629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Arrow Connector 23"/>
          <p:cNvCxnSpPr/>
          <p:nvPr/>
        </p:nvCxnSpPr>
        <p:spPr>
          <a:xfrm flipV="1">
            <a:off x="6667304" y="3736842"/>
            <a:ext cx="0" cy="71602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6895243" y="2076024"/>
            <a:ext cx="0" cy="23768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5315894" y="2059738"/>
            <a:ext cx="1537445" cy="1644537"/>
            <a:chOff x="5315894" y="2059738"/>
            <a:chExt cx="1537445" cy="1644537"/>
          </a:xfrm>
        </p:grpSpPr>
        <p:sp>
          <p:nvSpPr>
            <p:cNvPr id="28" name="TextBox 27"/>
            <p:cNvSpPr txBox="1"/>
            <p:nvPr/>
          </p:nvSpPr>
          <p:spPr>
            <a:xfrm>
              <a:off x="5315894" y="2702902"/>
              <a:ext cx="153744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  <a:latin typeface="Myriad Pro"/>
                  <a:cs typeface="Myriad Pro"/>
                </a:rPr>
                <a:t>90% Bandwidth</a:t>
              </a:r>
              <a:endParaRPr lang="en-US" sz="1600" dirty="0">
                <a:solidFill>
                  <a:srgbClr val="FF0000"/>
                </a:solidFill>
                <a:latin typeface="Myriad Pro"/>
                <a:cs typeface="Myriad Pro"/>
              </a:endParaRP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 flipV="1">
              <a:off x="6084616" y="2059738"/>
              <a:ext cx="0" cy="70015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>
              <a:off x="6084616" y="3004125"/>
              <a:ext cx="0" cy="70015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91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81000"/>
            <a:ext cx="82135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Limitations of basic Raven measurements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199" y="990600"/>
            <a:ext cx="833569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Inter-observer variation 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0472418"/>
              </p:ext>
            </p:extLst>
          </p:nvPr>
        </p:nvGraphicFramePr>
        <p:xfrm>
          <a:off x="555715" y="1935282"/>
          <a:ext cx="4133829" cy="3703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Worksheet" r:id="rId4" imgW="3416300" imgH="3060700" progId="Excel.Sheet.12">
                  <p:embed/>
                </p:oleObj>
              </mc:Choice>
              <mc:Fallback>
                <p:oleObj name="Worksheet" r:id="rId4" imgW="3416300" imgH="3060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55715" y="1935282"/>
                        <a:ext cx="4133829" cy="3703542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3876" y="1073172"/>
            <a:ext cx="3094772" cy="270222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54363" y="3893912"/>
            <a:ext cx="3094284" cy="270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554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4634</TotalTime>
  <Words>344</Words>
  <Application>Microsoft Macintosh PowerPoint</Application>
  <PresentationFormat>On-screen Show (4:3)</PresentationFormat>
  <Paragraphs>70</Paragraphs>
  <Slides>15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 Charif</dc:creator>
  <cp:lastModifiedBy>Cornell University</cp:lastModifiedBy>
  <cp:revision>172</cp:revision>
  <dcterms:created xsi:type="dcterms:W3CDTF">2011-09-18T17:01:18Z</dcterms:created>
  <dcterms:modified xsi:type="dcterms:W3CDTF">2017-04-04T15:20:27Z</dcterms:modified>
</cp:coreProperties>
</file>