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oleObject"/>
  <Default Extension="jpg" ContentType="image/jpeg"/>
  <Default Extension="jpeg" ContentType="image/jpeg"/>
  <Default Extension="mp4" ContentType="video/mp4"/>
  <Default Extension="rels" ContentType="application/vnd.openxmlformats-package.relationships+xml"/>
  <Default Extension="vml" ContentType="application/vnd.openxmlformats-officedocument.vmlDrawing"/>
  <Default Extension="mov" ContentType="video/quicktime"/>
  <Default Extension="wav" ContentType="audio/wav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381" r:id="rId2"/>
    <p:sldId id="354" r:id="rId3"/>
    <p:sldId id="421" r:id="rId4"/>
    <p:sldId id="424" r:id="rId5"/>
    <p:sldId id="366" r:id="rId6"/>
    <p:sldId id="422" r:id="rId7"/>
    <p:sldId id="423" r:id="rId8"/>
    <p:sldId id="361" r:id="rId9"/>
    <p:sldId id="355" r:id="rId10"/>
    <p:sldId id="413" r:id="rId11"/>
    <p:sldId id="414" r:id="rId12"/>
    <p:sldId id="417" r:id="rId13"/>
    <p:sldId id="365" r:id="rId14"/>
    <p:sldId id="419" r:id="rId15"/>
    <p:sldId id="420" r:id="rId16"/>
    <p:sldId id="425" r:id="rId17"/>
    <p:sldId id="323" r:id="rId18"/>
  </p:sldIdLst>
  <p:sldSz cx="9144000" cy="6858000" type="screen4x3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EEFEC"/>
    <a:srgbClr val="CC6600"/>
    <a:srgbClr val="CC3300"/>
    <a:srgbClr val="FF99FF"/>
    <a:srgbClr val="CCFFCC"/>
    <a:srgbClr val="CCFF99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781" autoAdjust="0"/>
    <p:restoredTop sz="91398" autoAdjust="0"/>
  </p:normalViewPr>
  <p:slideViewPr>
    <p:cSldViewPr snapToGrid="0">
      <p:cViewPr varScale="1">
        <p:scale>
          <a:sx n="126" d="100"/>
          <a:sy n="126" d="100"/>
        </p:scale>
        <p:origin x="200" y="10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4" d="100"/>
        <a:sy n="18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5575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01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defTabSz="93027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5575" y="882015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031" tIns="46516" rIns="93031" bIns="46516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/>
            </a:lvl1pPr>
          </a:lstStyle>
          <a:p>
            <a:pPr>
              <a:defRPr/>
            </a:pPr>
            <a:fld id="{2FFE68DC-110F-4B89-B683-36DC71F985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362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3988" y="0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792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10075"/>
            <a:ext cx="559752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3988" y="8818563"/>
            <a:ext cx="303212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756AB93-034B-4AB8-957B-95BCBDEA03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016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264398F-EAA2-4D58-A3C9-9AD29472E42E}" type="slidenum">
              <a:rPr lang="en-US" sz="1200" smtClean="0"/>
              <a:pPr eaLnBrk="1" hangingPunct="1"/>
              <a:t>1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21014805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CE75468-538C-4BF2-B497-2FB0FBFB4AD7}" type="slidenum">
              <a:rPr lang="en-US" sz="1200" smtClean="0"/>
              <a:pPr eaLnBrk="1" hangingPunct="1"/>
              <a:t>10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9145888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CE75468-538C-4BF2-B497-2FB0FBFB4AD7}" type="slidenum">
              <a:rPr lang="en-US" sz="1200" smtClean="0"/>
              <a:pPr eaLnBrk="1" hangingPunct="1"/>
              <a:t>11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6002890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CE75468-538C-4BF2-B497-2FB0FBFB4AD7}" type="slidenum">
              <a:rPr lang="en-US" sz="1200" smtClean="0"/>
              <a:pPr eaLnBrk="1" hangingPunct="1"/>
              <a:t>12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805788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[replace w/scrolling spectrograms!]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56AB93-034B-4AB8-957B-95BCBDEA037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9224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[replace w/scrolling spectrograms!]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56AB93-034B-4AB8-957B-95BCBDEA037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9224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[replace w/scrolling spectrograms!]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56AB93-034B-4AB8-957B-95BCBDEA037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526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3431A72-D27F-4388-AA4D-B1F932C2FEFA}" type="slidenum">
              <a:rPr lang="en-US" sz="1200" smtClean="0"/>
              <a:pPr eaLnBrk="1" hangingPunct="1"/>
              <a:t>17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594019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AF88F49-60B7-4EA5-AAB5-A112A387E927}" type="slidenum">
              <a:rPr lang="en-US" sz="1200" smtClean="0"/>
              <a:pPr eaLnBrk="1" hangingPunct="1"/>
              <a:t>2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2067999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AF88F49-60B7-4EA5-AAB5-A112A387E927}" type="slidenum">
              <a:rPr lang="en-US" sz="1200" smtClean="0"/>
              <a:pPr eaLnBrk="1" hangingPunct="1"/>
              <a:t>3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985144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8501" indent="-168501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56AB93-034B-4AB8-957B-95BCBDEA037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312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• the clipped version starts to look like a square wave; recall that a square wave is a sum of a bunch of harmonically related</a:t>
            </a:r>
            <a:r>
              <a:rPr lang="en-US" baseline="0" dirty="0" smtClean="0"/>
              <a:t> sin waves; hence spurious harmonics.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DO IT: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in Raven, look at 440 Hz clean &amp; clipped, fin whale pulses clean &amp; clipped</a:t>
            </a:r>
          </a:p>
          <a:p>
            <a:pPr marL="171450" indent="-171450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56AB93-034B-4AB8-957B-95BCBDEA037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579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• the clipped version starts to look like a square wave; recall that a square wave is a sum of a bunch of harmonically related</a:t>
            </a:r>
            <a:r>
              <a:rPr lang="en-US" baseline="0" dirty="0" smtClean="0"/>
              <a:t> sin waves; hence spurious harmonics.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DO IT:</a:t>
            </a:r>
          </a:p>
          <a:p>
            <a:pPr marL="168501" indent="-168501">
              <a:buFontTx/>
              <a:buChar char="-"/>
            </a:pPr>
            <a:r>
              <a:rPr lang="en-US" baseline="0" dirty="0" smtClean="0"/>
              <a:t>in Raven, look at 440 Hz clean &amp; clipped, stereo frog call &amp; clipped</a:t>
            </a:r>
          </a:p>
          <a:p>
            <a:pPr marL="168501" indent="-168501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56AB93-034B-4AB8-957B-95BCBDEA037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877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• the clipped version starts to look like a square wave; recall that a square wave is a sum of a bunch of harmonically related</a:t>
            </a:r>
            <a:r>
              <a:rPr lang="en-US" baseline="0" dirty="0" smtClean="0"/>
              <a:t> sin waves; hence spurious harmonics.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DO IT:</a:t>
            </a:r>
          </a:p>
          <a:p>
            <a:pPr marL="168501" indent="-168501">
              <a:buFontTx/>
              <a:buChar char="-"/>
            </a:pPr>
            <a:r>
              <a:rPr lang="en-US" baseline="0" dirty="0" smtClean="0"/>
              <a:t>in Raven, look at 440 Hz clean &amp; clipped, fin whale pulses clean &amp; clipped</a:t>
            </a:r>
          </a:p>
          <a:p>
            <a:pPr marL="168501" indent="-168501">
              <a:buFontTx/>
              <a:buChar char="-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56AB93-034B-4AB8-957B-95BCBDEA037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483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F38CBCE-E1A9-4698-B37A-9C425CB06150}" type="slidenum">
              <a:rPr lang="en-US" sz="1200" smtClean="0"/>
              <a:pPr eaLnBrk="1" hangingPunct="1"/>
              <a:t>8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8803717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CE75468-538C-4BF2-B497-2FB0FBFB4AD7}" type="slidenum">
              <a:rPr lang="en-US" sz="1200" smtClean="0"/>
              <a:pPr eaLnBrk="1" hangingPunct="1"/>
              <a:t>9</a:t>
            </a:fld>
            <a:endParaRPr lang="en-US" sz="1200" smtClean="0"/>
          </a:p>
        </p:txBody>
      </p:sp>
    </p:spTree>
    <p:extLst>
      <p:ext uri="{BB962C8B-B14F-4D97-AF65-F5344CB8AC3E}">
        <p14:creationId xmlns:p14="http://schemas.microsoft.com/office/powerpoint/2010/main" val="1952871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BAC49-6543-476C-B401-B7400BD1EA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460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A4E82-6A36-4B60-974B-FC793F5CDE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077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9B1BB-9986-46B6-940F-E1BBD73477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019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07E03-832F-4526-81C2-B18FB9CF90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780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48B35-5E69-416B-9B0F-BA52E0130D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03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4813D-B278-4E90-BE1E-04B60C6BA0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12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6BCEF-B320-4382-8F66-EE085DB60E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046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A9A22-894E-4D42-8312-7BE2EB2540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EF2D1-55A0-431A-9D8A-50380333A3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573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EAE4C-37D0-4D68-9516-E94BFDEC62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52450" y="930275"/>
            <a:ext cx="8039100" cy="0"/>
          </a:xfrm>
          <a:prstGeom prst="line">
            <a:avLst/>
          </a:prstGeom>
          <a:ln w="127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21188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-no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EAE4C-37D0-4D68-9516-E94BFDEC62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267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BC0EA-7CE9-489F-840D-18748F6DAB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788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539BCDF-AE2A-4CD5-8A55-C910DDB8F4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2" r:id="rId8"/>
    <p:sldLayoutId id="2147483668" r:id="rId9"/>
    <p:sldLayoutId id="2147483669" r:id="rId10"/>
    <p:sldLayoutId id="2147483670" r:id="rId11"/>
    <p:sldLayoutId id="2147483671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1.png"/><Relationship Id="rId6" Type="http://schemas.openxmlformats.org/officeDocument/2006/relationships/audio" Target="../media/audio1.wav"/><Relationship Id="rId7" Type="http://schemas.openxmlformats.org/officeDocument/2006/relationships/image" Target="../media/image2.png"/><Relationship Id="rId8" Type="http://schemas.openxmlformats.org/officeDocument/2006/relationships/image" Target="../media/image3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4" Type="http://schemas.openxmlformats.org/officeDocument/2006/relationships/video" Target="../media/media3.mp4"/><Relationship Id="rId5" Type="http://schemas.microsoft.com/office/2007/relationships/media" Target="../media/media4.mp4"/><Relationship Id="rId6" Type="http://schemas.openxmlformats.org/officeDocument/2006/relationships/video" Target="../media/media4.mp4"/><Relationship Id="rId7" Type="http://schemas.openxmlformats.org/officeDocument/2006/relationships/slideLayout" Target="../slideLayouts/slideLayout7.xml"/><Relationship Id="rId8" Type="http://schemas.openxmlformats.org/officeDocument/2006/relationships/image" Target="../media/image13.png"/><Relationship Id="rId9" Type="http://schemas.openxmlformats.org/officeDocument/2006/relationships/image" Target="../media/image14.jpeg"/><Relationship Id="rId10" Type="http://schemas.openxmlformats.org/officeDocument/2006/relationships/image" Target="../media/image15.png"/><Relationship Id="rId11" Type="http://schemas.openxmlformats.org/officeDocument/2006/relationships/image" Target="../media/image16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3.xml"/><Relationship Id="rId5" Type="http://schemas.openxmlformats.org/officeDocument/2006/relationships/image" Target="../media/image17.png"/><Relationship Id="rId6" Type="http://schemas.openxmlformats.org/officeDocument/2006/relationships/image" Target="../media/image18.jpg"/><Relationship Id="rId1" Type="http://schemas.microsoft.com/office/2007/relationships/media" Target="../media/media5.mov"/><Relationship Id="rId2" Type="http://schemas.openxmlformats.org/officeDocument/2006/relationships/video" Target="../media/media5.mo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notesSlide" Target="../notesSlides/notesSlide14.xml"/><Relationship Id="rId5" Type="http://schemas.openxmlformats.org/officeDocument/2006/relationships/image" Target="../media/image3.png"/><Relationship Id="rId6" Type="http://schemas.openxmlformats.org/officeDocument/2006/relationships/image" Target="../media/image18.jp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7.mov"/><Relationship Id="rId4" Type="http://schemas.openxmlformats.org/officeDocument/2006/relationships/video" Target="../media/media7.mov"/><Relationship Id="rId5" Type="http://schemas.openxmlformats.org/officeDocument/2006/relationships/slideLayout" Target="../slideLayouts/slideLayout7.xml"/><Relationship Id="rId6" Type="http://schemas.openxmlformats.org/officeDocument/2006/relationships/notesSlide" Target="../notesSlides/notesSlide15.xml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9" Type="http://schemas.openxmlformats.org/officeDocument/2006/relationships/image" Target="../media/image21.png"/><Relationship Id="rId1" Type="http://schemas.microsoft.com/office/2007/relationships/media" Target="../media/media6.mov"/><Relationship Id="rId2" Type="http://schemas.openxmlformats.org/officeDocument/2006/relationships/video" Target="../media/media6.mo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22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4" Type="http://schemas.openxmlformats.org/officeDocument/2006/relationships/image" Target="../media/image5.png"/><Relationship Id="rId5" Type="http://schemas.openxmlformats.org/officeDocument/2006/relationships/audio" Target="../media/audio1.wav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027"/>
          <p:cNvSpPr txBox="1">
            <a:spLocks noChangeArrowheads="1"/>
          </p:cNvSpPr>
          <p:nvPr/>
        </p:nvSpPr>
        <p:spPr bwMode="auto">
          <a:xfrm>
            <a:off x="609600" y="327626"/>
            <a:ext cx="80010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400" dirty="0" smtClean="0">
                <a:solidFill>
                  <a:srgbClr val="C00000"/>
                </a:solidFill>
                <a:latin typeface="Arial" charset="0"/>
              </a:rPr>
              <a:t>Digital Recording Artifacts</a:t>
            </a:r>
            <a:endParaRPr lang="en-US" sz="34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7" name="Picture 6" descr="CLO BRP for PPT.eps"/>
          <p:cNvPicPr>
            <a:picLocks noChangeAspect="1"/>
          </p:cNvPicPr>
          <p:nvPr/>
        </p:nvPicPr>
        <p:blipFill>
          <a:blip r:embed="rId5" cstate="print"/>
          <a:srcRect l="11752" r="11208" b="72114"/>
          <a:stretch>
            <a:fillRect/>
          </a:stretch>
        </p:blipFill>
        <p:spPr bwMode="auto">
          <a:xfrm>
            <a:off x="5702460" y="6059666"/>
            <a:ext cx="3352800" cy="3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684524" y="6395844"/>
            <a:ext cx="3262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venir Medium"/>
                <a:ea typeface="PMingLiU-ExtB"/>
                <a:cs typeface="Avenir Medium"/>
              </a:rPr>
              <a:t>Bioacoustics Research Program</a:t>
            </a:r>
            <a:endParaRPr lang="en-US" sz="1400" dirty="0">
              <a:latin typeface="Avenir Medium"/>
              <a:ea typeface="PMingLiU-ExtB"/>
              <a:cs typeface="Avenir Medium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30240" y="1285174"/>
            <a:ext cx="4322037" cy="2980944"/>
            <a:chOff x="1063342" y="1285174"/>
            <a:chExt cx="4322037" cy="2980944"/>
          </a:xfrm>
        </p:grpSpPr>
        <p:pic>
          <p:nvPicPr>
            <p:cNvPr id="28" name="Picture 27">
              <a:hlinkClick r:id="" action="ppaction://noaction" highlightClick="1">
                <a:snd r:embed="rId6" name="440 Hz tone clipped.wav"/>
              </a:hlinkClick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3342" y="1285174"/>
              <a:ext cx="4322037" cy="2980944"/>
            </a:xfrm>
            <a:prstGeom prst="rect">
              <a:avLst/>
            </a:prstGeom>
          </p:spPr>
        </p:pic>
        <p:cxnSp>
          <p:nvCxnSpPr>
            <p:cNvPr id="31" name="Straight Arrow Connector 30"/>
            <p:cNvCxnSpPr/>
            <p:nvPr/>
          </p:nvCxnSpPr>
          <p:spPr>
            <a:xfrm flipH="1">
              <a:off x="3069974" y="3030138"/>
              <a:ext cx="96899" cy="159431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H="1">
              <a:off x="2242066" y="3070326"/>
              <a:ext cx="313935" cy="475509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 flipH="1">
              <a:off x="2338525" y="2146013"/>
              <a:ext cx="699742" cy="241372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 flipH="1">
              <a:off x="1999334" y="2901538"/>
              <a:ext cx="395924" cy="107658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flipH="1" flipV="1">
              <a:off x="2595736" y="1682170"/>
              <a:ext cx="466644" cy="24683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 flipH="1">
              <a:off x="2643961" y="3030138"/>
              <a:ext cx="225514" cy="330823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/>
          <p:nvPr/>
        </p:nvGrpSpPr>
        <p:grpSpPr>
          <a:xfrm>
            <a:off x="3572674" y="2545896"/>
            <a:ext cx="4759726" cy="2895500"/>
            <a:chOff x="863943" y="1444752"/>
            <a:chExt cx="7395366" cy="4498848"/>
          </a:xfrm>
        </p:grpSpPr>
        <p:pic>
          <p:nvPicPr>
            <p:cNvPr id="12" name="SocMB-aliased.25x.mov">
              <a:hlinkClick r:id="" action="ppaction://media"/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8"/>
            <a:stretch>
              <a:fillRect/>
            </a:stretch>
          </p:blipFill>
          <p:spPr>
            <a:xfrm>
              <a:off x="863943" y="1444752"/>
              <a:ext cx="7395366" cy="4498848"/>
            </a:xfrm>
            <a:prstGeom prst="rect">
              <a:avLst/>
            </a:prstGeom>
            <a:ln w="3175" cap="sq" cmpd="sng">
              <a:solidFill>
                <a:srgbClr val="000000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  <p:grpSp>
          <p:nvGrpSpPr>
            <p:cNvPr id="15" name="Group 14"/>
            <p:cNvGrpSpPr/>
            <p:nvPr/>
          </p:nvGrpSpPr>
          <p:grpSpPr>
            <a:xfrm>
              <a:off x="5106428" y="3056581"/>
              <a:ext cx="2284971" cy="1871705"/>
              <a:chOff x="5106429" y="3056581"/>
              <a:chExt cx="2284971" cy="1871705"/>
            </a:xfrm>
          </p:grpSpPr>
          <p:cxnSp>
            <p:nvCxnSpPr>
              <p:cNvPr id="16" name="Straight Arrow Connector 15"/>
              <p:cNvCxnSpPr/>
              <p:nvPr/>
            </p:nvCxnSpPr>
            <p:spPr>
              <a:xfrm>
                <a:off x="6035933" y="4013886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7086600" y="4667310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>
                <a:off x="7086600" y="3981510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/>
              <p:nvPr/>
            </p:nvCxnSpPr>
            <p:spPr>
              <a:xfrm>
                <a:off x="7086600" y="3219510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/>
              <p:nvPr/>
            </p:nvCxnSpPr>
            <p:spPr>
              <a:xfrm>
                <a:off x="6035933" y="4699686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/>
              <p:cNvCxnSpPr/>
              <p:nvPr/>
            </p:nvCxnSpPr>
            <p:spPr>
              <a:xfrm>
                <a:off x="6035933" y="3251886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/>
              <p:nvPr/>
            </p:nvCxnSpPr>
            <p:spPr>
              <a:xfrm>
                <a:off x="6010190" y="3785286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/>
              <p:nvPr/>
            </p:nvCxnSpPr>
            <p:spPr>
              <a:xfrm>
                <a:off x="6035933" y="3056581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/>
              <p:nvPr/>
            </p:nvCxnSpPr>
            <p:spPr>
              <a:xfrm>
                <a:off x="5106429" y="4658729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/>
              <p:cNvCxnSpPr/>
              <p:nvPr/>
            </p:nvCxnSpPr>
            <p:spPr>
              <a:xfrm>
                <a:off x="5106429" y="3972929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5106429" y="3210929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0" name="Group 29"/>
          <p:cNvGrpSpPr/>
          <p:nvPr/>
        </p:nvGrpSpPr>
        <p:grpSpPr>
          <a:xfrm>
            <a:off x="152400" y="5625620"/>
            <a:ext cx="4343400" cy="1082344"/>
            <a:chOff x="152400" y="5547056"/>
            <a:chExt cx="4343400" cy="1082344"/>
          </a:xfrm>
        </p:grpSpPr>
        <p:sp>
          <p:nvSpPr>
            <p:cNvPr id="37" name="Text Box 1029"/>
            <p:cNvSpPr txBox="1">
              <a:spLocks noChangeArrowheads="1"/>
            </p:cNvSpPr>
            <p:nvPr/>
          </p:nvSpPr>
          <p:spPr bwMode="auto">
            <a:xfrm>
              <a:off x="152400" y="6384925"/>
              <a:ext cx="3695700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000" dirty="0">
                  <a:latin typeface="Arial" charset="0"/>
                </a:rPr>
                <a:t>© </a:t>
              </a:r>
              <a:r>
                <a:rPr lang="en-US" sz="1000" dirty="0" smtClean="0">
                  <a:latin typeface="Arial" charset="0"/>
                </a:rPr>
                <a:t>2007-16, </a:t>
              </a:r>
              <a:r>
                <a:rPr lang="en-US" sz="1000" dirty="0">
                  <a:latin typeface="Arial" charset="0"/>
                </a:rPr>
                <a:t>Cornell Bioacoustics Research Program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52400" y="5547056"/>
              <a:ext cx="4343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Sound Analysis Workshop</a:t>
              </a:r>
              <a:br>
                <a:rPr lang="en-US" sz="20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Ithaca, NY</a:t>
              </a:r>
              <a:b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3 – </a:t>
              </a:r>
              <a:r>
                <a:rPr lang="en-US" sz="1400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7</a:t>
              </a:r>
              <a:r>
                <a:rPr lang="en-US" sz="1400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Apr 2017</a:t>
              </a:r>
              <a:endParaRPr lang="en-US" sz="14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001252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liased dots only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394" y="4114800"/>
            <a:ext cx="5766206" cy="2042770"/>
          </a:xfrm>
          <a:prstGeom prst="rect">
            <a:avLst/>
          </a:prstGeom>
        </p:spPr>
      </p:pic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Digital audio artifacts:  Aliasing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457200" y="914400"/>
            <a:ext cx="76962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1800" i="1" dirty="0" smtClean="0">
                <a:latin typeface="Arial" charset="0"/>
                <a:cs typeface="Arial" charset="0"/>
              </a:rPr>
              <a:t>If </a:t>
            </a:r>
            <a:r>
              <a:rPr lang="en-US" sz="1800" i="1" dirty="0">
                <a:latin typeface="Arial" charset="0"/>
                <a:cs typeface="Arial" charset="0"/>
              </a:rPr>
              <a:t>the original continuous signal contains energy at frequencies &gt; </a:t>
            </a:r>
            <a:r>
              <a:rPr lang="en-US" sz="1800" i="1" dirty="0" err="1">
                <a:latin typeface="Arial" charset="0"/>
                <a:cs typeface="Arial" charset="0"/>
              </a:rPr>
              <a:t>Nyquist</a:t>
            </a:r>
            <a:r>
              <a:rPr lang="en-US" sz="1800" i="1" dirty="0">
                <a:latin typeface="Arial" charset="0"/>
                <a:cs typeface="Arial" charset="0"/>
              </a:rPr>
              <a:t>, the energy at these frequency components will erroneously appear at frequencies &lt; </a:t>
            </a:r>
            <a:r>
              <a:rPr lang="en-US" sz="1800" i="1" dirty="0" err="1">
                <a:latin typeface="Arial" charset="0"/>
                <a:cs typeface="Arial" charset="0"/>
              </a:rPr>
              <a:t>Nyquist</a:t>
            </a:r>
            <a:r>
              <a:rPr lang="en-US" sz="1800" i="1" dirty="0">
                <a:latin typeface="Arial" charset="0"/>
                <a:cs typeface="Arial" charset="0"/>
              </a:rPr>
              <a:t> in the digitized signal</a:t>
            </a:r>
            <a:r>
              <a:rPr lang="en-US" sz="1800" i="1" dirty="0" smtClean="0">
                <a:latin typeface="Arial" charset="0"/>
                <a:cs typeface="Arial" charset="0"/>
              </a:rPr>
              <a:t>.</a:t>
            </a:r>
            <a:endParaRPr lang="en-US" sz="1800" i="1" dirty="0">
              <a:latin typeface="Arial" charset="0"/>
              <a:cs typeface="Arial" charset="0"/>
            </a:endParaRPr>
          </a:p>
        </p:txBody>
      </p:sp>
      <p:pic>
        <p:nvPicPr>
          <p:cNvPr id="6" name="Picture 5" descr="Sampled dots-deltaTime-0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897" y="1978000"/>
            <a:ext cx="5766206" cy="204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346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liased waveform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394" y="4114800"/>
            <a:ext cx="5766206" cy="2042770"/>
          </a:xfrm>
          <a:prstGeom prst="rect">
            <a:avLst/>
          </a:prstGeom>
        </p:spPr>
      </p:pic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Digital audio artifacts:  Aliasing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457200" y="914400"/>
            <a:ext cx="76962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1800" i="1" dirty="0" smtClean="0">
                <a:latin typeface="Arial" charset="0"/>
                <a:cs typeface="Arial" charset="0"/>
              </a:rPr>
              <a:t>If </a:t>
            </a:r>
            <a:r>
              <a:rPr lang="en-US" sz="1800" i="1" dirty="0">
                <a:latin typeface="Arial" charset="0"/>
                <a:cs typeface="Arial" charset="0"/>
              </a:rPr>
              <a:t>the original continuous signal contains energy at frequencies &gt; </a:t>
            </a:r>
            <a:r>
              <a:rPr lang="en-US" sz="1800" i="1" dirty="0" err="1">
                <a:latin typeface="Arial" charset="0"/>
                <a:cs typeface="Arial" charset="0"/>
              </a:rPr>
              <a:t>Nyquist</a:t>
            </a:r>
            <a:r>
              <a:rPr lang="en-US" sz="1800" i="1" dirty="0">
                <a:latin typeface="Arial" charset="0"/>
                <a:cs typeface="Arial" charset="0"/>
              </a:rPr>
              <a:t>, the energy at these frequency components will erroneously appear at frequencies &lt; </a:t>
            </a:r>
            <a:r>
              <a:rPr lang="en-US" sz="1800" i="1" dirty="0" err="1">
                <a:latin typeface="Arial" charset="0"/>
                <a:cs typeface="Arial" charset="0"/>
              </a:rPr>
              <a:t>Nyquist</a:t>
            </a:r>
            <a:r>
              <a:rPr lang="en-US" sz="1800" i="1" dirty="0">
                <a:latin typeface="Arial" charset="0"/>
                <a:cs typeface="Arial" charset="0"/>
              </a:rPr>
              <a:t> in the digitized signal</a:t>
            </a:r>
            <a:r>
              <a:rPr lang="en-US" sz="1800" i="1" dirty="0" smtClean="0">
                <a:latin typeface="Arial" charset="0"/>
                <a:cs typeface="Arial" charset="0"/>
              </a:rPr>
              <a:t>.</a:t>
            </a:r>
            <a:endParaRPr lang="en-US" sz="1800" i="1" dirty="0">
              <a:latin typeface="Arial" charset="0"/>
              <a:cs typeface="Arial" charset="0"/>
            </a:endParaRPr>
          </a:p>
        </p:txBody>
      </p:sp>
      <p:pic>
        <p:nvPicPr>
          <p:cNvPr id="6" name="Picture 5" descr="Sampled dots-deltaTime-0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897" y="1978000"/>
            <a:ext cx="5766206" cy="204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88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riginal-aliased waveform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394" y="4129430"/>
            <a:ext cx="5766206" cy="2042770"/>
          </a:xfrm>
          <a:prstGeom prst="rect">
            <a:avLst/>
          </a:prstGeom>
        </p:spPr>
      </p:pic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Digital audio artifacts:  Aliasing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457200" y="914400"/>
            <a:ext cx="76962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1800" i="1" dirty="0" smtClean="0">
                <a:latin typeface="Arial" charset="0"/>
                <a:cs typeface="Arial" charset="0"/>
              </a:rPr>
              <a:t>If </a:t>
            </a:r>
            <a:r>
              <a:rPr lang="en-US" sz="1800" i="1" dirty="0">
                <a:latin typeface="Arial" charset="0"/>
                <a:cs typeface="Arial" charset="0"/>
              </a:rPr>
              <a:t>the original continuous signal contains energy at frequencies &gt; </a:t>
            </a:r>
            <a:r>
              <a:rPr lang="en-US" sz="1800" i="1" dirty="0" err="1">
                <a:latin typeface="Arial" charset="0"/>
                <a:cs typeface="Arial" charset="0"/>
              </a:rPr>
              <a:t>Nyquist</a:t>
            </a:r>
            <a:r>
              <a:rPr lang="en-US" sz="1800" i="1" dirty="0">
                <a:latin typeface="Arial" charset="0"/>
                <a:cs typeface="Arial" charset="0"/>
              </a:rPr>
              <a:t>, the energy at these frequency components will erroneously appear at frequencies &lt; </a:t>
            </a:r>
            <a:r>
              <a:rPr lang="en-US" sz="1800" i="1" dirty="0" err="1">
                <a:latin typeface="Arial" charset="0"/>
                <a:cs typeface="Arial" charset="0"/>
              </a:rPr>
              <a:t>Nyquist</a:t>
            </a:r>
            <a:r>
              <a:rPr lang="en-US" sz="1800" i="1" dirty="0">
                <a:latin typeface="Arial" charset="0"/>
                <a:cs typeface="Arial" charset="0"/>
              </a:rPr>
              <a:t> in the digitized signal</a:t>
            </a:r>
            <a:r>
              <a:rPr lang="en-US" sz="1800" i="1" dirty="0" smtClean="0">
                <a:latin typeface="Arial" charset="0"/>
                <a:cs typeface="Arial" charset="0"/>
              </a:rPr>
              <a:t>.</a:t>
            </a:r>
            <a:endParaRPr lang="en-US" sz="1800" i="1" dirty="0">
              <a:latin typeface="Arial" charset="0"/>
              <a:cs typeface="Arial" charset="0"/>
            </a:endParaRPr>
          </a:p>
        </p:txBody>
      </p:sp>
      <p:pic>
        <p:nvPicPr>
          <p:cNvPr id="6" name="Picture 5" descr="Sampled dots-deltaTime-0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897" y="1978000"/>
            <a:ext cx="5766206" cy="2042770"/>
          </a:xfrm>
          <a:prstGeom prst="rect">
            <a:avLst/>
          </a:prstGeom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790700" y="6248400"/>
            <a:ext cx="5562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dirty="0">
                <a:latin typeface="Arial" charset="0"/>
              </a:rPr>
              <a:t>Reconstructed signal is too low in </a:t>
            </a:r>
            <a:r>
              <a:rPr lang="en-US" sz="2000" dirty="0" smtClean="0">
                <a:latin typeface="Arial" charset="0"/>
              </a:rPr>
              <a:t>frequency!</a:t>
            </a:r>
            <a:endParaRPr lang="en-US" sz="2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42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eardedSeal-normal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88599" y="1480654"/>
            <a:ext cx="4962793" cy="1719746"/>
          </a:xfrm>
          <a:prstGeom prst="rect">
            <a:avLst/>
          </a:prstGeom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Digital audio artifacts:  Aliasing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200" y="9906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What does aliasing look like?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28600" y="3670300"/>
            <a:ext cx="36576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8925" indent="-2889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603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>
                <a:latin typeface="Arial" charset="0"/>
              </a:rPr>
              <a:t>(b)	Sampling rate = 2205 Hz (1/5 of original), </a:t>
            </a:r>
            <a:r>
              <a:rPr lang="en-US" sz="1600" dirty="0" err="1">
                <a:latin typeface="Arial" charset="0"/>
              </a:rPr>
              <a:t>Nyquist</a:t>
            </a:r>
            <a:r>
              <a:rPr lang="en-US" sz="1600" dirty="0">
                <a:latin typeface="Arial" charset="0"/>
              </a:rPr>
              <a:t> = 1102.5 Hz. </a:t>
            </a:r>
            <a:br>
              <a:rPr lang="en-US" sz="1600" dirty="0">
                <a:latin typeface="Arial" charset="0"/>
              </a:rPr>
            </a:br>
            <a:r>
              <a:rPr lang="en-US" sz="1600" dirty="0">
                <a:latin typeface="Arial" charset="0"/>
              </a:rPr>
              <a:t>Note aliasing in first 10 sec.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28600" y="5514975"/>
            <a:ext cx="36576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8925" indent="-2889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>
                <a:latin typeface="Arial" charset="0"/>
              </a:rPr>
              <a:t>(c) Same as (b), but anti-alias filter applied before digitizing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28600" y="1841500"/>
            <a:ext cx="35052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8925" indent="-2889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6037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>
                <a:latin typeface="Arial" charset="0"/>
              </a:rPr>
              <a:t>(a)	Sampling rate = 11025 Hz, </a:t>
            </a:r>
            <a:r>
              <a:rPr lang="en-US" sz="1600" dirty="0" err="1">
                <a:latin typeface="Arial" charset="0"/>
              </a:rPr>
              <a:t>Nyquist</a:t>
            </a:r>
            <a:r>
              <a:rPr lang="en-US" sz="1600" dirty="0">
                <a:latin typeface="Arial" charset="0"/>
              </a:rPr>
              <a:t> = 5512.5 Hz; </a:t>
            </a:r>
            <a:br>
              <a:rPr lang="en-US" sz="1600" dirty="0">
                <a:latin typeface="Arial" charset="0"/>
              </a:rPr>
            </a:br>
            <a:r>
              <a:rPr lang="en-US" sz="1600" dirty="0">
                <a:latin typeface="Arial" charset="0"/>
              </a:rPr>
              <a:t>gram shows bottom half only.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7856881" y="1212851"/>
            <a:ext cx="1179168" cy="996949"/>
            <a:chOff x="7780681" y="1544817"/>
            <a:chExt cx="1179168" cy="99694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5344" b="12580"/>
            <a:stretch/>
          </p:blipFill>
          <p:spPr>
            <a:xfrm>
              <a:off x="7780681" y="1630679"/>
              <a:ext cx="1011587" cy="911087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 rot="5400000">
              <a:off x="8364522" y="1940089"/>
              <a:ext cx="99060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dirty="0" smtClean="0">
                  <a:latin typeface="Arial" pitchFamily="34" charset="0"/>
                  <a:cs typeface="Arial" pitchFamily="34" charset="0"/>
                </a:rPr>
                <a:t>Paul </a:t>
              </a:r>
              <a:r>
                <a:rPr lang="en-US" sz="700" dirty="0" err="1" smtClean="0">
                  <a:latin typeface="Arial" pitchFamily="34" charset="0"/>
                  <a:cs typeface="Arial" pitchFamily="34" charset="0"/>
                </a:rPr>
                <a:t>Souders</a:t>
              </a:r>
              <a:endParaRPr lang="en-US" sz="7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890544" y="3255264"/>
            <a:ext cx="4960848" cy="1719072"/>
            <a:chOff x="3890544" y="3276600"/>
            <a:chExt cx="4960848" cy="1719072"/>
          </a:xfrm>
        </p:grpSpPr>
        <p:pic>
          <p:nvPicPr>
            <p:cNvPr id="17" name="BeardedSeal-aliased.mov">
              <a:hlinkClick r:id="" action="ppaction://media"/>
            </p:cNvPr>
            <p:cNvPicPr>
              <a:picLocks noChangeAspect="1"/>
            </p:cNvPicPr>
            <p:nvPr>
              <a:videoFile r:link="rId6"/>
              <p:extLst>
                <p:ext uri="{DAA4B4D4-6D71-4841-9C94-3DE7FCFB9230}">
                  <p14:media xmlns:p14="http://schemas.microsoft.com/office/powerpoint/2010/main" r:embed="rId5"/>
                </p:ext>
              </p:extLst>
            </p:nvPr>
          </p:nvPicPr>
          <p:blipFill>
            <a:blip r:embed="rId10"/>
            <a:stretch>
              <a:fillRect/>
            </a:stretch>
          </p:blipFill>
          <p:spPr>
            <a:xfrm>
              <a:off x="3890544" y="3276600"/>
              <a:ext cx="4960848" cy="1719072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4300655" y="3281216"/>
              <a:ext cx="4549685" cy="11676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>
                      <a:lumMod val="65000"/>
                    </a:schemeClr>
                  </a:solidFill>
                </a:ln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886200" y="5029200"/>
            <a:ext cx="4965192" cy="1727473"/>
            <a:chOff x="3886200" y="5029200"/>
            <a:chExt cx="4965192" cy="1727473"/>
          </a:xfrm>
        </p:grpSpPr>
        <p:pic>
          <p:nvPicPr>
            <p:cNvPr id="20" name="BeardedSeal-filter-noAlias.mov">
              <a:hlinkClick r:id="" action="ppaction://media"/>
            </p:cNvPr>
            <p:cNvPicPr>
              <a:picLocks noChangeAspect="1"/>
            </p:cNvPicPr>
            <p:nvPr>
              <a:vide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11"/>
            <a:stretch>
              <a:fillRect/>
            </a:stretch>
          </p:blipFill>
          <p:spPr>
            <a:xfrm>
              <a:off x="3886200" y="5029200"/>
              <a:ext cx="4965192" cy="1727473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4300655" y="5038081"/>
              <a:ext cx="4549685" cy="11676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>
                      <a:lumMod val="65000"/>
                    </a:schemeClr>
                  </a:solidFill>
                </a:ln>
              </a:endParaRPr>
            </a:p>
          </p:txBody>
        </p:sp>
      </p:grpSp>
      <p:cxnSp>
        <p:nvCxnSpPr>
          <p:cNvPr id="25" name="Straight Connector 24"/>
          <p:cNvCxnSpPr/>
          <p:nvPr/>
        </p:nvCxnSpPr>
        <p:spPr>
          <a:xfrm>
            <a:off x="4283865" y="2649525"/>
            <a:ext cx="4572000" cy="0"/>
          </a:xfrm>
          <a:prstGeom prst="line">
            <a:avLst/>
          </a:prstGeom>
          <a:ln w="127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4148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43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video>
              <p:cMediaNode vol="80000">
                <p:cTn id="44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</p:childTnLst>
        </p:cTn>
      </p:par>
    </p:tnLst>
    <p:bldLst>
      <p:bldP spid="8" grpId="0"/>
      <p:bldP spid="9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avenScreenSnapz001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317" y="1447800"/>
            <a:ext cx="7395366" cy="4498848"/>
          </a:xfrm>
          <a:prstGeom prst="rect">
            <a:avLst/>
          </a:prstGeom>
          <a:ln w="3175" cap="sq" cmpd="sng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Digital audio artifacts:  Aliasing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200" y="9906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What does aliasing look like?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838200" y="6183868"/>
            <a:ext cx="7239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dirty="0" smtClean="0">
                <a:latin typeface="Arial" charset="0"/>
              </a:rPr>
              <a:t>Socorro mockingbird, recorded on Nikon D7000 DSLR video (1x)</a:t>
            </a:r>
            <a:endParaRPr lang="en-US" sz="1800" dirty="0">
              <a:latin typeface="Arial" charset="0"/>
            </a:endParaRPr>
          </a:p>
        </p:txBody>
      </p:sp>
      <p:pic>
        <p:nvPicPr>
          <p:cNvPr id="11" name="Picture 10" descr="SocorroMB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219200"/>
            <a:ext cx="1763395" cy="1583098"/>
          </a:xfrm>
          <a:prstGeom prst="rect">
            <a:avLst/>
          </a:prstGeom>
          <a:ln w="3175" cap="sq" cmpd="sng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28" name="Group 27"/>
          <p:cNvGrpSpPr/>
          <p:nvPr/>
        </p:nvGrpSpPr>
        <p:grpSpPr>
          <a:xfrm>
            <a:off x="4038600" y="2876490"/>
            <a:ext cx="3352800" cy="2051796"/>
            <a:chOff x="4038600" y="2876490"/>
            <a:chExt cx="3352800" cy="2051796"/>
          </a:xfrm>
        </p:grpSpPr>
        <p:sp>
          <p:nvSpPr>
            <p:cNvPr id="33" name="TextBox 32"/>
            <p:cNvSpPr txBox="1"/>
            <p:nvPr/>
          </p:nvSpPr>
          <p:spPr>
            <a:xfrm>
              <a:off x="4038600" y="2876490"/>
              <a:ext cx="1116986" cy="400110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i="1" dirty="0" smtClean="0">
                  <a:solidFill>
                    <a:srgbClr val="FF0000"/>
                  </a:solidFill>
                  <a:latin typeface="Arial"/>
                  <a:cs typeface="Arial"/>
                </a:rPr>
                <a:t>aliasing</a:t>
              </a:r>
              <a:endParaRPr lang="en-US" sz="2000" i="1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5106429" y="3056581"/>
              <a:ext cx="2284971" cy="1871705"/>
              <a:chOff x="5106429" y="3056581"/>
              <a:chExt cx="2284971" cy="1871705"/>
            </a:xfrm>
          </p:grpSpPr>
          <p:cxnSp>
            <p:nvCxnSpPr>
              <p:cNvPr id="35" name="Straight Arrow Connector 34"/>
              <p:cNvCxnSpPr/>
              <p:nvPr/>
            </p:nvCxnSpPr>
            <p:spPr>
              <a:xfrm>
                <a:off x="6035933" y="4013886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/>
              <p:cNvCxnSpPr/>
              <p:nvPr/>
            </p:nvCxnSpPr>
            <p:spPr>
              <a:xfrm>
                <a:off x="7086600" y="4667310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/>
              <p:cNvCxnSpPr/>
              <p:nvPr/>
            </p:nvCxnSpPr>
            <p:spPr>
              <a:xfrm>
                <a:off x="7086600" y="3981510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/>
              <p:cNvCxnSpPr/>
              <p:nvPr/>
            </p:nvCxnSpPr>
            <p:spPr>
              <a:xfrm>
                <a:off x="7086600" y="3219510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Arrow Connector 38"/>
              <p:cNvCxnSpPr/>
              <p:nvPr/>
            </p:nvCxnSpPr>
            <p:spPr>
              <a:xfrm>
                <a:off x="6035933" y="4699686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Arrow Connector 39"/>
              <p:cNvCxnSpPr/>
              <p:nvPr/>
            </p:nvCxnSpPr>
            <p:spPr>
              <a:xfrm>
                <a:off x="6035933" y="3251886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Arrow Connector 40"/>
              <p:cNvCxnSpPr/>
              <p:nvPr/>
            </p:nvCxnSpPr>
            <p:spPr>
              <a:xfrm>
                <a:off x="6010190" y="3785286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Arrow Connector 41"/>
              <p:cNvCxnSpPr/>
              <p:nvPr/>
            </p:nvCxnSpPr>
            <p:spPr>
              <a:xfrm>
                <a:off x="6035933" y="3056581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Arrow Connector 42"/>
              <p:cNvCxnSpPr/>
              <p:nvPr/>
            </p:nvCxnSpPr>
            <p:spPr>
              <a:xfrm>
                <a:off x="5106429" y="4658729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/>
              <p:cNvCxnSpPr/>
              <p:nvPr/>
            </p:nvCxnSpPr>
            <p:spPr>
              <a:xfrm>
                <a:off x="5106429" y="3972929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Arrow Connector 44"/>
              <p:cNvCxnSpPr/>
              <p:nvPr/>
            </p:nvCxnSpPr>
            <p:spPr>
              <a:xfrm>
                <a:off x="5106429" y="3210929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6" name="Text Box 3"/>
          <p:cNvSpPr txBox="1">
            <a:spLocks noChangeArrowheads="1"/>
          </p:cNvSpPr>
          <p:nvPr/>
        </p:nvSpPr>
        <p:spPr bwMode="auto">
          <a:xfrm>
            <a:off x="6019800" y="5945658"/>
            <a:ext cx="23622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 i="1" dirty="0" smtClean="0">
                <a:latin typeface="Arial" charset="0"/>
              </a:rPr>
              <a:t>recording by A. Hernández Ríos </a:t>
            </a:r>
            <a:endParaRPr lang="en-US" sz="1200" i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74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16" grpId="0"/>
      <p:bldP spid="4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ocMB-aliased.25x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3943" y="1444752"/>
            <a:ext cx="7395366" cy="4498848"/>
          </a:xfrm>
          <a:prstGeom prst="rect">
            <a:avLst/>
          </a:prstGeom>
          <a:ln w="3175" cap="sq" cmpd="sng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Digital audio artifacts:  Aliasing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200" y="9906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What does aliasing look like?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838200" y="6183868"/>
            <a:ext cx="7239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dirty="0" smtClean="0">
                <a:latin typeface="Arial" charset="0"/>
              </a:rPr>
              <a:t>Socorro mockingbird, recorded on Nikon D7000 DSLR video  (0.25x)</a:t>
            </a:r>
            <a:endParaRPr lang="en-US" sz="1800" dirty="0">
              <a:latin typeface="Arial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038600" y="2876490"/>
            <a:ext cx="3352800" cy="2051796"/>
            <a:chOff x="4038600" y="2876490"/>
            <a:chExt cx="3352800" cy="2051796"/>
          </a:xfrm>
        </p:grpSpPr>
        <p:sp>
          <p:nvSpPr>
            <p:cNvPr id="5" name="TextBox 4"/>
            <p:cNvSpPr txBox="1"/>
            <p:nvPr/>
          </p:nvSpPr>
          <p:spPr>
            <a:xfrm>
              <a:off x="4038600" y="2876490"/>
              <a:ext cx="1116986" cy="400110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i="1" dirty="0" smtClean="0">
                  <a:solidFill>
                    <a:srgbClr val="FF0000"/>
                  </a:solidFill>
                  <a:latin typeface="Arial"/>
                  <a:cs typeface="Arial"/>
                </a:rPr>
                <a:t>aliasing</a:t>
              </a:r>
              <a:endParaRPr lang="en-US" sz="2000" i="1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5106429" y="3056581"/>
              <a:ext cx="2284971" cy="1871705"/>
              <a:chOff x="5106429" y="3056581"/>
              <a:chExt cx="2284971" cy="1871705"/>
            </a:xfrm>
          </p:grpSpPr>
          <p:cxnSp>
            <p:nvCxnSpPr>
              <p:cNvPr id="7" name="Straight Arrow Connector 6"/>
              <p:cNvCxnSpPr/>
              <p:nvPr/>
            </p:nvCxnSpPr>
            <p:spPr>
              <a:xfrm>
                <a:off x="6035933" y="4013886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/>
              <p:nvPr/>
            </p:nvCxnSpPr>
            <p:spPr>
              <a:xfrm>
                <a:off x="7086600" y="4667310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/>
              <p:nvPr/>
            </p:nvCxnSpPr>
            <p:spPr>
              <a:xfrm>
                <a:off x="7086600" y="3981510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/>
              <p:nvPr/>
            </p:nvCxnSpPr>
            <p:spPr>
              <a:xfrm>
                <a:off x="7086600" y="3219510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/>
              <p:cNvCxnSpPr/>
              <p:nvPr/>
            </p:nvCxnSpPr>
            <p:spPr>
              <a:xfrm>
                <a:off x="6035933" y="4699686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6035933" y="3251886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/>
              <p:nvPr/>
            </p:nvCxnSpPr>
            <p:spPr>
              <a:xfrm>
                <a:off x="6010190" y="3785286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/>
              <p:cNvCxnSpPr/>
              <p:nvPr/>
            </p:nvCxnSpPr>
            <p:spPr>
              <a:xfrm>
                <a:off x="6035933" y="3056581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/>
              <p:cNvCxnSpPr/>
              <p:nvPr/>
            </p:nvCxnSpPr>
            <p:spPr>
              <a:xfrm>
                <a:off x="5106429" y="4658729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/>
              <p:cNvCxnSpPr/>
              <p:nvPr/>
            </p:nvCxnSpPr>
            <p:spPr>
              <a:xfrm>
                <a:off x="5106429" y="3972929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/>
              <p:cNvCxnSpPr/>
              <p:nvPr/>
            </p:nvCxnSpPr>
            <p:spPr>
              <a:xfrm>
                <a:off x="5106429" y="3210929"/>
                <a:ext cx="304800" cy="22860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1" name="Picture 10" descr="SocorroMB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219200"/>
            <a:ext cx="1763395" cy="1583098"/>
          </a:xfrm>
          <a:prstGeom prst="rect">
            <a:avLst/>
          </a:prstGeom>
          <a:ln w="3175" cap="sq" cmpd="sng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6019800" y="5945658"/>
            <a:ext cx="23622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200" i="1" dirty="0" smtClean="0">
                <a:latin typeface="Arial" charset="0"/>
              </a:rPr>
              <a:t>recording by A. Hernández Ríos </a:t>
            </a:r>
            <a:endParaRPr lang="en-US" sz="1200" i="1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7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Digital audio artifacts:  Aliasing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200" y="9906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 smtClean="0">
                <a:solidFill>
                  <a:srgbClr val="000099"/>
                </a:solidFill>
                <a:latin typeface="Arial" charset="0"/>
              </a:rPr>
              <a:t>What does aliasing look like?</a:t>
            </a:r>
            <a:endParaRPr lang="en-US" dirty="0">
              <a:solidFill>
                <a:srgbClr val="000099"/>
              </a:solidFill>
              <a:latin typeface="Arial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13360" y="1536735"/>
            <a:ext cx="4225106" cy="5168865"/>
            <a:chOff x="213360" y="1536735"/>
            <a:chExt cx="4225106" cy="5168865"/>
          </a:xfrm>
        </p:grpSpPr>
        <p:grpSp>
          <p:nvGrpSpPr>
            <p:cNvPr id="15" name="Group 14"/>
            <p:cNvGrpSpPr/>
            <p:nvPr/>
          </p:nvGrpSpPr>
          <p:grpSpPr>
            <a:xfrm>
              <a:off x="228600" y="5051440"/>
              <a:ext cx="1779479" cy="1654160"/>
              <a:chOff x="6678721" y="1131912"/>
              <a:chExt cx="1779479" cy="1654160"/>
            </a:xfrm>
          </p:grpSpPr>
          <p:pic>
            <p:nvPicPr>
              <p:cNvPr id="24578" name="Picture 2"/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307" t="17778" r="26320" b="25397"/>
              <a:stretch/>
            </p:blipFill>
            <p:spPr bwMode="auto">
              <a:xfrm>
                <a:off x="6762956" y="1131912"/>
                <a:ext cx="1695244" cy="14588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4" name="TextBox 13"/>
              <p:cNvSpPr txBox="1"/>
              <p:nvPr/>
            </p:nvSpPr>
            <p:spPr>
              <a:xfrm>
                <a:off x="6678721" y="2555240"/>
                <a:ext cx="1301959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900" dirty="0" smtClean="0">
                    <a:latin typeface="Arial" pitchFamily="34" charset="0"/>
                    <a:cs typeface="Arial" pitchFamily="34" charset="0"/>
                  </a:rPr>
                  <a:t>Bradley Davis, ©2009</a:t>
                </a:r>
                <a:endParaRPr lang="en-US" sz="9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213360" y="1536735"/>
              <a:ext cx="4225106" cy="3324825"/>
              <a:chOff x="213360" y="1536735"/>
              <a:chExt cx="4225106" cy="3324825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213360" y="4461450"/>
                <a:ext cx="33528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screaming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piha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- clean</a:t>
                </a:r>
                <a:endParaRPr lang="en-US" sz="2000" dirty="0"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5" name="Piha-clean.mov">
                <a:hlinkClick r:id="" action="ppaction://media"/>
              </p:cNvPr>
              <p:cNvPicPr>
                <a:picLocks noChangeAspect="1"/>
              </p:cNvPicPr>
              <p:nvPr>
                <a:videoFile r:link="rId4"/>
                <p:extLst>
                  <p:ext uri="{DAA4B4D4-6D71-4841-9C94-3DE7FCFB9230}">
                    <p14:media xmlns:p14="http://schemas.microsoft.com/office/powerpoint/2010/main" r:embed="rId3"/>
                  </p:ext>
                </p:extLst>
              </p:nvPr>
            </p:nvPicPr>
            <p:blipFill>
              <a:blip r:embed="rId8"/>
              <a:stretch>
                <a:fillRect/>
              </a:stretch>
            </p:blipFill>
            <p:spPr>
              <a:xfrm>
                <a:off x="314960" y="1536735"/>
                <a:ext cx="4123506" cy="2917715"/>
              </a:xfrm>
              <a:prstGeom prst="rect">
                <a:avLst/>
              </a:prstGeom>
              <a:ln w="3175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</p:grpSp>
      </p:grpSp>
      <p:grpSp>
        <p:nvGrpSpPr>
          <p:cNvPr id="7" name="Group 6"/>
          <p:cNvGrpSpPr/>
          <p:nvPr/>
        </p:nvGrpSpPr>
        <p:grpSpPr>
          <a:xfrm>
            <a:off x="4592320" y="1536734"/>
            <a:ext cx="4231779" cy="3314666"/>
            <a:chOff x="4592320" y="1536734"/>
            <a:chExt cx="4231779" cy="3314666"/>
          </a:xfrm>
        </p:grpSpPr>
        <p:sp>
          <p:nvSpPr>
            <p:cNvPr id="13" name="TextBox 12"/>
            <p:cNvSpPr txBox="1"/>
            <p:nvPr/>
          </p:nvSpPr>
          <p:spPr>
            <a:xfrm>
              <a:off x="4592320" y="4451290"/>
              <a:ext cx="3352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screaming </a:t>
              </a:r>
              <a:r>
                <a:rPr lang="en-US" sz="2000" dirty="0" err="1" smtClean="0">
                  <a:latin typeface="Arial" pitchFamily="34" charset="0"/>
                  <a:cs typeface="Arial" pitchFamily="34" charset="0"/>
                </a:rPr>
                <a:t>piha</a:t>
              </a:r>
              <a:r>
                <a:rPr lang="en-US" sz="2000" dirty="0" smtClean="0">
                  <a:latin typeface="Arial" pitchFamily="34" charset="0"/>
                  <a:cs typeface="Arial" pitchFamily="34" charset="0"/>
                </a:rPr>
                <a:t> - aliased</a:t>
              </a:r>
              <a:endParaRPr lang="en-US" sz="200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6" name="Piha-aliased.mov">
              <a:hlinkClick r:id="" action="ppaction://media"/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9"/>
            <a:stretch>
              <a:fillRect/>
            </a:stretch>
          </p:blipFill>
          <p:spPr>
            <a:xfrm>
              <a:off x="4700592" y="1536734"/>
              <a:ext cx="4123507" cy="2917716"/>
            </a:xfrm>
            <a:prstGeom prst="rect">
              <a:avLst/>
            </a:prstGeom>
            <a:ln w="3175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24785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838200" y="609600"/>
          <a:ext cx="7467600" cy="560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48" name="Image" r:id="rId4" imgW="7084854" imgH="5100282" progId="Photoshop.Image.7">
                  <p:embed/>
                </p:oleObj>
              </mc:Choice>
              <mc:Fallback>
                <p:oleObj name="Image" r:id="rId4" imgW="7084854" imgH="5100282" progId="Photoshop.Image.7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609600"/>
                        <a:ext cx="7467600" cy="560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Digital recording artifacts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22843" y="1430226"/>
            <a:ext cx="39391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</a:pPr>
            <a:r>
              <a:rPr lang="en-US" sz="2000" i="1" dirty="0" smtClean="0">
                <a:solidFill>
                  <a:srgbClr val="000099"/>
                </a:solidFill>
                <a:latin typeface="Arial" charset="0"/>
              </a:rPr>
              <a:t>What do we mean by “artifacts”?</a:t>
            </a:r>
            <a:endParaRPr lang="en-US" sz="2000" i="1" dirty="0">
              <a:latin typeface="Arial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605728" y="2122102"/>
            <a:ext cx="75969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 smtClean="0">
                <a:latin typeface="Arial" charset="0"/>
              </a:rPr>
              <a:t>Specific types of distortions in a recording that result from errors </a:t>
            </a:r>
            <a:br>
              <a:rPr lang="en-US" sz="2000" dirty="0" smtClean="0">
                <a:latin typeface="Arial" charset="0"/>
              </a:rPr>
            </a:br>
            <a:r>
              <a:rPr lang="en-US" sz="2000" dirty="0" smtClean="0">
                <a:latin typeface="Arial" charset="0"/>
              </a:rPr>
              <a:t>in the recording process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605728" y="3172899"/>
            <a:ext cx="694292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 smtClean="0">
                <a:latin typeface="Arial" charset="0"/>
              </a:rPr>
              <a:t>Failure to recognize these artifacts can result in erroneous </a:t>
            </a:r>
            <a:br>
              <a:rPr lang="en-US" sz="2000" dirty="0" smtClean="0">
                <a:latin typeface="Arial" charset="0"/>
              </a:rPr>
            </a:br>
            <a:r>
              <a:rPr lang="en-US" sz="2000" dirty="0" smtClean="0">
                <a:latin typeface="Arial" charset="0"/>
              </a:rPr>
              <a:t>descriptions and measurements!</a:t>
            </a:r>
          </a:p>
        </p:txBody>
      </p:sp>
    </p:spTree>
    <p:extLst>
      <p:ext uri="{BB962C8B-B14F-4D97-AF65-F5344CB8AC3E}">
        <p14:creationId xmlns:p14="http://schemas.microsoft.com/office/powerpoint/2010/main" val="332812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dirty="0" smtClean="0">
                <a:solidFill>
                  <a:srgbClr val="C00000"/>
                </a:solidFill>
                <a:latin typeface="Arial" charset="0"/>
              </a:rPr>
              <a:t>Digital recording artifacts</a:t>
            </a:r>
            <a:endParaRPr lang="en-US" sz="30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701239" y="3765395"/>
            <a:ext cx="712278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 smtClean="0">
                <a:solidFill>
                  <a:srgbClr val="000099"/>
                </a:solidFill>
                <a:latin typeface="Arial" charset="0"/>
              </a:rPr>
              <a:t>Aliasing:</a:t>
            </a:r>
            <a:r>
              <a:rPr lang="en-US" sz="2000" dirty="0" smtClean="0">
                <a:latin typeface="Arial" charset="0"/>
              </a:rPr>
              <a:t/>
            </a:r>
            <a:br>
              <a:rPr lang="en-US" sz="2000" dirty="0" smtClean="0">
                <a:latin typeface="Arial" charset="0"/>
              </a:rPr>
            </a:br>
            <a:r>
              <a:rPr lang="en-US" sz="2000" b="1" dirty="0" smtClean="0">
                <a:latin typeface="Arial" charset="0"/>
              </a:rPr>
              <a:t>sample rate</a:t>
            </a:r>
            <a:r>
              <a:rPr lang="en-US" sz="2000" dirty="0" smtClean="0">
                <a:latin typeface="Arial" charset="0"/>
              </a:rPr>
              <a:t> too low to properly represent high frequencies </a:t>
            </a:r>
            <a:br>
              <a:rPr lang="en-US" sz="2000" dirty="0" smtClean="0">
                <a:latin typeface="Arial" charset="0"/>
              </a:rPr>
            </a:br>
            <a:r>
              <a:rPr lang="en-US" sz="2000" dirty="0" smtClean="0">
                <a:latin typeface="Arial" charset="0"/>
              </a:rPr>
              <a:t>present in a sound</a:t>
            </a:r>
            <a:endParaRPr lang="en-US" sz="2000" dirty="0">
              <a:latin typeface="Arial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701239" y="1977411"/>
            <a:ext cx="73255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173038" indent="-173038">
              <a:spcBef>
                <a:spcPct val="20000"/>
              </a:spcBef>
              <a:spcAft>
                <a:spcPct val="20000"/>
              </a:spcAft>
              <a:buFontTx/>
              <a:buChar char="•"/>
            </a:pPr>
            <a:r>
              <a:rPr lang="en-US" sz="2000" dirty="0" smtClean="0">
                <a:solidFill>
                  <a:srgbClr val="000099"/>
                </a:solidFill>
                <a:latin typeface="Arial" charset="0"/>
              </a:rPr>
              <a:t>Clipping:</a:t>
            </a:r>
            <a:r>
              <a:rPr lang="en-US" sz="2000" dirty="0" smtClean="0">
                <a:latin typeface="Arial" charset="0"/>
              </a:rPr>
              <a:t/>
            </a:r>
            <a:br>
              <a:rPr lang="en-US" sz="2000" dirty="0" smtClean="0">
                <a:latin typeface="Arial" charset="0"/>
              </a:rPr>
            </a:br>
            <a:r>
              <a:rPr lang="en-US" sz="2000" b="1" dirty="0" smtClean="0">
                <a:latin typeface="Arial" charset="0"/>
              </a:rPr>
              <a:t>bit depth </a:t>
            </a:r>
            <a:r>
              <a:rPr lang="en-US" sz="2000" dirty="0" smtClean="0">
                <a:latin typeface="Arial" charset="0"/>
              </a:rPr>
              <a:t>insufficient to represent the high-amplitude portions </a:t>
            </a:r>
            <a:br>
              <a:rPr lang="en-US" sz="2000" dirty="0" smtClean="0">
                <a:latin typeface="Arial" charset="0"/>
              </a:rPr>
            </a:br>
            <a:r>
              <a:rPr lang="en-US" sz="2000" dirty="0" smtClean="0">
                <a:latin typeface="Arial" charset="0"/>
              </a:rPr>
              <a:t>of a sound</a:t>
            </a:r>
          </a:p>
        </p:txBody>
      </p:sp>
    </p:spTree>
    <p:extLst>
      <p:ext uri="{BB962C8B-B14F-4D97-AF65-F5344CB8AC3E}">
        <p14:creationId xmlns:p14="http://schemas.microsoft.com/office/powerpoint/2010/main" val="90299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Digital audio artifacts:  Clipping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551280" y="1615600"/>
            <a:ext cx="7848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1800" dirty="0" smtClean="0">
                <a:latin typeface="Arial" charset="0"/>
                <a:cs typeface="Arial" charset="0"/>
              </a:rPr>
              <a:t>The digitizer is “maxed out”-- the actual amplitude of the sound exceeds the maximum value that the digitizer can represent. </a:t>
            </a:r>
            <a:endParaRPr lang="en-US" sz="1800" dirty="0">
              <a:latin typeface="Arial" charset="0"/>
              <a:cs typeface="Arial" charset="0"/>
            </a:endParaRPr>
          </a:p>
        </p:txBody>
      </p:sp>
      <p:pic>
        <p:nvPicPr>
          <p:cNvPr id="6" name="Picture 5" descr="SpeedometerMaxed (clipping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8" y="2877264"/>
            <a:ext cx="3125304" cy="2106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42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Digital audio artifacts:  Clipping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57200" y="1066800"/>
            <a:ext cx="7848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1800" i="1" dirty="0" smtClean="0">
                <a:latin typeface="Arial" charset="0"/>
                <a:cs typeface="Arial" charset="0"/>
              </a:rPr>
              <a:t>If the amplitude of the sound presented to the digitizer exceeds the maximum value that can be represented with the current bit depth, the waveform is </a:t>
            </a:r>
            <a:r>
              <a:rPr lang="en-US" sz="1800" b="1" i="1" dirty="0" smtClean="0">
                <a:solidFill>
                  <a:srgbClr val="000099"/>
                </a:solidFill>
                <a:latin typeface="Arial" charset="0"/>
                <a:cs typeface="Arial" charset="0"/>
              </a:rPr>
              <a:t>clipped</a:t>
            </a:r>
            <a:r>
              <a:rPr lang="en-US" sz="1800" i="1" dirty="0" smtClean="0">
                <a:latin typeface="Arial" charset="0"/>
                <a:cs typeface="Arial" charset="0"/>
              </a:rPr>
              <a:t>, and ... </a:t>
            </a:r>
            <a:endParaRPr lang="en-US" sz="1800" i="1" dirty="0">
              <a:latin typeface="Arial" charset="0"/>
              <a:cs typeface="Arial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52400" y="2362200"/>
            <a:ext cx="4322589" cy="3542467"/>
            <a:chOff x="152400" y="2667000"/>
            <a:chExt cx="4322589" cy="3542467"/>
          </a:xfrm>
        </p:grpSpPr>
        <p:pic>
          <p:nvPicPr>
            <p:cNvPr id="3" name="Picture 2">
              <a:hlinkClick r:id="" action="ppaction://noaction" highlightClick="1">
                <a:snd r:embed="rId3" name="440 Hz tone.wav"/>
              </a:hlinkClick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" y="2667000"/>
              <a:ext cx="4322589" cy="298132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516039" y="5840135"/>
              <a:ext cx="15953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latin typeface="Arial" pitchFamily="34" charset="0"/>
                  <a:cs typeface="Arial" pitchFamily="34" charset="0"/>
                </a:rPr>
                <a:t>440 Hz, clean</a:t>
              </a:r>
              <a:endParaRPr lang="en-US" sz="18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648200" y="2362200"/>
            <a:ext cx="4322037" cy="3549055"/>
            <a:chOff x="4648200" y="2667000"/>
            <a:chExt cx="4322037" cy="3549055"/>
          </a:xfrm>
        </p:grpSpPr>
        <p:pic>
          <p:nvPicPr>
            <p:cNvPr id="4" name="Picture 3">
              <a:hlinkClick r:id="" action="ppaction://noaction" highlightClick="1">
                <a:snd r:embed="rId5" name="440 Hz tone clipped.wav"/>
              </a:hlinkClick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200" y="2667000"/>
              <a:ext cx="4322037" cy="298094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5921795" y="5846723"/>
              <a:ext cx="17748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 smtClean="0">
                  <a:latin typeface="Arial" pitchFamily="34" charset="0"/>
                  <a:cs typeface="Arial" pitchFamily="34" charset="0"/>
                </a:rPr>
                <a:t>440 Hz, clipped</a:t>
              </a:r>
              <a:endParaRPr lang="en-US" sz="18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524000" y="6107668"/>
            <a:ext cx="6172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1800" i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... spurious harmonics appear in the digitized signal.</a:t>
            </a:r>
            <a:endParaRPr lang="en-US" sz="1800" i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05788" y="2900599"/>
            <a:ext cx="1021850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sz="1800" i="1" dirty="0" smtClean="0">
                <a:solidFill>
                  <a:srgbClr val="FF0000"/>
                </a:solidFill>
                <a:latin typeface="Arial"/>
                <a:cs typeface="Arial"/>
              </a:rPr>
              <a:t>clipping</a:t>
            </a:r>
            <a:endParaRPr lang="en-US" sz="1800" i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7410404" y="4107164"/>
            <a:ext cx="96899" cy="15943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582496" y="4147352"/>
            <a:ext cx="313935" cy="47550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6759335" y="3223039"/>
            <a:ext cx="699742" cy="2413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6339764" y="3978564"/>
            <a:ext cx="395924" cy="10765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7016546" y="2759196"/>
            <a:ext cx="466644" cy="2468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6984391" y="4107164"/>
            <a:ext cx="225514" cy="33082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667864" y="3760613"/>
            <a:ext cx="2240483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sz="1800" i="1" dirty="0" smtClean="0">
                <a:solidFill>
                  <a:srgbClr val="FF0000"/>
                </a:solidFill>
                <a:latin typeface="Arial"/>
                <a:cs typeface="Arial"/>
              </a:rPr>
              <a:t>spurious harmonics</a:t>
            </a:r>
            <a:endParaRPr lang="en-US" sz="1800" i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974049" y="2908637"/>
            <a:ext cx="2304277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sz="1800" i="1" dirty="0" smtClean="0">
                <a:solidFill>
                  <a:srgbClr val="FF0000"/>
                </a:solidFill>
                <a:latin typeface="Arial"/>
                <a:cs typeface="Arial"/>
              </a:rPr>
              <a:t>limits of sample size</a:t>
            </a:r>
            <a:endParaRPr lang="en-US" sz="1800" i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 flipH="1" flipV="1">
            <a:off x="1558889" y="2735085"/>
            <a:ext cx="474687" cy="3191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>
            <a:off x="1558889" y="3185201"/>
            <a:ext cx="474687" cy="3191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940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34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Digital audio artifacts:  Clipping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94" y="1541366"/>
            <a:ext cx="7247213" cy="4906537"/>
          </a:xfrm>
          <a:prstGeom prst="rect">
            <a:avLst/>
          </a:prstGeom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57200" y="1020696"/>
            <a:ext cx="7848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1800" i="1" dirty="0" smtClean="0">
                <a:latin typeface="Arial" charset="0"/>
                <a:cs typeface="Arial" charset="0"/>
              </a:rPr>
              <a:t>Clipping can occur if mic or preamp is maxed out, even if digitizer isn’t </a:t>
            </a:r>
            <a:r>
              <a:rPr lang="is-IS" sz="1800" i="1" dirty="0" smtClean="0">
                <a:latin typeface="Arial" charset="0"/>
                <a:cs typeface="Arial" charset="0"/>
              </a:rPr>
              <a:t>…</a:t>
            </a:r>
            <a:endParaRPr lang="en-US" sz="1800" i="1" dirty="0">
              <a:latin typeface="Arial" charset="0"/>
              <a:cs typeface="Arial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765073" y="1781688"/>
            <a:ext cx="56351" cy="4165526"/>
            <a:chOff x="6765073" y="1704848"/>
            <a:chExt cx="56351" cy="4165526"/>
          </a:xfrm>
        </p:grpSpPr>
        <p:sp>
          <p:nvSpPr>
            <p:cNvPr id="14" name="Rectangle 13"/>
            <p:cNvSpPr/>
            <p:nvPr/>
          </p:nvSpPr>
          <p:spPr>
            <a:xfrm>
              <a:off x="6765073" y="3933444"/>
              <a:ext cx="56351" cy="84879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765073" y="5021580"/>
              <a:ext cx="56351" cy="84879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765073" y="2797556"/>
              <a:ext cx="56351" cy="84879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765073" y="1704848"/>
              <a:ext cx="56351" cy="84879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7184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Digital audio artifacts:  Clipping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94" y="1460735"/>
            <a:ext cx="7252813" cy="49103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86285" y="2189949"/>
            <a:ext cx="1021850" cy="369332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en-US" sz="1800" i="1" dirty="0" smtClean="0">
                <a:solidFill>
                  <a:srgbClr val="FF0000"/>
                </a:solidFill>
                <a:latin typeface="Arial"/>
                <a:cs typeface="Arial"/>
              </a:rPr>
              <a:t>clipping</a:t>
            </a:r>
            <a:endParaRPr lang="en-US" sz="1800" i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3319828" y="2489627"/>
            <a:ext cx="806498" cy="47641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3319830" y="1905640"/>
            <a:ext cx="860284" cy="39188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Box 8"/>
          <p:cNvSpPr txBox="1">
            <a:spLocks noChangeArrowheads="1"/>
          </p:cNvSpPr>
          <p:nvPr/>
        </p:nvSpPr>
        <p:spPr bwMode="auto">
          <a:xfrm>
            <a:off x="457200" y="1020696"/>
            <a:ext cx="7848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1800" i="1" dirty="0" smtClean="0">
                <a:latin typeface="Arial" charset="0"/>
                <a:cs typeface="Arial" charset="0"/>
              </a:rPr>
              <a:t>Clipping can occur if mic or preamp is maxed out, even if digitizer isn’t </a:t>
            </a:r>
            <a:r>
              <a:rPr lang="is-IS" sz="1800" i="1" dirty="0" smtClean="0">
                <a:latin typeface="Arial" charset="0"/>
                <a:cs typeface="Arial" charset="0"/>
              </a:rPr>
              <a:t>…</a:t>
            </a:r>
            <a:endParaRPr lang="en-US" sz="1800" i="1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44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838200" y="3048000"/>
            <a:ext cx="7239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charset="0"/>
                <a:cs typeface="Arial" charset="0"/>
              </a:rPr>
              <a:t>If </a:t>
            </a:r>
            <a:r>
              <a:rPr lang="en-US" sz="2000" dirty="0">
                <a:latin typeface="Arial" charset="0"/>
                <a:cs typeface="Arial" charset="0"/>
              </a:rPr>
              <a:t>the original continuous signal contains energy at frequencies &gt; </a:t>
            </a:r>
            <a:r>
              <a:rPr lang="en-US" sz="2000" dirty="0" err="1">
                <a:latin typeface="Arial" charset="0"/>
                <a:cs typeface="Arial" charset="0"/>
              </a:rPr>
              <a:t>Nyquist</a:t>
            </a:r>
            <a:r>
              <a:rPr lang="en-US" sz="2000" dirty="0">
                <a:latin typeface="Arial" charset="0"/>
                <a:cs typeface="Arial" charset="0"/>
              </a:rPr>
              <a:t>, the energy at these frequency components will erroneously appear at frequencies &lt; </a:t>
            </a:r>
            <a:r>
              <a:rPr lang="en-US" sz="2000" dirty="0" err="1">
                <a:latin typeface="Arial" charset="0"/>
                <a:cs typeface="Arial" charset="0"/>
              </a:rPr>
              <a:t>Nyquist</a:t>
            </a:r>
            <a:r>
              <a:rPr lang="en-US" sz="2000" dirty="0">
                <a:latin typeface="Arial" charset="0"/>
                <a:cs typeface="Arial" charset="0"/>
              </a:rPr>
              <a:t> in the digitized signal</a:t>
            </a:r>
            <a:r>
              <a:rPr lang="en-US" sz="2000" dirty="0" smtClean="0">
                <a:latin typeface="Arial" charset="0"/>
                <a:cs typeface="Arial" charset="0"/>
              </a:rPr>
              <a:t>.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Digital audio artifacts:  Aliasing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38200" y="1524000"/>
            <a:ext cx="7239000" cy="1317486"/>
            <a:chOff x="838200" y="1524000"/>
            <a:chExt cx="7239000" cy="1317486"/>
          </a:xfrm>
        </p:grpSpPr>
        <p:sp>
          <p:nvSpPr>
            <p:cNvPr id="6148" name="Text Box 4"/>
            <p:cNvSpPr txBox="1">
              <a:spLocks noChangeArrowheads="1"/>
            </p:cNvSpPr>
            <p:nvPr/>
          </p:nvSpPr>
          <p:spPr bwMode="auto">
            <a:xfrm>
              <a:off x="838200" y="1524000"/>
              <a:ext cx="7239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73038" indent="-173038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US" sz="2000" dirty="0">
                  <a:latin typeface="Arial" charset="0"/>
                </a:rPr>
                <a:t>A digitized signal can only represent frequencies </a:t>
              </a:r>
              <a:r>
                <a:rPr lang="en-US" sz="2000" dirty="0">
                  <a:latin typeface="Arial" charset="0"/>
                  <a:cs typeface="Arial" charset="0"/>
                </a:rPr>
                <a:t>&lt; </a:t>
              </a:r>
              <a:r>
                <a:rPr lang="en-US" sz="2000" i="1" dirty="0" err="1">
                  <a:latin typeface="Arial" charset="0"/>
                  <a:cs typeface="Arial" charset="0"/>
                </a:rPr>
                <a:t>F</a:t>
              </a:r>
              <a:r>
                <a:rPr lang="en-US" sz="2000" i="1" baseline="-25000" dirty="0" err="1">
                  <a:latin typeface="Arial" charset="0"/>
                  <a:cs typeface="Arial" charset="0"/>
                </a:rPr>
                <a:t>s</a:t>
              </a:r>
              <a:r>
                <a:rPr lang="en-US" sz="2000" dirty="0">
                  <a:latin typeface="Arial" charset="0"/>
                  <a:cs typeface="Arial" charset="0"/>
                </a:rPr>
                <a:t>/2.</a:t>
              </a:r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838200" y="2133600"/>
              <a:ext cx="7239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73038" indent="-173038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US" sz="2000" i="1" dirty="0" err="1" smtClean="0">
                  <a:latin typeface="Arial" charset="0"/>
                  <a:cs typeface="Arial" charset="0"/>
                </a:rPr>
                <a:t>F</a:t>
              </a:r>
              <a:r>
                <a:rPr lang="en-US" sz="2000" i="1" baseline="-25000" dirty="0" err="1" smtClean="0">
                  <a:latin typeface="Arial" charset="0"/>
                  <a:cs typeface="Arial" charset="0"/>
                </a:rPr>
                <a:t>s</a:t>
              </a:r>
              <a:r>
                <a:rPr lang="en-US" sz="2000" dirty="0" smtClean="0">
                  <a:latin typeface="Arial" charset="0"/>
                  <a:cs typeface="Arial" charset="0"/>
                </a:rPr>
                <a:t>/2 </a:t>
              </a:r>
              <a:r>
                <a:rPr lang="en-US" sz="2000" dirty="0">
                  <a:latin typeface="Arial" charset="0"/>
                  <a:cs typeface="Arial" charset="0"/>
                </a:rPr>
                <a:t>is called the </a:t>
              </a:r>
              <a:r>
                <a:rPr lang="en-US" sz="2000" i="1" dirty="0" err="1">
                  <a:latin typeface="Arial" charset="0"/>
                  <a:cs typeface="Arial" charset="0"/>
                </a:rPr>
                <a:t>Nyquist</a:t>
              </a:r>
              <a:r>
                <a:rPr lang="en-US" sz="2000" i="1" dirty="0">
                  <a:latin typeface="Arial" charset="0"/>
                  <a:cs typeface="Arial" charset="0"/>
                </a:rPr>
                <a:t> </a:t>
              </a:r>
              <a:r>
                <a:rPr lang="en-US" sz="2000" i="1" dirty="0" smtClean="0">
                  <a:latin typeface="Arial" charset="0"/>
                  <a:cs typeface="Arial" charset="0"/>
                </a:rPr>
                <a:t>frequency</a:t>
              </a:r>
              <a:r>
                <a:rPr lang="en-US" sz="2000" dirty="0" smtClean="0">
                  <a:latin typeface="Arial" charset="0"/>
                  <a:cs typeface="Arial" charset="0"/>
                </a:rPr>
                <a:t>:  the highest frequency that can be represented with a given sampling rate.</a:t>
              </a:r>
              <a:endParaRPr lang="en-US" sz="2000" dirty="0">
                <a:latin typeface="Arial" charset="0"/>
                <a:cs typeface="Arial" charset="0"/>
              </a:endParaRPr>
            </a:p>
          </p:txBody>
        </p:sp>
      </p:grp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838200" y="4572000"/>
            <a:ext cx="7239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charset="0"/>
                <a:cs typeface="Arial" charset="0"/>
              </a:rPr>
              <a:t>This </a:t>
            </a:r>
            <a:r>
              <a:rPr lang="en-US" sz="2000" dirty="0">
                <a:latin typeface="Arial" charset="0"/>
                <a:cs typeface="Arial" charset="0"/>
              </a:rPr>
              <a:t>type of distortion is called </a:t>
            </a:r>
            <a:r>
              <a:rPr lang="en-US" sz="2000" i="1" dirty="0">
                <a:latin typeface="Arial" charset="0"/>
                <a:cs typeface="Arial" charset="0"/>
              </a:rPr>
              <a:t>aliasing</a:t>
            </a:r>
            <a:r>
              <a:rPr lang="en-US" sz="2000" dirty="0" smtClean="0">
                <a:latin typeface="Arial" charset="0"/>
                <a:cs typeface="Arial" charset="0"/>
              </a:rPr>
              <a:t>.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838200" y="5156537"/>
            <a:ext cx="7239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000" dirty="0" smtClean="0">
                <a:latin typeface="Arial" charset="0"/>
                <a:cs typeface="Arial" charset="0"/>
              </a:rPr>
              <a:t>If </a:t>
            </a:r>
            <a:r>
              <a:rPr lang="en-US" sz="2000" dirty="0">
                <a:latin typeface="Arial" charset="0"/>
                <a:cs typeface="Arial" charset="0"/>
              </a:rPr>
              <a:t>the </a:t>
            </a:r>
            <a:r>
              <a:rPr lang="en-US" sz="2000" dirty="0" smtClean="0">
                <a:latin typeface="Arial" charset="0"/>
                <a:cs typeface="Arial" charset="0"/>
              </a:rPr>
              <a:t>sound contains </a:t>
            </a:r>
            <a:r>
              <a:rPr lang="en-US" sz="2000" dirty="0">
                <a:latin typeface="Arial" charset="0"/>
                <a:cs typeface="Arial" charset="0"/>
              </a:rPr>
              <a:t>significant energy at frequencies &gt; </a:t>
            </a:r>
            <a:r>
              <a:rPr lang="en-US" sz="2000" dirty="0" err="1">
                <a:latin typeface="Arial" charset="0"/>
                <a:cs typeface="Arial" charset="0"/>
              </a:rPr>
              <a:t>Nyquist</a:t>
            </a:r>
            <a:r>
              <a:rPr lang="en-US" sz="2000" dirty="0">
                <a:latin typeface="Arial" charset="0"/>
                <a:cs typeface="Arial" charset="0"/>
              </a:rPr>
              <a:t>, use a low-pass </a:t>
            </a:r>
            <a:r>
              <a:rPr lang="en-US" sz="2000" i="1" dirty="0">
                <a:latin typeface="Arial" charset="0"/>
                <a:cs typeface="Arial" charset="0"/>
              </a:rPr>
              <a:t>anti-aliasing filter </a:t>
            </a:r>
            <a:r>
              <a:rPr lang="en-US" sz="2000" dirty="0">
                <a:latin typeface="Arial" charset="0"/>
                <a:cs typeface="Arial" charset="0"/>
              </a:rPr>
              <a:t>to remove them before digitizing.</a:t>
            </a:r>
          </a:p>
        </p:txBody>
      </p:sp>
    </p:spTree>
    <p:extLst>
      <p:ext uri="{BB962C8B-B14F-4D97-AF65-F5344CB8AC3E}">
        <p14:creationId xmlns:p14="http://schemas.microsoft.com/office/powerpoint/2010/main" val="165851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8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457200" y="381000"/>
            <a:ext cx="7239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  <a:latin typeface="Arial" charset="0"/>
              </a:rPr>
              <a:t>Digital audio artifacts:  Aliasing</a:t>
            </a:r>
            <a:endParaRPr lang="en-US" sz="2800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457200" y="914400"/>
            <a:ext cx="76962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3038" indent="-173038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US" sz="1800" i="1" dirty="0" smtClean="0">
                <a:latin typeface="Arial" charset="0"/>
                <a:cs typeface="Arial" charset="0"/>
              </a:rPr>
              <a:t>If </a:t>
            </a:r>
            <a:r>
              <a:rPr lang="en-US" sz="1800" i="1" dirty="0">
                <a:latin typeface="Arial" charset="0"/>
                <a:cs typeface="Arial" charset="0"/>
              </a:rPr>
              <a:t>the original continuous signal contains energy at frequencies &gt; </a:t>
            </a:r>
            <a:r>
              <a:rPr lang="en-US" sz="1800" i="1" dirty="0" err="1">
                <a:latin typeface="Arial" charset="0"/>
                <a:cs typeface="Arial" charset="0"/>
              </a:rPr>
              <a:t>Nyquist</a:t>
            </a:r>
            <a:r>
              <a:rPr lang="en-US" sz="1800" i="1" dirty="0">
                <a:latin typeface="Arial" charset="0"/>
                <a:cs typeface="Arial" charset="0"/>
              </a:rPr>
              <a:t>, the energy at these frequency components will erroneously appear at frequencies &lt; </a:t>
            </a:r>
            <a:r>
              <a:rPr lang="en-US" sz="1800" i="1" dirty="0" err="1">
                <a:latin typeface="Arial" charset="0"/>
                <a:cs typeface="Arial" charset="0"/>
              </a:rPr>
              <a:t>Nyquist</a:t>
            </a:r>
            <a:r>
              <a:rPr lang="en-US" sz="1800" i="1" dirty="0">
                <a:latin typeface="Arial" charset="0"/>
                <a:cs typeface="Arial" charset="0"/>
              </a:rPr>
              <a:t> in the digitized signal</a:t>
            </a:r>
            <a:r>
              <a:rPr lang="en-US" sz="1800" i="1" dirty="0" smtClean="0">
                <a:latin typeface="Arial" charset="0"/>
                <a:cs typeface="Arial" charset="0"/>
              </a:rPr>
              <a:t>.</a:t>
            </a:r>
            <a:endParaRPr lang="en-US" sz="1800" i="1" dirty="0">
              <a:latin typeface="Arial" charset="0"/>
              <a:cs typeface="Arial" charset="0"/>
            </a:endParaRPr>
          </a:p>
        </p:txBody>
      </p:sp>
      <p:pic>
        <p:nvPicPr>
          <p:cNvPr id="5" name="Picture 4" descr="Sampled dots-aliased-0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897" y="4114800"/>
            <a:ext cx="5766206" cy="2042770"/>
          </a:xfrm>
          <a:prstGeom prst="rect">
            <a:avLst/>
          </a:prstGeom>
        </p:spPr>
      </p:pic>
      <p:pic>
        <p:nvPicPr>
          <p:cNvPr id="6" name="Picture 5" descr="Sampled dots-deltaTime-0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897" y="1978000"/>
            <a:ext cx="5766206" cy="204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31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11573</TotalTime>
  <Words>734</Words>
  <Application>Microsoft Macintosh PowerPoint</Application>
  <PresentationFormat>On-screen Show (4:3)</PresentationFormat>
  <Paragraphs>93</Paragraphs>
  <Slides>17</Slides>
  <Notes>16</Notes>
  <HiddenSlides>0</HiddenSlides>
  <MMClips>8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Avenir Medium</vt:lpstr>
      <vt:lpstr>Calibri</vt:lpstr>
      <vt:lpstr>PMingLiU-ExtB</vt:lpstr>
      <vt:lpstr>Times New Roman</vt:lpstr>
      <vt:lpstr>Arial</vt:lpstr>
      <vt:lpstr>Office Theme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CLO</Company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 Charif</dc:creator>
  <cp:lastModifiedBy>Russ Charif</cp:lastModifiedBy>
  <cp:revision>420</cp:revision>
  <dcterms:created xsi:type="dcterms:W3CDTF">2003-09-30T18:52:06Z</dcterms:created>
  <dcterms:modified xsi:type="dcterms:W3CDTF">2017-03-29T18:40:04Z</dcterms:modified>
</cp:coreProperties>
</file>