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png" ContentType="image/png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97" r:id="rId2"/>
    <p:sldId id="296" r:id="rId3"/>
    <p:sldId id="270" r:id="rId4"/>
    <p:sldId id="295" r:id="rId5"/>
    <p:sldId id="261" r:id="rId6"/>
    <p:sldId id="285" r:id="rId7"/>
    <p:sldId id="265" r:id="rId8"/>
    <p:sldId id="262" r:id="rId9"/>
    <p:sldId id="268" r:id="rId10"/>
    <p:sldId id="273" r:id="rId11"/>
    <p:sldId id="286" r:id="rId12"/>
    <p:sldId id="287" r:id="rId13"/>
    <p:sldId id="301" r:id="rId14"/>
    <p:sldId id="299" r:id="rId15"/>
    <p:sldId id="298" r:id="rId16"/>
    <p:sldId id="291" r:id="rId17"/>
    <p:sldId id="292" r:id="rId18"/>
    <p:sldId id="288" r:id="rId19"/>
    <p:sldId id="293" r:id="rId20"/>
    <p:sldId id="294" r:id="rId21"/>
    <p:sldId id="280" r:id="rId22"/>
    <p:sldId id="282" r:id="rId23"/>
    <p:sldId id="266" r:id="rId24"/>
    <p:sldId id="269" r:id="rId25"/>
    <p:sldId id="267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0004"/>
    <a:srgbClr val="FF0005"/>
    <a:srgbClr val="FFB4B6"/>
    <a:srgbClr val="FF7F82"/>
    <a:srgbClr val="0000FF"/>
    <a:srgbClr val="000099"/>
    <a:srgbClr val="7D7D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25" autoAdjust="0"/>
    <p:restoredTop sz="89076" autoAdjust="0"/>
  </p:normalViewPr>
  <p:slideViewPr>
    <p:cSldViewPr snapToGrid="0">
      <p:cViewPr varScale="1">
        <p:scale>
          <a:sx n="125" d="100"/>
          <a:sy n="125" d="100"/>
        </p:scale>
        <p:origin x="168" y="8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7" d="100"/>
        <a:sy n="16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Relationship Id="rId2" Type="http://schemas.openxmlformats.org/officeDocument/2006/relationships/image" Target="../media/image8.emf"/><Relationship Id="rId3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10.emf"/><Relationship Id="rId5" Type="http://schemas.openxmlformats.org/officeDocument/2006/relationships/image" Target="../media/image11.emf"/><Relationship Id="rId6" Type="http://schemas.openxmlformats.org/officeDocument/2006/relationships/image" Target="../media/image12.emf"/><Relationship Id="rId7" Type="http://schemas.openxmlformats.org/officeDocument/2006/relationships/image" Target="../media/image13.emf"/><Relationship Id="rId8" Type="http://schemas.openxmlformats.org/officeDocument/2006/relationships/image" Target="../media/image14.emf"/><Relationship Id="rId9" Type="http://schemas.openxmlformats.org/officeDocument/2006/relationships/image" Target="../media/image15.emf"/><Relationship Id="rId1" Type="http://schemas.openxmlformats.org/officeDocument/2006/relationships/image" Target="../media/image7.emf"/><Relationship Id="rId2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Relationship Id="rId2" Type="http://schemas.openxmlformats.org/officeDocument/2006/relationships/image" Target="../media/image2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1FD0C-9F02-461D-B6CF-27C99CD700B1}" type="datetimeFigureOut">
              <a:rPr lang="en-US" smtClean="0"/>
              <a:t>4/2/17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F2DFCA-806E-4D89-B87F-337C705C2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15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DFCA-806E-4D89-B87F-337C705C23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5357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0171" indent="-28083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23340" indent="-22466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72677" indent="-22466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22013" indent="-22466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3431A72-D27F-4388-AA4D-B1F932C2FEFA}" type="slidenum">
              <a:rPr lang="en-US" sz="1200"/>
              <a:pPr eaLnBrk="1" hangingPunct="1"/>
              <a:t>25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53793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DFCA-806E-4D89-B87F-337C705C23C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719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familiar-- like a percentage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56AB93-034B-4AB8-957B-95BCBDEA037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881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familiar-- like a percentage;</a:t>
            </a:r>
          </a:p>
          <a:p>
            <a:r>
              <a:rPr lang="en-US" dirty="0" smtClean="0"/>
              <a:t>TO DO:</a:t>
            </a:r>
            <a:r>
              <a:rPr lang="en-US" baseline="0" dirty="0" smtClean="0"/>
              <a:t>  add explanation of RMS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56AB93-034B-4AB8-957B-95BCBDEA037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881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SPL is one context</a:t>
            </a:r>
            <a:r>
              <a:rPr lang="en-US" baseline="0" dirty="0" smtClean="0"/>
              <a:t> where dB are used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DFCA-806E-4D89-B87F-337C705C23C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305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So, one convenient property of dB is</a:t>
            </a:r>
            <a:r>
              <a:rPr lang="en-US" baseline="0" dirty="0" smtClean="0"/>
              <a:t> that they compress an awkward range of measurements into something manageable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DFCA-806E-4D89-B87F-337C705C23C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997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RAVEN:  dB tone pairs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DFCA-806E-4D89-B87F-337C705C23C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72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DFCA-806E-4D89-B87F-337C705C23C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997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DFCA-806E-4D89-B87F-337C705C23C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74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506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55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24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44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309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164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18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52450" y="930275"/>
            <a:ext cx="8039100" cy="0"/>
          </a:xfrm>
          <a:prstGeom prst="line">
            <a:avLst/>
          </a:prstGeom>
          <a:ln w="127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4376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473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6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646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5" Type="http://schemas.openxmlformats.org/officeDocument/2006/relationships/image" Target="../media/image3.jp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jp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3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jp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jp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jpg"/><Relationship Id="rId5" Type="http://schemas.openxmlformats.org/officeDocument/2006/relationships/image" Target="../media/image33.jpg"/><Relationship Id="rId6" Type="http://schemas.openxmlformats.org/officeDocument/2006/relationships/image" Target="../media/image29.png"/><Relationship Id="rId7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jp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oleObject" Target="../embeddings/oleObject16.bin"/><Relationship Id="rId5" Type="http://schemas.openxmlformats.org/officeDocument/2006/relationships/image" Target="../media/image37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jp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7.e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8.emf"/><Relationship Id="rId8" Type="http://schemas.openxmlformats.org/officeDocument/2006/relationships/oleObject" Target="../embeddings/oleObject3.bin"/><Relationship Id="rId9" Type="http://schemas.openxmlformats.org/officeDocument/2006/relationships/image" Target="../media/image9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emf"/><Relationship Id="rId20" Type="http://schemas.openxmlformats.org/officeDocument/2006/relationships/oleObject" Target="../embeddings/oleObject12.bin"/><Relationship Id="rId21" Type="http://schemas.openxmlformats.org/officeDocument/2006/relationships/image" Target="../media/image15.emf"/><Relationship Id="rId10" Type="http://schemas.openxmlformats.org/officeDocument/2006/relationships/oleObject" Target="../embeddings/oleObject7.bin"/><Relationship Id="rId11" Type="http://schemas.openxmlformats.org/officeDocument/2006/relationships/image" Target="../media/image10.emf"/><Relationship Id="rId12" Type="http://schemas.openxmlformats.org/officeDocument/2006/relationships/oleObject" Target="../embeddings/oleObject8.bin"/><Relationship Id="rId13" Type="http://schemas.openxmlformats.org/officeDocument/2006/relationships/image" Target="../media/image11.emf"/><Relationship Id="rId14" Type="http://schemas.openxmlformats.org/officeDocument/2006/relationships/oleObject" Target="../embeddings/oleObject9.bin"/><Relationship Id="rId15" Type="http://schemas.openxmlformats.org/officeDocument/2006/relationships/image" Target="../media/image12.emf"/><Relationship Id="rId16" Type="http://schemas.openxmlformats.org/officeDocument/2006/relationships/oleObject" Target="../embeddings/oleObject10.bin"/><Relationship Id="rId17" Type="http://schemas.openxmlformats.org/officeDocument/2006/relationships/image" Target="../media/image13.emf"/><Relationship Id="rId18" Type="http://schemas.openxmlformats.org/officeDocument/2006/relationships/oleObject" Target="../embeddings/oleObject11.bin"/><Relationship Id="rId19" Type="http://schemas.openxmlformats.org/officeDocument/2006/relationships/image" Target="../media/image14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5.xml"/><Relationship Id="rId4" Type="http://schemas.openxmlformats.org/officeDocument/2006/relationships/oleObject" Target="../embeddings/oleObject4.bin"/><Relationship Id="rId5" Type="http://schemas.openxmlformats.org/officeDocument/2006/relationships/image" Target="../media/image7.emf"/><Relationship Id="rId6" Type="http://schemas.openxmlformats.org/officeDocument/2006/relationships/oleObject" Target="../embeddings/oleObject5.bin"/><Relationship Id="rId7" Type="http://schemas.openxmlformats.org/officeDocument/2006/relationships/image" Target="../media/image8.emf"/><Relationship Id="rId8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image" Target="../media/image17.png"/><Relationship Id="rId5" Type="http://schemas.openxmlformats.org/officeDocument/2006/relationships/oleObject" Target="../embeddings/oleObject13.bin"/><Relationship Id="rId6" Type="http://schemas.openxmlformats.org/officeDocument/2006/relationships/image" Target="../media/image16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file://localhost/C:/Program%20Files/Raven-development/Raven.bat" TargetMode="External"/><Relationship Id="rId4" Type="http://schemas.openxmlformats.org/officeDocument/2006/relationships/image" Target="../media/image18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image" Target="../media/image19.emf"/><Relationship Id="rId5" Type="http://schemas.openxmlformats.org/officeDocument/2006/relationships/oleObject" Target="../embeddings/oleObject15.bin"/><Relationship Id="rId6" Type="http://schemas.openxmlformats.org/officeDocument/2006/relationships/image" Target="../media/image20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81000"/>
            <a:ext cx="7748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C00000"/>
                </a:solidFill>
                <a:latin typeface="Arial" charset="0"/>
              </a:rPr>
              <a:t>What are decibels (and why are they confusing)?</a:t>
            </a:r>
            <a:endParaRPr lang="en-US" dirty="0">
              <a:solidFill>
                <a:srgbClr val="C00000"/>
              </a:solidFill>
              <a:latin typeface="Arial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710463" y="1645104"/>
            <a:ext cx="3723075" cy="3013735"/>
            <a:chOff x="2804708" y="1753187"/>
            <a:chExt cx="3723075" cy="301373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809" t="17908" r="34987" b="56803"/>
            <a:stretch/>
          </p:blipFill>
          <p:spPr>
            <a:xfrm>
              <a:off x="4153009" y="2000207"/>
              <a:ext cx="2096858" cy="1815805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0425" y="3374353"/>
              <a:ext cx="2717358" cy="1392569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4708" y="1753187"/>
              <a:ext cx="1364668" cy="2049931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5628791" y="6159596"/>
            <a:ext cx="3370736" cy="643955"/>
            <a:chOff x="5684524" y="6123834"/>
            <a:chExt cx="3370736" cy="643955"/>
          </a:xfrm>
        </p:grpSpPr>
        <p:pic>
          <p:nvPicPr>
            <p:cNvPr id="16" name="Picture 6" descr="CLO BRP for PPT.eps"/>
            <p:cNvPicPr>
              <a:picLocks noChangeAspect="1"/>
            </p:cNvPicPr>
            <p:nvPr/>
          </p:nvPicPr>
          <p:blipFill>
            <a:blip r:embed="rId6" cstate="print"/>
            <a:srcRect l="11752" r="11208" b="72114"/>
            <a:stretch>
              <a:fillRect/>
            </a:stretch>
          </p:blipFill>
          <p:spPr bwMode="auto">
            <a:xfrm>
              <a:off x="5702460" y="6123834"/>
              <a:ext cx="3352800" cy="359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Box 16"/>
            <p:cNvSpPr txBox="1"/>
            <p:nvPr/>
          </p:nvSpPr>
          <p:spPr>
            <a:xfrm>
              <a:off x="5684524" y="6460012"/>
              <a:ext cx="3262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venir Medium"/>
                  <a:ea typeface="PMingLiU-ExtB"/>
                  <a:cs typeface="Avenir Medium"/>
                </a:rPr>
                <a:t>Bioacoustics Research Program</a:t>
              </a:r>
              <a:endParaRPr lang="en-US" sz="1400" dirty="0">
                <a:latin typeface="Avenir Medium"/>
                <a:ea typeface="PMingLiU-ExtB"/>
                <a:cs typeface="Avenir Medium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52400" y="5625620"/>
            <a:ext cx="4343400" cy="1082344"/>
            <a:chOff x="152400" y="5547056"/>
            <a:chExt cx="4343400" cy="1082344"/>
          </a:xfrm>
        </p:grpSpPr>
        <p:sp>
          <p:nvSpPr>
            <p:cNvPr id="18" name="Text Box 1029"/>
            <p:cNvSpPr txBox="1">
              <a:spLocks noChangeArrowheads="1"/>
            </p:cNvSpPr>
            <p:nvPr/>
          </p:nvSpPr>
          <p:spPr bwMode="auto">
            <a:xfrm>
              <a:off x="152400" y="6384925"/>
              <a:ext cx="36957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 dirty="0">
                  <a:latin typeface="Arial" charset="0"/>
                </a:rPr>
                <a:t>© </a:t>
              </a:r>
              <a:r>
                <a:rPr lang="en-US" sz="1000" dirty="0" smtClean="0">
                  <a:latin typeface="Arial" charset="0"/>
                </a:rPr>
                <a:t>2007-17, </a:t>
              </a:r>
              <a:r>
                <a:rPr lang="en-US" sz="1000" dirty="0">
                  <a:latin typeface="Arial" charset="0"/>
                </a:rPr>
                <a:t>Cornell Bioacoustics Research Program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52400" y="5547056"/>
              <a:ext cx="4343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Sound Analysis Workshop</a:t>
              </a:r>
              <a:b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Ithaca, NY</a:t>
              </a:r>
              <a:b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– 7 April 2017</a:t>
              </a:r>
              <a:endParaRPr lang="en-US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253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Measuring sound:  decibels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200" y="911229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A-, B-, C-, and Z-weighting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81000" y="2209800"/>
            <a:ext cx="4038600" cy="3657600"/>
            <a:chOff x="2057400" y="1905000"/>
            <a:chExt cx="4038600" cy="3657600"/>
          </a:xfrm>
        </p:grpSpPr>
        <p:sp>
          <p:nvSpPr>
            <p:cNvPr id="5" name="Rectangle 4"/>
            <p:cNvSpPr/>
            <p:nvPr/>
          </p:nvSpPr>
          <p:spPr>
            <a:xfrm>
              <a:off x="2057400" y="1905000"/>
              <a:ext cx="4038600" cy="365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 descr="Equal-loudness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3600" y="1981200"/>
              <a:ext cx="3902455" cy="350519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7" name="Picture 6" descr="dB-weightings-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7" t="4178" r="10848" b="4639"/>
          <a:stretch/>
        </p:blipFill>
        <p:spPr>
          <a:xfrm>
            <a:off x="4648200" y="2209800"/>
            <a:ext cx="4174401" cy="36576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457200" y="1447800"/>
            <a:ext cx="8153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1800" dirty="0" smtClean="0">
                <a:latin typeface="Arial" charset="0"/>
                <a:cs typeface="Arial" charset="0"/>
              </a:rPr>
              <a:t>By default, most sound level meters report spectrally weighted levels based on human hearing sensitivity:  “A-weighted” decibels, or </a:t>
            </a:r>
            <a:r>
              <a:rPr lang="en-US" sz="1800" dirty="0" err="1" smtClean="0">
                <a:latin typeface="Arial" charset="0"/>
                <a:cs typeface="Arial" charset="0"/>
              </a:rPr>
              <a:t>dBA</a:t>
            </a:r>
            <a:endParaRPr lang="en-US" sz="1800" dirty="0">
              <a:latin typeface="Arial" charset="0"/>
              <a:cs typeface="Arial" charset="0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457200" y="6107668"/>
            <a:ext cx="8153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1800" dirty="0" err="1" smtClean="0">
                <a:latin typeface="Arial" charset="0"/>
                <a:cs typeface="Arial" charset="0"/>
              </a:rPr>
              <a:t>dBA</a:t>
            </a:r>
            <a:r>
              <a:rPr lang="en-US" sz="1800" dirty="0" smtClean="0">
                <a:latin typeface="Arial" charset="0"/>
                <a:cs typeface="Arial" charset="0"/>
              </a:rPr>
              <a:t> may not be appropriate in contexts unrelated to human perception!</a:t>
            </a:r>
            <a:endParaRPr lang="en-US" sz="18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287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Measuring sound:  decibels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4" name="Picture 3" descr="Pages from Kardous2014-SmartphoneSPLmeterApps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70" y="2160431"/>
            <a:ext cx="3418115" cy="4523976"/>
          </a:xfrm>
          <a:prstGeom prst="rect">
            <a:avLst/>
          </a:prstGeom>
          <a:solidFill>
            <a:schemeClr val="bg1"/>
          </a:solidFill>
          <a:ln w="6350" cmpd="sng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457198" y="1457251"/>
            <a:ext cx="5079911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1600" dirty="0" smtClean="0">
                <a:latin typeface="Arial" charset="0"/>
                <a:cs typeface="Arial" charset="0"/>
              </a:rPr>
              <a:t>One of the most widely read papers in 2014 </a:t>
            </a:r>
            <a:br>
              <a:rPr lang="en-US" sz="1600" dirty="0" smtClean="0">
                <a:latin typeface="Arial" charset="0"/>
                <a:cs typeface="Arial" charset="0"/>
              </a:rPr>
            </a:br>
            <a:r>
              <a:rPr lang="en-US" sz="1600" dirty="0" smtClean="0">
                <a:latin typeface="Arial" charset="0"/>
                <a:cs typeface="Arial" charset="0"/>
              </a:rPr>
              <a:t>in the </a:t>
            </a:r>
            <a:r>
              <a:rPr lang="en-US" sz="1600" i="1" dirty="0" smtClean="0">
                <a:latin typeface="Arial" charset="0"/>
                <a:cs typeface="Arial" charset="0"/>
              </a:rPr>
              <a:t>Journal of the Acoustical Society of America</a:t>
            </a:r>
            <a:r>
              <a:rPr lang="en-US" sz="1600" dirty="0" smtClean="0">
                <a:latin typeface="Arial" charset="0"/>
                <a:cs typeface="Arial" charset="0"/>
              </a:rPr>
              <a:t>:</a:t>
            </a:r>
            <a:endParaRPr lang="en-US" sz="1600" i="1" dirty="0">
              <a:latin typeface="Arial" charset="0"/>
              <a:cs typeface="Arial" charset="0"/>
            </a:endParaRPr>
          </a:p>
        </p:txBody>
      </p:sp>
      <p:pic>
        <p:nvPicPr>
          <p:cNvPr id="16" name="Picture 15" descr="iPhone-SLM 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481" y="3298235"/>
            <a:ext cx="1660421" cy="3267921"/>
          </a:xfrm>
          <a:prstGeom prst="rect">
            <a:avLst/>
          </a:prstGeom>
        </p:spPr>
      </p:pic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457198" y="990600"/>
            <a:ext cx="7239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i="1" dirty="0" smtClean="0">
                <a:solidFill>
                  <a:srgbClr val="000099"/>
                </a:solidFill>
                <a:latin typeface="Arial" charset="0"/>
              </a:rPr>
              <a:t>Is that a sound level meter in your pocket?</a:t>
            </a:r>
            <a:endParaRPr lang="en-US" sz="2000" i="1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59114" y="2149837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i="1" dirty="0" smtClean="0">
                <a:latin typeface="Sylfaen"/>
                <a:cs typeface="Sylfaen"/>
              </a:rPr>
              <a:t>“ This </a:t>
            </a:r>
            <a:r>
              <a:rPr lang="en-US" sz="1400" i="1" dirty="0">
                <a:latin typeface="Sylfaen"/>
                <a:cs typeface="Sylfaen"/>
              </a:rPr>
              <a:t>study showed that certain sound measurement apps for Apple smartphones and </a:t>
            </a:r>
            <a:r>
              <a:rPr lang="en-US" sz="1400" i="1" dirty="0" smtClean="0">
                <a:latin typeface="Sylfaen"/>
                <a:cs typeface="Sylfaen"/>
              </a:rPr>
              <a:t>tablets may </a:t>
            </a:r>
            <a:r>
              <a:rPr lang="en-US" sz="1400" i="1" dirty="0">
                <a:latin typeface="Sylfaen"/>
                <a:cs typeface="Sylfaen"/>
              </a:rPr>
              <a:t>be considered accurate and reliable to be used to assess occupational </a:t>
            </a:r>
            <a:r>
              <a:rPr lang="en-US" sz="1400" i="1" dirty="0" smtClean="0">
                <a:latin typeface="Sylfaen"/>
                <a:cs typeface="Sylfaen"/>
              </a:rPr>
              <a:t>noise exposures.”</a:t>
            </a:r>
            <a:endParaRPr lang="en-US" sz="1400" i="1" dirty="0">
              <a:latin typeface="Sylfaen"/>
              <a:cs typeface="Sylfaen"/>
            </a:endParaRPr>
          </a:p>
        </p:txBody>
      </p:sp>
    </p:spTree>
    <p:extLst>
      <p:ext uri="{BB962C8B-B14F-4D97-AF65-F5344CB8AC3E}">
        <p14:creationId xmlns:p14="http://schemas.microsoft.com/office/powerpoint/2010/main" val="237247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464000"/>
            <a:ext cx="84242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C00000"/>
                </a:solidFill>
                <a:latin typeface="Arial" charset="0"/>
              </a:rPr>
              <a:t>Are Raven’s dB measurements SPL? </a:t>
            </a:r>
            <a:endParaRPr lang="en-US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6" name="Picture 5" descr="PeakPow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55" y="1157183"/>
            <a:ext cx="7070091" cy="4097989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828076" y="4669798"/>
            <a:ext cx="819716" cy="48903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16206" y="5324214"/>
            <a:ext cx="754972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/>
              <a:buChar char="•"/>
            </a:pPr>
            <a:r>
              <a:rPr lang="en-US" sz="1600" dirty="0" smtClean="0">
                <a:solidFill>
                  <a:srgbClr val="FF0000"/>
                </a:solidFill>
                <a:latin typeface="Arial"/>
                <a:cs typeface="Arial"/>
              </a:rPr>
              <a:t>By default, Raven’s dB measurements are relative to an arbitrary reference </a:t>
            </a:r>
            <a:br>
              <a:rPr lang="en-US" sz="1600" dirty="0" smtClean="0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en-US" sz="1600" dirty="0" smtClean="0">
                <a:solidFill>
                  <a:srgbClr val="FF0000"/>
                </a:solidFill>
                <a:latin typeface="Arial"/>
                <a:cs typeface="Arial"/>
              </a:rPr>
              <a:t>and </a:t>
            </a:r>
            <a:r>
              <a:rPr lang="en-US" sz="1600" i="1" dirty="0" smtClean="0">
                <a:solidFill>
                  <a:srgbClr val="FF0000"/>
                </a:solidFill>
                <a:latin typeface="Arial"/>
                <a:cs typeface="Arial"/>
              </a:rPr>
              <a:t>cannot</a:t>
            </a:r>
            <a:r>
              <a:rPr lang="en-US" sz="1600" dirty="0" smtClean="0">
                <a:solidFill>
                  <a:srgbClr val="FF0000"/>
                </a:solidFill>
                <a:latin typeface="Arial"/>
                <a:cs typeface="Arial"/>
              </a:rPr>
              <a:t> be related to “real-world” measurement units (like SPL).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16206" y="5972356"/>
            <a:ext cx="740958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/>
              <a:buChar char="•"/>
            </a:pPr>
            <a:r>
              <a:rPr lang="en-US" sz="1600" dirty="0" smtClean="0">
                <a:latin typeface="Arial"/>
                <a:cs typeface="Arial"/>
              </a:rPr>
              <a:t>You can make true calibrated (SPL) measurements in Raven </a:t>
            </a:r>
            <a:r>
              <a:rPr lang="en-US" sz="1600" i="1" dirty="0" smtClean="0">
                <a:solidFill>
                  <a:srgbClr val="FF0000"/>
                </a:solidFill>
                <a:latin typeface="Arial"/>
                <a:cs typeface="Arial"/>
              </a:rPr>
              <a:t>if </a:t>
            </a:r>
            <a:r>
              <a:rPr lang="en-US" sz="1600" dirty="0" smtClean="0">
                <a:latin typeface="Arial"/>
                <a:cs typeface="Arial"/>
              </a:rPr>
              <a:t>you have </a:t>
            </a:r>
            <a:br>
              <a:rPr lang="en-US" sz="1600" dirty="0" smtClean="0">
                <a:latin typeface="Arial"/>
                <a:cs typeface="Arial"/>
              </a:rPr>
            </a:br>
            <a:r>
              <a:rPr lang="en-US" sz="1600" dirty="0" smtClean="0">
                <a:latin typeface="Arial"/>
                <a:cs typeface="Arial"/>
              </a:rPr>
              <a:t>additional information available about the recording system.</a:t>
            </a:r>
          </a:p>
        </p:txBody>
      </p:sp>
    </p:spTree>
    <p:extLst>
      <p:ext uri="{BB962C8B-B14F-4D97-AF65-F5344CB8AC3E}">
        <p14:creationId xmlns:p14="http://schemas.microsoft.com/office/powerpoint/2010/main" val="49483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464000"/>
            <a:ext cx="842429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 smtClean="0">
                <a:solidFill>
                  <a:srgbClr val="C00000"/>
                </a:solidFill>
                <a:latin typeface="Arial" charset="0"/>
              </a:rPr>
              <a:t>Why Raven’s dB measurements aren’t dB SPL </a:t>
            </a:r>
            <a:endParaRPr lang="en-US" sz="2200" dirty="0">
              <a:solidFill>
                <a:srgbClr val="C00000"/>
              </a:solidFill>
              <a:latin typeface="Arial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31281" y="882120"/>
            <a:ext cx="8305006" cy="5841272"/>
            <a:chOff x="431281" y="882120"/>
            <a:chExt cx="8305006" cy="5841272"/>
          </a:xfrm>
        </p:grpSpPr>
        <p:sp>
          <p:nvSpPr>
            <p:cNvPr id="22" name="Text Box 2"/>
            <p:cNvSpPr txBox="1">
              <a:spLocks noChangeArrowheads="1"/>
            </p:cNvSpPr>
            <p:nvPr/>
          </p:nvSpPr>
          <p:spPr bwMode="auto">
            <a:xfrm>
              <a:off x="431281" y="882120"/>
              <a:ext cx="72390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dirty="0" smtClean="0">
                  <a:solidFill>
                    <a:srgbClr val="000090"/>
                  </a:solidFill>
                  <a:latin typeface="Arial" charset="0"/>
                </a:rPr>
                <a:t>The digital recording chain</a:t>
              </a:r>
              <a:endParaRPr lang="en-US" sz="2000" dirty="0">
                <a:solidFill>
                  <a:srgbClr val="000090"/>
                </a:solidFill>
                <a:latin typeface="Arial" charset="0"/>
              </a:endParaRPr>
            </a:p>
          </p:txBody>
        </p:sp>
        <p:pic>
          <p:nvPicPr>
            <p:cNvPr id="30" name="Picture 29" descr="ME66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4685" y="1447800"/>
              <a:ext cx="1380948" cy="1143000"/>
            </a:xfrm>
            <a:prstGeom prst="rect">
              <a:avLst/>
            </a:prstGeom>
          </p:spPr>
        </p:pic>
        <p:pic>
          <p:nvPicPr>
            <p:cNvPr id="31" name="Picture 30" descr="marantz_pmd661_recLevel-BEST-CROP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4315" y="3048000"/>
              <a:ext cx="1081689" cy="990600"/>
            </a:xfrm>
            <a:prstGeom prst="rect">
              <a:avLst/>
            </a:prstGeom>
          </p:spPr>
        </p:pic>
        <p:pic>
          <p:nvPicPr>
            <p:cNvPr id="32" name="Picture 31" descr="PMD661MK2-large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3108" y="4419600"/>
              <a:ext cx="1124103" cy="1828800"/>
            </a:xfrm>
            <a:prstGeom prst="rect">
              <a:avLst/>
            </a:prstGeom>
          </p:spPr>
        </p:pic>
        <p:cxnSp>
          <p:nvCxnSpPr>
            <p:cNvPr id="33" name="Straight Arrow Connector 32"/>
            <p:cNvCxnSpPr/>
            <p:nvPr/>
          </p:nvCxnSpPr>
          <p:spPr>
            <a:xfrm>
              <a:off x="3429000" y="2057400"/>
              <a:ext cx="381000" cy="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>
              <a:off x="5334000" y="2057400"/>
              <a:ext cx="381000" cy="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>
              <a:stCxn id="47" idx="1"/>
            </p:cNvCxnSpPr>
            <p:nvPr/>
          </p:nvCxnSpPr>
          <p:spPr>
            <a:xfrm flipH="1">
              <a:off x="5120077" y="2614397"/>
              <a:ext cx="1060820" cy="584529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flipH="1">
              <a:off x="2209800" y="3886200"/>
              <a:ext cx="1752600" cy="83820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>
              <a:off x="3429000" y="5257800"/>
              <a:ext cx="533400" cy="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>
              <a:off x="5183160" y="5257800"/>
              <a:ext cx="533400" cy="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3872213" y="2538714"/>
              <a:ext cx="13658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i="1" dirty="0" smtClean="0">
                  <a:solidFill>
                    <a:srgbClr val="0000FF"/>
                  </a:solidFill>
                  <a:latin typeface="Arial"/>
                  <a:cs typeface="Arial"/>
                </a:rPr>
                <a:t>1. microphone</a:t>
              </a:r>
              <a:endParaRPr lang="en-US" sz="1400" i="1" dirty="0">
                <a:solidFill>
                  <a:srgbClr val="0000FF"/>
                </a:solidFill>
                <a:latin typeface="Arial"/>
                <a:cs typeface="Arial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872300" y="3978476"/>
              <a:ext cx="136572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i="1" dirty="0" smtClean="0">
                  <a:solidFill>
                    <a:srgbClr val="0000FF"/>
                  </a:solidFill>
                  <a:latin typeface="Arial"/>
                  <a:cs typeface="Arial"/>
                </a:rPr>
                <a:t>2. preamplifier</a:t>
              </a:r>
              <a:endParaRPr lang="en-US" sz="1400" i="1" dirty="0">
                <a:solidFill>
                  <a:srgbClr val="0000FF"/>
                </a:solidFill>
                <a:latin typeface="Arial"/>
                <a:cs typeface="Arial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762326" y="6200172"/>
              <a:ext cx="15856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i="1" dirty="0" smtClean="0">
                  <a:solidFill>
                    <a:srgbClr val="0000FF"/>
                  </a:solidFill>
                  <a:latin typeface="Arial"/>
                  <a:cs typeface="Arial"/>
                </a:rPr>
                <a:t>3. analog / digital</a:t>
              </a:r>
              <a:br>
                <a:rPr lang="en-US" sz="1400" i="1" dirty="0" smtClean="0">
                  <a:solidFill>
                    <a:srgbClr val="0000FF"/>
                  </a:solidFill>
                  <a:latin typeface="Arial"/>
                  <a:cs typeface="Arial"/>
                </a:rPr>
              </a:br>
              <a:r>
                <a:rPr lang="en-US" sz="1400" i="1" dirty="0" smtClean="0">
                  <a:solidFill>
                    <a:srgbClr val="0000FF"/>
                  </a:solidFill>
                  <a:latin typeface="Arial"/>
                  <a:cs typeface="Arial"/>
                </a:rPr>
                <a:t>converter</a:t>
              </a:r>
              <a:endParaRPr lang="en-US" sz="1400" i="1" dirty="0">
                <a:solidFill>
                  <a:srgbClr val="0000FF"/>
                </a:solidFill>
                <a:latin typeface="Arial"/>
                <a:cs typeface="Arial"/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512977" y="1600199"/>
              <a:ext cx="2925701" cy="1183475"/>
              <a:chOff x="512977" y="1600199"/>
              <a:chExt cx="2925701" cy="1183475"/>
            </a:xfrm>
          </p:grpSpPr>
          <p:pic>
            <p:nvPicPr>
              <p:cNvPr id="43" name="Picture 42" descr="Pressure-lo.png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3400" y="1600199"/>
                <a:ext cx="2831470" cy="903183"/>
              </a:xfrm>
              <a:prstGeom prst="rect">
                <a:avLst/>
              </a:prstGeom>
            </p:spPr>
          </p:pic>
          <p:sp>
            <p:nvSpPr>
              <p:cNvPr id="44" name="TextBox 43"/>
              <p:cNvSpPr txBox="1"/>
              <p:nvPr/>
            </p:nvSpPr>
            <p:spPr>
              <a:xfrm>
                <a:off x="512977" y="2445120"/>
                <a:ext cx="292570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>
                    <a:latin typeface="Arial"/>
                    <a:cs typeface="Arial"/>
                  </a:rPr>
                  <a:t>sound pressure (µPa) vs. time</a:t>
                </a:r>
                <a:endParaRPr lang="en-US" sz="1600" dirty="0">
                  <a:latin typeface="Arial"/>
                  <a:cs typeface="Arial"/>
                </a:endParaRPr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5772302" y="1600199"/>
              <a:ext cx="2838298" cy="1183475"/>
              <a:chOff x="5772302" y="1600199"/>
              <a:chExt cx="2838298" cy="1183475"/>
            </a:xfrm>
          </p:grpSpPr>
          <p:pic>
            <p:nvPicPr>
              <p:cNvPr id="46" name="Picture 45" descr="Voltage-low.png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72302" y="1600199"/>
                <a:ext cx="2838298" cy="903183"/>
              </a:xfrm>
              <a:prstGeom prst="rect">
                <a:avLst/>
              </a:prstGeom>
            </p:spPr>
          </p:pic>
          <p:sp>
            <p:nvSpPr>
              <p:cNvPr id="47" name="TextBox 46"/>
              <p:cNvSpPr txBox="1"/>
              <p:nvPr/>
            </p:nvSpPr>
            <p:spPr>
              <a:xfrm>
                <a:off x="6180897" y="2445120"/>
                <a:ext cx="21244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>
                    <a:latin typeface="Arial"/>
                    <a:cs typeface="Arial"/>
                  </a:rPr>
                  <a:t>voltage (mV) vs. time</a:t>
                </a:r>
                <a:endParaRPr lang="en-US" sz="1600" dirty="0">
                  <a:latin typeface="Arial"/>
                  <a:cs typeface="Arial"/>
                </a:endParaRPr>
              </a:p>
            </p:txBody>
          </p:sp>
        </p:grpSp>
        <p:grpSp>
          <p:nvGrpSpPr>
            <p:cNvPr id="48" name="Group 47"/>
            <p:cNvGrpSpPr/>
            <p:nvPr/>
          </p:nvGrpSpPr>
          <p:grpSpPr>
            <a:xfrm>
              <a:off x="533400" y="4888017"/>
              <a:ext cx="2945991" cy="1204777"/>
              <a:chOff x="533400" y="4888017"/>
              <a:chExt cx="2945991" cy="1204777"/>
            </a:xfrm>
          </p:grpSpPr>
          <p:pic>
            <p:nvPicPr>
              <p:cNvPr id="49" name="Picture 48" descr="Voltage-hi.png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3400" y="4888017"/>
                <a:ext cx="2838298" cy="903183"/>
              </a:xfrm>
              <a:prstGeom prst="rect">
                <a:avLst/>
              </a:prstGeom>
            </p:spPr>
          </p:pic>
          <p:sp>
            <p:nvSpPr>
              <p:cNvPr id="50" name="TextBox 49"/>
              <p:cNvSpPr txBox="1"/>
              <p:nvPr/>
            </p:nvSpPr>
            <p:spPr>
              <a:xfrm>
                <a:off x="603784" y="5754240"/>
                <a:ext cx="287560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>
                    <a:latin typeface="Arial"/>
                    <a:cs typeface="Arial"/>
                  </a:rPr>
                  <a:t>(bigger) voltage (mV) vs. time</a:t>
                </a:r>
                <a:endParaRPr lang="en-US" sz="1600" dirty="0">
                  <a:latin typeface="Arial"/>
                  <a:cs typeface="Arial"/>
                </a:endParaRPr>
              </a:p>
            </p:txBody>
          </p:sp>
        </p:grpSp>
        <p:grpSp>
          <p:nvGrpSpPr>
            <p:cNvPr id="51" name="Group 50"/>
            <p:cNvGrpSpPr/>
            <p:nvPr/>
          </p:nvGrpSpPr>
          <p:grpSpPr>
            <a:xfrm>
              <a:off x="5799897" y="4888017"/>
              <a:ext cx="2936390" cy="1450999"/>
              <a:chOff x="5799897" y="4888017"/>
              <a:chExt cx="2936390" cy="1450999"/>
            </a:xfrm>
          </p:grpSpPr>
          <p:pic>
            <p:nvPicPr>
              <p:cNvPr id="52" name="Picture 51" descr="Samples.png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99897" y="4888017"/>
                <a:ext cx="2859756" cy="903183"/>
              </a:xfrm>
              <a:prstGeom prst="rect">
                <a:avLst/>
              </a:prstGeom>
            </p:spPr>
          </p:pic>
          <p:sp>
            <p:nvSpPr>
              <p:cNvPr id="53" name="TextBox 52"/>
              <p:cNvSpPr txBox="1"/>
              <p:nvPr/>
            </p:nvSpPr>
            <p:spPr>
              <a:xfrm>
                <a:off x="5935948" y="5754240"/>
                <a:ext cx="2800339" cy="584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dirty="0" smtClean="0">
                    <a:latin typeface="Arial"/>
                    <a:cs typeface="Arial"/>
                  </a:rPr>
                  <a:t>sample values vs. time</a:t>
                </a:r>
              </a:p>
              <a:p>
                <a:pPr algn="ctr"/>
                <a:r>
                  <a:rPr lang="en-US" sz="1600" i="1" dirty="0" smtClean="0">
                    <a:latin typeface="Arial"/>
                    <a:cs typeface="Arial"/>
                  </a:rPr>
                  <a:t>e.g., 16 bit:  [-32768, 32767]   </a:t>
                </a:r>
                <a:endParaRPr lang="en-US" sz="1600" i="1" dirty="0">
                  <a:latin typeface="Arial"/>
                  <a:cs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9297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464000"/>
            <a:ext cx="842429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 smtClean="0">
                <a:solidFill>
                  <a:srgbClr val="C00000"/>
                </a:solidFill>
                <a:latin typeface="Arial" charset="0"/>
              </a:rPr>
              <a:t>Why Raven’s dB measurements aren’t dB SPL </a:t>
            </a:r>
            <a:endParaRPr lang="en-US" sz="22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43" name="Picture 42" descr="Pressure-l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00199"/>
            <a:ext cx="2831470" cy="903183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512977" y="2445120"/>
            <a:ext cx="29257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sound pressure (µPa) vs. time</a:t>
            </a:r>
            <a:endParaRPr lang="en-US" sz="1600" dirty="0">
              <a:latin typeface="Arial"/>
              <a:cs typeface="Arial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5799897" y="4888017"/>
            <a:ext cx="2936390" cy="1450999"/>
            <a:chOff x="5799897" y="4888017"/>
            <a:chExt cx="2936390" cy="1450999"/>
          </a:xfrm>
        </p:grpSpPr>
        <p:pic>
          <p:nvPicPr>
            <p:cNvPr id="52" name="Picture 51" descr="Samples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9897" y="4888017"/>
              <a:ext cx="2859756" cy="903183"/>
            </a:xfrm>
            <a:prstGeom prst="rect">
              <a:avLst/>
            </a:prstGeom>
          </p:spPr>
        </p:pic>
        <p:sp>
          <p:nvSpPr>
            <p:cNvPr id="53" name="TextBox 52"/>
            <p:cNvSpPr txBox="1"/>
            <p:nvPr/>
          </p:nvSpPr>
          <p:spPr>
            <a:xfrm>
              <a:off x="5935948" y="5754240"/>
              <a:ext cx="2800339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>
                  <a:latin typeface="Arial"/>
                  <a:cs typeface="Arial"/>
                </a:rPr>
                <a:t>sample values vs. time</a:t>
              </a:r>
            </a:p>
            <a:p>
              <a:pPr algn="ctr"/>
              <a:r>
                <a:rPr lang="en-US" sz="1600" i="1" dirty="0" smtClean="0">
                  <a:latin typeface="Arial"/>
                  <a:cs typeface="Arial"/>
                </a:rPr>
                <a:t>e.g., 16 bit:  [-32768, 32767]   </a:t>
              </a:r>
              <a:endParaRPr lang="en-US" sz="1600" i="1" dirty="0">
                <a:latin typeface="Arial"/>
                <a:cs typeface="Arial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425862" y="4814974"/>
            <a:ext cx="43492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Sample units are </a:t>
            </a:r>
            <a:r>
              <a:rPr lang="en-US" sz="2000" i="1" dirty="0" smtClean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proportional</a:t>
            </a:r>
            <a:r>
              <a:rPr lang="en-US" sz="2000" dirty="0" smtClean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to µPa</a:t>
            </a:r>
            <a:endParaRPr lang="en-US" sz="2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25862" y="5404606"/>
            <a:ext cx="4722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>
                <a:latin typeface="Arial" charset="0"/>
                <a:ea typeface="Arial" charset="0"/>
                <a:cs typeface="Arial" charset="0"/>
              </a:rPr>
              <a:t>But what’s the proportionality constant? </a:t>
            </a:r>
            <a:endParaRPr lang="en-US" sz="2000" i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4892" y="1060054"/>
            <a:ext cx="2318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What we want:  µPa</a:t>
            </a:r>
            <a:endParaRPr lang="en-US" i="1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2075595" y="1441174"/>
            <a:ext cx="220344" cy="45154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314509" y="3970481"/>
            <a:ext cx="3736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What Raven knows:  sample units</a:t>
            </a:r>
            <a:endParaRPr lang="en-US" i="1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7245959" y="4343400"/>
            <a:ext cx="635771" cy="617445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367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14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ME6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85" y="1447800"/>
            <a:ext cx="1380948" cy="1143000"/>
          </a:xfrm>
          <a:prstGeom prst="rect">
            <a:avLst/>
          </a:prstGeom>
        </p:spPr>
      </p:pic>
      <p:pic>
        <p:nvPicPr>
          <p:cNvPr id="31" name="Picture 30" descr="marantz_pmd661_recLevel-BEST-CROP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315" y="3048000"/>
            <a:ext cx="1081689" cy="990600"/>
          </a:xfrm>
          <a:prstGeom prst="rect">
            <a:avLst/>
          </a:prstGeom>
        </p:spPr>
      </p:pic>
      <p:pic>
        <p:nvPicPr>
          <p:cNvPr id="32" name="Picture 31" descr="PMD661MK2-larg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108" y="4419600"/>
            <a:ext cx="1124103" cy="1828800"/>
          </a:xfrm>
          <a:prstGeom prst="rect">
            <a:avLst/>
          </a:prstGeom>
        </p:spPr>
      </p:pic>
      <p:cxnSp>
        <p:nvCxnSpPr>
          <p:cNvPr id="33" name="Straight Arrow Connector 32"/>
          <p:cNvCxnSpPr/>
          <p:nvPr/>
        </p:nvCxnSpPr>
        <p:spPr>
          <a:xfrm>
            <a:off x="3429000" y="2057400"/>
            <a:ext cx="381000" cy="0"/>
          </a:xfrm>
          <a:prstGeom prst="straightConnector1">
            <a:avLst/>
          </a:prstGeom>
          <a:ln w="38100" cmpd="sng">
            <a:solidFill>
              <a:srgbClr val="FF0000">
                <a:alpha val="20000"/>
              </a:srgb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5334000" y="2057400"/>
            <a:ext cx="381000" cy="0"/>
          </a:xfrm>
          <a:prstGeom prst="straightConnector1">
            <a:avLst/>
          </a:prstGeom>
          <a:ln w="38100" cmpd="sng">
            <a:solidFill>
              <a:srgbClr val="FF0000">
                <a:alpha val="20000"/>
              </a:srgb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47" idx="1"/>
          </p:cNvCxnSpPr>
          <p:nvPr/>
        </p:nvCxnSpPr>
        <p:spPr>
          <a:xfrm flipH="1">
            <a:off x="5120077" y="2614397"/>
            <a:ext cx="1060820" cy="584529"/>
          </a:xfrm>
          <a:prstGeom prst="straightConnector1">
            <a:avLst/>
          </a:prstGeom>
          <a:ln w="38100" cmpd="sng">
            <a:solidFill>
              <a:srgbClr val="FF0000">
                <a:alpha val="20000"/>
              </a:srgb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2209800" y="3886200"/>
            <a:ext cx="1752600" cy="838200"/>
          </a:xfrm>
          <a:prstGeom prst="straightConnector1">
            <a:avLst/>
          </a:prstGeom>
          <a:ln w="38100" cmpd="sng">
            <a:solidFill>
              <a:srgbClr val="FF0000">
                <a:alpha val="20000"/>
              </a:srgb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3429000" y="5257800"/>
            <a:ext cx="533400" cy="0"/>
          </a:xfrm>
          <a:prstGeom prst="straightConnector1">
            <a:avLst/>
          </a:prstGeom>
          <a:ln w="38100" cmpd="sng">
            <a:solidFill>
              <a:srgbClr val="FF0000">
                <a:alpha val="20000"/>
              </a:srgb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5183160" y="5257800"/>
            <a:ext cx="533400" cy="0"/>
          </a:xfrm>
          <a:prstGeom prst="straightConnector1">
            <a:avLst/>
          </a:prstGeom>
          <a:ln w="38100" cmpd="sng">
            <a:solidFill>
              <a:srgbClr val="FF0000">
                <a:alpha val="20000"/>
              </a:srgb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872213" y="2538714"/>
            <a:ext cx="1365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00FF"/>
                </a:solidFill>
                <a:latin typeface="Arial"/>
                <a:cs typeface="Arial"/>
              </a:rPr>
              <a:t>1. microphone</a:t>
            </a:r>
            <a:endParaRPr lang="en-US" sz="1400" i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872300" y="3978476"/>
            <a:ext cx="13657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00FF"/>
                </a:solidFill>
                <a:latin typeface="Arial"/>
                <a:cs typeface="Arial"/>
              </a:rPr>
              <a:t>2. preamplifier</a:t>
            </a:r>
            <a:endParaRPr lang="en-US" sz="1400" i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762326" y="6200172"/>
            <a:ext cx="1585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00FF"/>
                </a:solidFill>
                <a:latin typeface="Arial"/>
                <a:cs typeface="Arial"/>
              </a:rPr>
              <a:t>3. analog / digital</a:t>
            </a:r>
            <a:br>
              <a:rPr lang="en-US" sz="1400" i="1" dirty="0" smtClean="0">
                <a:solidFill>
                  <a:srgbClr val="0000FF"/>
                </a:solidFill>
                <a:latin typeface="Arial"/>
                <a:cs typeface="Arial"/>
              </a:rPr>
            </a:br>
            <a:r>
              <a:rPr lang="en-US" sz="1400" i="1" dirty="0" smtClean="0">
                <a:solidFill>
                  <a:srgbClr val="0000FF"/>
                </a:solidFill>
                <a:latin typeface="Arial"/>
                <a:cs typeface="Arial"/>
              </a:rPr>
              <a:t>converter</a:t>
            </a:r>
            <a:endParaRPr lang="en-US" sz="1400" i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512977" y="1600199"/>
            <a:ext cx="2925701" cy="1183475"/>
            <a:chOff x="512977" y="1600199"/>
            <a:chExt cx="2925701" cy="1183475"/>
          </a:xfrm>
        </p:grpSpPr>
        <p:pic>
          <p:nvPicPr>
            <p:cNvPr id="43" name="Picture 42" descr="Pressure-lo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1600199"/>
              <a:ext cx="2831470" cy="903183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512977" y="2445120"/>
              <a:ext cx="292570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Arial"/>
                  <a:cs typeface="Arial"/>
                </a:rPr>
                <a:t>sound pressure (µPa) vs. time</a:t>
              </a:r>
              <a:endParaRPr lang="en-US" sz="1600" dirty="0">
                <a:latin typeface="Arial"/>
                <a:cs typeface="Arial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772302" y="1600199"/>
            <a:ext cx="2838298" cy="1183475"/>
            <a:chOff x="5772302" y="1600199"/>
            <a:chExt cx="2838298" cy="1183475"/>
          </a:xfrm>
        </p:grpSpPr>
        <p:pic>
          <p:nvPicPr>
            <p:cNvPr id="46" name="Picture 45" descr="Voltage-low.png"/>
            <p:cNvPicPr>
              <a:picLocks noChangeAspect="1"/>
            </p:cNvPicPr>
            <p:nvPr/>
          </p:nvPicPr>
          <p:blipFill>
            <a:blip r:embed="rId6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2302" y="1600199"/>
              <a:ext cx="2838298" cy="903183"/>
            </a:xfrm>
            <a:prstGeom prst="rect">
              <a:avLst/>
            </a:prstGeom>
          </p:spPr>
        </p:pic>
        <p:sp>
          <p:nvSpPr>
            <p:cNvPr id="47" name="TextBox 46"/>
            <p:cNvSpPr txBox="1"/>
            <p:nvPr/>
          </p:nvSpPr>
          <p:spPr>
            <a:xfrm>
              <a:off x="6180897" y="2445120"/>
              <a:ext cx="21244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tx1">
                      <a:alpha val="30000"/>
                    </a:schemeClr>
                  </a:solidFill>
                  <a:latin typeface="Arial"/>
                  <a:cs typeface="Arial"/>
                </a:rPr>
                <a:t>voltage (mV) vs. time</a:t>
              </a:r>
              <a:endParaRPr lang="en-US" sz="1600" dirty="0">
                <a:solidFill>
                  <a:schemeClr val="tx1">
                    <a:alpha val="30000"/>
                  </a:schemeClr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533400" y="4888017"/>
            <a:ext cx="2945991" cy="1204777"/>
            <a:chOff x="533400" y="4888017"/>
            <a:chExt cx="2945991" cy="1204777"/>
          </a:xfrm>
        </p:grpSpPr>
        <p:pic>
          <p:nvPicPr>
            <p:cNvPr id="49" name="Picture 48" descr="Voltage-hi.png"/>
            <p:cNvPicPr>
              <a:picLocks noChangeAspect="1"/>
            </p:cNvPicPr>
            <p:nvPr/>
          </p:nvPicPr>
          <p:blipFill>
            <a:blip r:embed="rId7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4888017"/>
              <a:ext cx="2838298" cy="903183"/>
            </a:xfrm>
            <a:prstGeom prst="rect">
              <a:avLst/>
            </a:prstGeom>
          </p:spPr>
        </p:pic>
        <p:sp>
          <p:nvSpPr>
            <p:cNvPr id="50" name="TextBox 49"/>
            <p:cNvSpPr txBox="1"/>
            <p:nvPr/>
          </p:nvSpPr>
          <p:spPr>
            <a:xfrm>
              <a:off x="603784" y="5754240"/>
              <a:ext cx="287560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tx1">
                      <a:alpha val="30000"/>
                    </a:schemeClr>
                  </a:solidFill>
                  <a:latin typeface="Arial"/>
                  <a:cs typeface="Arial"/>
                </a:rPr>
                <a:t>(bigger) voltage (mV) vs. time</a:t>
              </a:r>
              <a:endParaRPr lang="en-US" sz="1600" dirty="0">
                <a:solidFill>
                  <a:schemeClr val="tx1">
                    <a:alpha val="30000"/>
                  </a:schemeClr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799897" y="4888017"/>
            <a:ext cx="2936390" cy="1450999"/>
            <a:chOff x="5799897" y="4888017"/>
            <a:chExt cx="2936390" cy="1450999"/>
          </a:xfrm>
        </p:grpSpPr>
        <p:pic>
          <p:nvPicPr>
            <p:cNvPr id="52" name="Picture 51" descr="Samples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9897" y="4888017"/>
              <a:ext cx="2859756" cy="903183"/>
            </a:xfrm>
            <a:prstGeom prst="rect">
              <a:avLst/>
            </a:prstGeom>
          </p:spPr>
        </p:pic>
        <p:sp>
          <p:nvSpPr>
            <p:cNvPr id="53" name="TextBox 52"/>
            <p:cNvSpPr txBox="1"/>
            <p:nvPr/>
          </p:nvSpPr>
          <p:spPr>
            <a:xfrm>
              <a:off x="5935948" y="5754240"/>
              <a:ext cx="2800339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>
                  <a:latin typeface="Arial"/>
                  <a:cs typeface="Arial"/>
                </a:rPr>
                <a:t>sample values vs. time</a:t>
              </a:r>
            </a:p>
            <a:p>
              <a:pPr algn="ctr"/>
              <a:r>
                <a:rPr lang="en-US" sz="1600" i="1" dirty="0" smtClean="0">
                  <a:latin typeface="Arial"/>
                  <a:cs typeface="Arial"/>
                </a:rPr>
                <a:t>e.g., 16 bit:  [-32768, 32767]   </a:t>
              </a:r>
              <a:endParaRPr lang="en-US" sz="1600" i="1" dirty="0">
                <a:latin typeface="Arial"/>
                <a:cs typeface="Arial"/>
              </a:endParaRPr>
            </a:p>
          </p:txBody>
        </p:sp>
      </p:grp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457200" y="464000"/>
            <a:ext cx="842429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 smtClean="0">
                <a:solidFill>
                  <a:srgbClr val="C00000"/>
                </a:solidFill>
                <a:latin typeface="Arial" charset="0"/>
              </a:rPr>
              <a:t>Why Raven’s dB measurements aren’t dB SPL </a:t>
            </a:r>
            <a:endParaRPr lang="en-US" sz="22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762326" y="1319002"/>
            <a:ext cx="1585670" cy="540439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199285" y="3221491"/>
            <a:ext cx="25699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proportionality constant</a:t>
            </a:r>
            <a:br>
              <a:rPr lang="en-US" i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i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depends </a:t>
            </a:r>
            <a:r>
              <a:rPr lang="en-US" i="1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on these</a:t>
            </a:r>
          </a:p>
        </p:txBody>
      </p:sp>
      <p:cxnSp>
        <p:nvCxnSpPr>
          <p:cNvPr id="56" name="Straight Arrow Connector 55"/>
          <p:cNvCxnSpPr/>
          <p:nvPr/>
        </p:nvCxnSpPr>
        <p:spPr>
          <a:xfrm>
            <a:off x="2768596" y="3420056"/>
            <a:ext cx="927104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333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464000"/>
            <a:ext cx="842429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 smtClean="0">
                <a:solidFill>
                  <a:srgbClr val="C00000"/>
                </a:solidFill>
                <a:latin typeface="Arial" charset="0"/>
              </a:rPr>
              <a:t>What you need to make true SPL measurements with Raven</a:t>
            </a:r>
            <a:endParaRPr lang="en-US" sz="22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01" y="1646088"/>
            <a:ext cx="6308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1. Microphone sensitivity: </a:t>
            </a:r>
          </a:p>
          <a:p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   How much voltage does the </a:t>
            </a:r>
            <a:r>
              <a:rPr lang="en-US" dirty="0" err="1" smtClean="0">
                <a:latin typeface="Arial"/>
                <a:cs typeface="Arial"/>
              </a:rPr>
              <a:t>mic</a:t>
            </a:r>
            <a:r>
              <a:rPr lang="en-US" dirty="0" smtClean="0">
                <a:latin typeface="Arial"/>
                <a:cs typeface="Arial"/>
              </a:rPr>
              <a:t> output for a given sound</a:t>
            </a:r>
            <a:br>
              <a:rPr lang="en-US" dirty="0" smtClean="0">
                <a:latin typeface="Arial"/>
                <a:cs typeface="Arial"/>
              </a:rPr>
            </a:br>
            <a:r>
              <a:rPr lang="en-US" dirty="0" smtClean="0">
                <a:latin typeface="Arial"/>
                <a:cs typeface="Arial"/>
              </a:rPr>
              <a:t>    pressure?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13401" y="3308890"/>
            <a:ext cx="61120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2</a:t>
            </a:r>
            <a:r>
              <a:rPr lang="en-US" dirty="0" smtClean="0">
                <a:latin typeface="Arial"/>
                <a:cs typeface="Arial"/>
              </a:rPr>
              <a:t>. Preamp gain: </a:t>
            </a:r>
          </a:p>
          <a:p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   How much is the output voltage from the </a:t>
            </a:r>
            <a:r>
              <a:rPr lang="en-US" dirty="0" err="1" smtClean="0">
                <a:latin typeface="Arial"/>
                <a:cs typeface="Arial"/>
              </a:rPr>
              <a:t>mic</a:t>
            </a:r>
            <a:r>
              <a:rPr lang="en-US" dirty="0" smtClean="0">
                <a:latin typeface="Arial"/>
                <a:cs typeface="Arial"/>
              </a:rPr>
              <a:t> amplified?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13401" y="5172219"/>
            <a:ext cx="68950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3. Digitizer sensitivity: </a:t>
            </a:r>
          </a:p>
          <a:p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   What input voltage does the maximum sample value represent?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2974" y="952557"/>
            <a:ext cx="3289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Method 1: stepwise calibration</a:t>
            </a:r>
            <a:endParaRPr lang="en-US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pic>
        <p:nvPicPr>
          <p:cNvPr id="27" name="Picture 26" descr="ME6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38" y="1598208"/>
            <a:ext cx="1380948" cy="1143000"/>
          </a:xfrm>
          <a:prstGeom prst="rect">
            <a:avLst/>
          </a:prstGeom>
        </p:spPr>
      </p:pic>
      <p:pic>
        <p:nvPicPr>
          <p:cNvPr id="28" name="Picture 27" descr="marantz_pmd661_recLevel-BEST-CROP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68" y="3198408"/>
            <a:ext cx="1081689" cy="990600"/>
          </a:xfrm>
          <a:prstGeom prst="rect">
            <a:avLst/>
          </a:prstGeom>
        </p:spPr>
      </p:pic>
      <p:pic>
        <p:nvPicPr>
          <p:cNvPr id="29" name="Picture 28" descr="PMD661MK2-larg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61" y="4570008"/>
            <a:ext cx="1124103" cy="182880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105577" y="6057931"/>
            <a:ext cx="6093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>
                <a:solidFill>
                  <a:srgbClr val="FF0000"/>
                </a:solidFill>
                <a:latin typeface="Arial"/>
                <a:cs typeface="Arial"/>
              </a:rPr>
              <a:t>For field recordings, we often don’t know any of this!</a:t>
            </a:r>
          </a:p>
        </p:txBody>
      </p:sp>
    </p:spTree>
    <p:extLst>
      <p:ext uri="{BB962C8B-B14F-4D97-AF65-F5344CB8AC3E}">
        <p14:creationId xmlns:p14="http://schemas.microsoft.com/office/powerpoint/2010/main" val="118526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  <p:bldP spid="26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464000"/>
            <a:ext cx="842429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 smtClean="0">
                <a:solidFill>
                  <a:srgbClr val="C00000"/>
                </a:solidFill>
                <a:latin typeface="Arial" charset="0"/>
              </a:rPr>
              <a:t>What you need to make true SPL measurements with Raven</a:t>
            </a:r>
            <a:endParaRPr lang="en-US" sz="22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2974" y="952557"/>
            <a:ext cx="4367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Method 2:  end-to-end system calibration</a:t>
            </a:r>
            <a:endParaRPr lang="en-US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pic>
        <p:nvPicPr>
          <p:cNvPr id="31" name="Picture 30" descr="ME6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85" y="1447800"/>
            <a:ext cx="1380948" cy="1143000"/>
          </a:xfrm>
          <a:prstGeom prst="rect">
            <a:avLst/>
          </a:prstGeom>
        </p:spPr>
      </p:pic>
      <p:pic>
        <p:nvPicPr>
          <p:cNvPr id="32" name="Picture 31" descr="marantz_pmd661_recLevel-BEST-CROP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315" y="3048000"/>
            <a:ext cx="1081689" cy="990600"/>
          </a:xfrm>
          <a:prstGeom prst="rect">
            <a:avLst/>
          </a:prstGeom>
        </p:spPr>
      </p:pic>
      <p:pic>
        <p:nvPicPr>
          <p:cNvPr id="51" name="Picture 50" descr="PMD661MK2-larg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108" y="4419600"/>
            <a:ext cx="1124103" cy="1828800"/>
          </a:xfrm>
          <a:prstGeom prst="rect">
            <a:avLst/>
          </a:prstGeom>
        </p:spPr>
      </p:pic>
      <p:cxnSp>
        <p:nvCxnSpPr>
          <p:cNvPr id="52" name="Straight Arrow Connector 51"/>
          <p:cNvCxnSpPr/>
          <p:nvPr/>
        </p:nvCxnSpPr>
        <p:spPr>
          <a:xfrm>
            <a:off x="3429000" y="2057400"/>
            <a:ext cx="381000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5334000" y="2057400"/>
            <a:ext cx="381000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66" idx="1"/>
          </p:cNvCxnSpPr>
          <p:nvPr/>
        </p:nvCxnSpPr>
        <p:spPr>
          <a:xfrm flipH="1">
            <a:off x="5120077" y="2614397"/>
            <a:ext cx="1060820" cy="584529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2209800" y="3886200"/>
            <a:ext cx="1752600" cy="8382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3429000" y="5257800"/>
            <a:ext cx="533400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5183160" y="5257800"/>
            <a:ext cx="533400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872213" y="2538714"/>
            <a:ext cx="1365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00FF"/>
                </a:solidFill>
                <a:latin typeface="Arial"/>
                <a:cs typeface="Arial"/>
              </a:rPr>
              <a:t>1. microphone</a:t>
            </a:r>
            <a:endParaRPr lang="en-US" sz="1400" i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872300" y="3978476"/>
            <a:ext cx="13657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00FF"/>
                </a:solidFill>
                <a:latin typeface="Arial"/>
                <a:cs typeface="Arial"/>
              </a:rPr>
              <a:t>2. preamplifier</a:t>
            </a:r>
            <a:endParaRPr lang="en-US" sz="1400" i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762326" y="6200172"/>
            <a:ext cx="1585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00FF"/>
                </a:solidFill>
                <a:latin typeface="Arial"/>
                <a:cs typeface="Arial"/>
              </a:rPr>
              <a:t>3. analog / digital</a:t>
            </a:r>
            <a:br>
              <a:rPr lang="en-US" sz="1400" i="1" dirty="0" smtClean="0">
                <a:solidFill>
                  <a:srgbClr val="0000FF"/>
                </a:solidFill>
                <a:latin typeface="Arial"/>
                <a:cs typeface="Arial"/>
              </a:rPr>
            </a:br>
            <a:r>
              <a:rPr lang="en-US" sz="1400" i="1" dirty="0" smtClean="0">
                <a:solidFill>
                  <a:srgbClr val="0000FF"/>
                </a:solidFill>
                <a:latin typeface="Arial"/>
                <a:cs typeface="Arial"/>
              </a:rPr>
              <a:t>converter</a:t>
            </a:r>
            <a:endParaRPr lang="en-US" sz="1400" i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512977" y="1600199"/>
            <a:ext cx="2925701" cy="1183475"/>
            <a:chOff x="512977" y="1600199"/>
            <a:chExt cx="2925701" cy="1183475"/>
          </a:xfrm>
        </p:grpSpPr>
        <p:pic>
          <p:nvPicPr>
            <p:cNvPr id="62" name="Picture 61" descr="Pressure-lo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1600199"/>
              <a:ext cx="2831470" cy="903183"/>
            </a:xfrm>
            <a:prstGeom prst="rect">
              <a:avLst/>
            </a:prstGeom>
          </p:spPr>
        </p:pic>
        <p:sp>
          <p:nvSpPr>
            <p:cNvPr id="63" name="TextBox 62"/>
            <p:cNvSpPr txBox="1"/>
            <p:nvPr/>
          </p:nvSpPr>
          <p:spPr>
            <a:xfrm>
              <a:off x="512977" y="2445120"/>
              <a:ext cx="292570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Arial"/>
                  <a:cs typeface="Arial"/>
                </a:rPr>
                <a:t>sound pressure (µPa) vs. time</a:t>
              </a:r>
              <a:endParaRPr lang="en-US" sz="1600" dirty="0">
                <a:latin typeface="Arial"/>
                <a:cs typeface="Arial"/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5772302" y="1600199"/>
            <a:ext cx="2838298" cy="1183475"/>
            <a:chOff x="5772302" y="1600199"/>
            <a:chExt cx="2838298" cy="1183475"/>
          </a:xfrm>
        </p:grpSpPr>
        <p:pic>
          <p:nvPicPr>
            <p:cNvPr id="65" name="Picture 64" descr="Voltage-low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2302" y="1600199"/>
              <a:ext cx="2838298" cy="903183"/>
            </a:xfrm>
            <a:prstGeom prst="rect">
              <a:avLst/>
            </a:prstGeom>
          </p:spPr>
        </p:pic>
        <p:sp>
          <p:nvSpPr>
            <p:cNvPr id="66" name="TextBox 65"/>
            <p:cNvSpPr txBox="1"/>
            <p:nvPr/>
          </p:nvSpPr>
          <p:spPr>
            <a:xfrm>
              <a:off x="6180897" y="2445120"/>
              <a:ext cx="21244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Arial"/>
                  <a:cs typeface="Arial"/>
                </a:rPr>
                <a:t>voltage (mV) vs. time</a:t>
              </a:r>
              <a:endParaRPr lang="en-US" sz="1600" dirty="0">
                <a:latin typeface="Arial"/>
                <a:cs typeface="Arial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533400" y="4888017"/>
            <a:ext cx="2945991" cy="1204777"/>
            <a:chOff x="533400" y="4888017"/>
            <a:chExt cx="2945991" cy="1204777"/>
          </a:xfrm>
        </p:grpSpPr>
        <p:pic>
          <p:nvPicPr>
            <p:cNvPr id="68" name="Picture 67" descr="Voltage-hi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4888017"/>
              <a:ext cx="2838298" cy="903183"/>
            </a:xfrm>
            <a:prstGeom prst="rect">
              <a:avLst/>
            </a:prstGeom>
          </p:spPr>
        </p:pic>
        <p:sp>
          <p:nvSpPr>
            <p:cNvPr id="69" name="TextBox 68"/>
            <p:cNvSpPr txBox="1"/>
            <p:nvPr/>
          </p:nvSpPr>
          <p:spPr>
            <a:xfrm>
              <a:off x="603784" y="5754240"/>
              <a:ext cx="287560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Arial"/>
                  <a:cs typeface="Arial"/>
                </a:rPr>
                <a:t>(bigger) voltage (mV) vs. time</a:t>
              </a:r>
              <a:endParaRPr lang="en-US" sz="1600" dirty="0">
                <a:latin typeface="Arial"/>
                <a:cs typeface="Arial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5799897" y="4888017"/>
            <a:ext cx="2936390" cy="1450999"/>
            <a:chOff x="5799897" y="4888017"/>
            <a:chExt cx="2936390" cy="1450999"/>
          </a:xfrm>
        </p:grpSpPr>
        <p:pic>
          <p:nvPicPr>
            <p:cNvPr id="71" name="Picture 70" descr="Samples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9897" y="4888017"/>
              <a:ext cx="2859756" cy="903183"/>
            </a:xfrm>
            <a:prstGeom prst="rect">
              <a:avLst/>
            </a:prstGeom>
          </p:spPr>
        </p:pic>
        <p:sp>
          <p:nvSpPr>
            <p:cNvPr id="72" name="TextBox 71"/>
            <p:cNvSpPr txBox="1"/>
            <p:nvPr/>
          </p:nvSpPr>
          <p:spPr>
            <a:xfrm>
              <a:off x="5935948" y="5754240"/>
              <a:ext cx="2800339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>
                  <a:latin typeface="Arial"/>
                  <a:cs typeface="Arial"/>
                </a:rPr>
                <a:t>sample values vs. time</a:t>
              </a:r>
            </a:p>
            <a:p>
              <a:pPr algn="ctr"/>
              <a:r>
                <a:rPr lang="en-US" sz="1600" i="1" dirty="0" smtClean="0">
                  <a:latin typeface="Arial"/>
                  <a:cs typeface="Arial"/>
                </a:rPr>
                <a:t>e.g., 16 bit:  [-32768, 32767]   </a:t>
              </a:r>
              <a:endParaRPr lang="en-US" sz="1600" i="1" dirty="0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450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ME6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85" y="1447800"/>
            <a:ext cx="1380948" cy="1143000"/>
          </a:xfrm>
          <a:prstGeom prst="rect">
            <a:avLst/>
          </a:prstGeom>
        </p:spPr>
      </p:pic>
      <p:pic>
        <p:nvPicPr>
          <p:cNvPr id="15" name="Picture 14" descr="marantz_pmd661_recLevel-BEST-CROP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315" y="3048000"/>
            <a:ext cx="1081689" cy="990600"/>
          </a:xfrm>
          <a:prstGeom prst="rect">
            <a:avLst/>
          </a:prstGeom>
        </p:spPr>
      </p:pic>
      <p:pic>
        <p:nvPicPr>
          <p:cNvPr id="19" name="Picture 18" descr="PMD661MK2-larg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108" y="4419600"/>
            <a:ext cx="1124103" cy="182880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3429000" y="2057400"/>
            <a:ext cx="381000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183160" y="5257800"/>
            <a:ext cx="533400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872213" y="2538714"/>
            <a:ext cx="1365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00FF"/>
                </a:solidFill>
                <a:latin typeface="Arial"/>
                <a:cs typeface="Arial"/>
              </a:rPr>
              <a:t>1. microphone</a:t>
            </a:r>
            <a:endParaRPr lang="en-US" sz="1400" i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72300" y="3978476"/>
            <a:ext cx="13657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00FF"/>
                </a:solidFill>
                <a:latin typeface="Arial"/>
                <a:cs typeface="Arial"/>
              </a:rPr>
              <a:t>2. preamplifier</a:t>
            </a:r>
            <a:endParaRPr lang="en-US" sz="1400" i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62326" y="6200172"/>
            <a:ext cx="1585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00FF"/>
                </a:solidFill>
                <a:latin typeface="Arial"/>
                <a:cs typeface="Arial"/>
              </a:rPr>
              <a:t>3. analog / digital</a:t>
            </a:r>
            <a:br>
              <a:rPr lang="en-US" sz="1400" i="1" dirty="0" smtClean="0">
                <a:solidFill>
                  <a:srgbClr val="0000FF"/>
                </a:solidFill>
                <a:latin typeface="Arial"/>
                <a:cs typeface="Arial"/>
              </a:rPr>
            </a:br>
            <a:r>
              <a:rPr lang="en-US" sz="1400" i="1" dirty="0" smtClean="0">
                <a:solidFill>
                  <a:srgbClr val="0000FF"/>
                </a:solidFill>
                <a:latin typeface="Arial"/>
                <a:cs typeface="Arial"/>
              </a:rPr>
              <a:t>converter</a:t>
            </a:r>
            <a:endParaRPr lang="en-US" sz="1400" i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8214" y="1411026"/>
            <a:ext cx="1444281" cy="532869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917820" y="3195563"/>
            <a:ext cx="1268947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“Black Box”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recording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system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[ </a:t>
            </a:r>
            <a:r>
              <a:rPr lang="en-US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mic</a:t>
            </a:r>
            <a:r>
              <a:rPr lang="en-US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+ </a:t>
            </a:r>
            <a:br>
              <a:rPr lang="en-US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en-US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preamp +</a:t>
            </a:r>
            <a:br>
              <a:rPr lang="en-US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en-US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digitizer ]</a:t>
            </a:r>
            <a:endParaRPr lang="en-US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457200" y="464000"/>
            <a:ext cx="842429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 smtClean="0">
                <a:solidFill>
                  <a:srgbClr val="C00000"/>
                </a:solidFill>
                <a:latin typeface="Arial" charset="0"/>
              </a:rPr>
              <a:t>What you need to make true SPL measurements with Raven</a:t>
            </a:r>
            <a:endParaRPr lang="en-US" sz="22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7" name="Picture 6" descr="DT-8851 Sound Level Meter_3604005_A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68" r="31543"/>
          <a:stretch/>
        </p:blipFill>
        <p:spPr>
          <a:xfrm>
            <a:off x="1503982" y="3190541"/>
            <a:ext cx="960883" cy="256313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20846" y="2081001"/>
            <a:ext cx="357501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Record a calibration sound of known</a:t>
            </a:r>
            <a:br>
              <a:rPr lang="en-US" sz="1600" dirty="0" smtClean="0">
                <a:latin typeface="Arial"/>
                <a:cs typeface="Arial"/>
              </a:rPr>
            </a:br>
            <a:r>
              <a:rPr lang="en-US" sz="1600" dirty="0" smtClean="0">
                <a:latin typeface="Arial"/>
                <a:cs typeface="Arial"/>
              </a:rPr>
              <a:t>SPL, use that known value to </a:t>
            </a:r>
            <a:br>
              <a:rPr lang="en-US" sz="1600" dirty="0" smtClean="0">
                <a:latin typeface="Arial"/>
                <a:cs typeface="Arial"/>
              </a:rPr>
            </a:br>
            <a:r>
              <a:rPr lang="en-US" sz="1600" dirty="0" smtClean="0">
                <a:latin typeface="Arial"/>
                <a:cs typeface="Arial"/>
              </a:rPr>
              <a:t>determine the proportionality</a:t>
            </a:r>
            <a:br>
              <a:rPr lang="en-US" sz="1600" dirty="0" smtClean="0">
                <a:latin typeface="Arial"/>
                <a:cs typeface="Arial"/>
              </a:rPr>
            </a:br>
            <a:r>
              <a:rPr lang="en-US" sz="1600" dirty="0" smtClean="0">
                <a:latin typeface="Arial"/>
                <a:cs typeface="Arial"/>
              </a:rPr>
              <a:t>constant to convert sample values to </a:t>
            </a:r>
            <a:br>
              <a:rPr lang="en-US" sz="1600" dirty="0" smtClean="0">
                <a:latin typeface="Arial"/>
                <a:cs typeface="Arial"/>
              </a:rPr>
            </a:br>
            <a:r>
              <a:rPr lang="en-US" sz="1600" dirty="0" smtClean="0">
                <a:latin typeface="Arial"/>
                <a:cs typeface="Arial"/>
              </a:rPr>
              <a:t>sound pressure.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73889" y="3750053"/>
            <a:ext cx="29466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smtClean="0">
                <a:solidFill>
                  <a:srgbClr val="FF0000"/>
                </a:solidFill>
                <a:latin typeface="Arial"/>
                <a:cs typeface="Arial"/>
              </a:rPr>
              <a:t>For field </a:t>
            </a:r>
            <a:r>
              <a:rPr lang="en-US" sz="2000" i="1" dirty="0" smtClean="0">
                <a:solidFill>
                  <a:srgbClr val="FF0000"/>
                </a:solidFill>
                <a:latin typeface="Arial"/>
                <a:cs typeface="Arial"/>
              </a:rPr>
              <a:t>recordings, </a:t>
            </a:r>
            <a:br>
              <a:rPr lang="en-US" sz="2000" i="1" dirty="0" smtClean="0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en-US" sz="2000" i="1" smtClean="0">
                <a:solidFill>
                  <a:srgbClr val="FF0000"/>
                </a:solidFill>
                <a:latin typeface="Arial"/>
                <a:cs typeface="Arial"/>
              </a:rPr>
              <a:t>we often don’t </a:t>
            </a:r>
            <a:r>
              <a:rPr lang="en-US" sz="2000" i="1" dirty="0" smtClean="0">
                <a:solidFill>
                  <a:srgbClr val="FF0000"/>
                </a:solidFill>
                <a:latin typeface="Arial"/>
                <a:cs typeface="Arial"/>
              </a:rPr>
              <a:t>have this!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2974" y="952557"/>
            <a:ext cx="4526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Method 2</a:t>
            </a:r>
            <a:r>
              <a:rPr lang="en-US" smtClean="0">
                <a:solidFill>
                  <a:srgbClr val="000090"/>
                </a:solidFill>
                <a:latin typeface="Arial"/>
                <a:cs typeface="Arial"/>
              </a:rPr>
              <a:t>:  “end</a:t>
            </a:r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-to</a:t>
            </a:r>
            <a:r>
              <a:rPr lang="en-US" smtClean="0">
                <a:solidFill>
                  <a:srgbClr val="000090"/>
                </a:solidFill>
                <a:latin typeface="Arial"/>
                <a:cs typeface="Arial"/>
              </a:rPr>
              <a:t>-end” </a:t>
            </a:r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system calibration</a:t>
            </a:r>
            <a:endParaRPr lang="en-US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512977" y="1600199"/>
            <a:ext cx="2925701" cy="1183475"/>
            <a:chOff x="512977" y="1600199"/>
            <a:chExt cx="2925701" cy="1183475"/>
          </a:xfrm>
        </p:grpSpPr>
        <p:pic>
          <p:nvPicPr>
            <p:cNvPr id="27" name="Picture 26" descr="Pressure-lo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1600199"/>
              <a:ext cx="2831470" cy="903183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512977" y="2445120"/>
              <a:ext cx="292570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Arial"/>
                  <a:cs typeface="Arial"/>
                </a:rPr>
                <a:t>sound pressure (µPa) vs. time</a:t>
              </a:r>
              <a:endParaRPr lang="en-US" sz="1600" dirty="0">
                <a:latin typeface="Arial"/>
                <a:cs typeface="Arial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799897" y="4888017"/>
            <a:ext cx="2936390" cy="1450999"/>
            <a:chOff x="5799897" y="4888017"/>
            <a:chExt cx="2936390" cy="1450999"/>
          </a:xfrm>
        </p:grpSpPr>
        <p:pic>
          <p:nvPicPr>
            <p:cNvPr id="30" name="Picture 29" descr="Samples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9897" y="4888017"/>
              <a:ext cx="2859756" cy="903183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5935948" y="5754240"/>
              <a:ext cx="2800339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>
                  <a:latin typeface="Arial"/>
                  <a:cs typeface="Arial"/>
                </a:rPr>
                <a:t>sample values vs. time</a:t>
              </a:r>
            </a:p>
            <a:p>
              <a:pPr algn="ctr"/>
              <a:r>
                <a:rPr lang="en-US" sz="1600" i="1" dirty="0" smtClean="0">
                  <a:latin typeface="Arial"/>
                  <a:cs typeface="Arial"/>
                </a:rPr>
                <a:t>e.g., 16 bit:  [-32768, 32767]   </a:t>
              </a:r>
              <a:endParaRPr lang="en-US" sz="1600" i="1" dirty="0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452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464000"/>
            <a:ext cx="842429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 smtClean="0">
                <a:solidFill>
                  <a:srgbClr val="C00000"/>
                </a:solidFill>
                <a:latin typeface="Arial" charset="0"/>
              </a:rPr>
              <a:t>What you need to make true SPL measurements with Raven</a:t>
            </a:r>
            <a:endParaRPr lang="en-US" sz="22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2974" y="1053652"/>
            <a:ext cx="3289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Method 1: stepwise calibration</a:t>
            </a:r>
            <a:endParaRPr lang="en-US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2974" y="2724023"/>
            <a:ext cx="5496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Method 2: end-to-end system (black box) calibration</a:t>
            </a:r>
            <a:endParaRPr lang="en-US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0486" y="1363073"/>
            <a:ext cx="65325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need detailed information on how the signal is transformed by:</a:t>
            </a:r>
            <a:br>
              <a:rPr lang="en-US" dirty="0" smtClean="0">
                <a:latin typeface="Arial"/>
                <a:cs typeface="Arial"/>
              </a:rPr>
            </a:br>
            <a:r>
              <a:rPr lang="en-US" dirty="0" smtClean="0">
                <a:latin typeface="Arial"/>
                <a:cs typeface="Arial"/>
              </a:rPr>
              <a:t>(1) the microphone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(sound pressure → voltage)</a:t>
            </a:r>
            <a:br>
              <a:rPr lang="en-US" dirty="0" smtClean="0">
                <a:latin typeface="Arial"/>
                <a:cs typeface="Arial"/>
              </a:rPr>
            </a:br>
            <a:r>
              <a:rPr lang="en-US" dirty="0" smtClean="0">
                <a:latin typeface="Arial"/>
                <a:cs typeface="Arial"/>
              </a:rPr>
              <a:t>(2) the preamplifier (small voltage </a:t>
            </a:r>
            <a:r>
              <a:rPr lang="en-US" dirty="0">
                <a:latin typeface="Arial"/>
                <a:cs typeface="Arial"/>
              </a:rPr>
              <a:t>→</a:t>
            </a:r>
            <a:r>
              <a:rPr lang="en-US" dirty="0" smtClean="0">
                <a:latin typeface="Arial"/>
                <a:cs typeface="Arial"/>
              </a:rPr>
              <a:t> bigger voltage) </a:t>
            </a:r>
            <a:br>
              <a:rPr lang="en-US" dirty="0" smtClean="0">
                <a:latin typeface="Arial"/>
                <a:cs typeface="Arial"/>
              </a:rPr>
            </a:br>
            <a:r>
              <a:rPr lang="en-US" dirty="0" smtClean="0">
                <a:latin typeface="Arial"/>
                <a:cs typeface="Arial"/>
              </a:rPr>
              <a:t>(3) the A/D </a:t>
            </a:r>
            <a:r>
              <a:rPr lang="en-US" dirty="0">
                <a:latin typeface="Arial"/>
                <a:cs typeface="Arial"/>
              </a:rPr>
              <a:t>converter (voltage → </a:t>
            </a:r>
            <a:r>
              <a:rPr lang="en-US" dirty="0" smtClean="0">
                <a:latin typeface="Arial"/>
                <a:cs typeface="Arial"/>
              </a:rPr>
              <a:t>sample units)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0486" y="3052796"/>
            <a:ext cx="70230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need a recording of a signal with a known SPL that can be used </a:t>
            </a:r>
          </a:p>
          <a:p>
            <a:r>
              <a:rPr lang="en-US" dirty="0" smtClean="0">
                <a:latin typeface="Arial"/>
                <a:cs typeface="Arial"/>
              </a:rPr>
              <a:t>to calibrate other recordings made with the same system (including</a:t>
            </a:r>
            <a:br>
              <a:rPr lang="en-US" dirty="0" smtClean="0">
                <a:latin typeface="Arial"/>
                <a:cs typeface="Arial"/>
              </a:rPr>
            </a:br>
            <a:r>
              <a:rPr lang="en-US" dirty="0" smtClean="0">
                <a:latin typeface="Arial"/>
                <a:cs typeface="Arial"/>
              </a:rPr>
              <a:t>the same </a:t>
            </a:r>
            <a:r>
              <a:rPr lang="en-US" dirty="0" smtClean="0">
                <a:latin typeface="Arial"/>
                <a:cs typeface="Arial"/>
              </a:rPr>
              <a:t>gain </a:t>
            </a:r>
            <a:r>
              <a:rPr lang="en-US" dirty="0" smtClean="0">
                <a:latin typeface="Arial"/>
                <a:cs typeface="Arial"/>
              </a:rPr>
              <a:t>setting)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8429" y="4523802"/>
            <a:ext cx="71128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6213" indent="-176213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• By either method, </a:t>
            </a:r>
            <a:r>
              <a:rPr lang="en-US" i="1" dirty="0" smtClean="0">
                <a:solidFill>
                  <a:srgbClr val="000000"/>
                </a:solidFill>
                <a:latin typeface="Arial"/>
                <a:cs typeface="Arial"/>
              </a:rPr>
              <a:t>we need to take extra steps before </a:t>
            </a:r>
            <a:r>
              <a:rPr lang="en-US" i="1" dirty="0" smtClean="0">
                <a:solidFill>
                  <a:srgbClr val="000000"/>
                </a:solidFill>
                <a:latin typeface="Arial"/>
                <a:cs typeface="Arial"/>
              </a:rPr>
              <a:t>and/or </a:t>
            </a:r>
            <a:r>
              <a:rPr lang="en-US" i="1" dirty="0" smtClean="0">
                <a:solidFill>
                  <a:srgbClr val="000000"/>
                </a:solidFill>
                <a:latin typeface="Arial"/>
                <a:cs typeface="Arial"/>
              </a:rPr>
              <a:t>while </a:t>
            </a:r>
            <a:br>
              <a:rPr lang="en-US" i="1" dirty="0" smtClean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en-US" i="1" dirty="0" smtClean="0">
                <a:solidFill>
                  <a:srgbClr val="000000"/>
                </a:solidFill>
                <a:latin typeface="Arial"/>
                <a:cs typeface="Arial"/>
              </a:rPr>
              <a:t>making field recordings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 in order to make true SPL measurements </a:t>
            </a:r>
            <a:b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with Raven.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8429" y="5604149"/>
            <a:ext cx="77838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6213" indent="-176213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• Without calibration info, we can make relative comparisons of dB </a:t>
            </a:r>
            <a:r>
              <a:rPr lang="en-US" i="1" dirty="0" smtClean="0">
                <a:solidFill>
                  <a:srgbClr val="000000"/>
                </a:solidFill>
                <a:latin typeface="Arial"/>
                <a:cs typeface="Arial"/>
              </a:rPr>
              <a:t>within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 a </a:t>
            </a:r>
            <a:b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recording, but not absolute dB measurements.</a:t>
            </a:r>
          </a:p>
        </p:txBody>
      </p:sp>
    </p:spTree>
    <p:extLst>
      <p:ext uri="{BB962C8B-B14F-4D97-AF65-F5344CB8AC3E}">
        <p14:creationId xmlns:p14="http://schemas.microsoft.com/office/powerpoint/2010/main" val="374827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81000"/>
            <a:ext cx="7748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C00000"/>
                </a:solidFill>
                <a:latin typeface="Arial" charset="0"/>
              </a:rPr>
              <a:t>What are decibels (and why are they confusing)?</a:t>
            </a:r>
            <a:endParaRPr lang="en-US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2" t="3333" b="8551"/>
          <a:stretch/>
        </p:blipFill>
        <p:spPr>
          <a:xfrm>
            <a:off x="2249557" y="1853866"/>
            <a:ext cx="4608443" cy="3021496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99060" y="5606593"/>
            <a:ext cx="4551547" cy="1154711"/>
            <a:chOff x="152400" y="5606593"/>
            <a:chExt cx="4551547" cy="1154711"/>
          </a:xfrm>
        </p:grpSpPr>
        <p:sp>
          <p:nvSpPr>
            <p:cNvPr id="16" name="Text Box 1029"/>
            <p:cNvSpPr txBox="1">
              <a:spLocks noChangeArrowheads="1"/>
            </p:cNvSpPr>
            <p:nvPr/>
          </p:nvSpPr>
          <p:spPr bwMode="auto">
            <a:xfrm>
              <a:off x="152400" y="6516829"/>
              <a:ext cx="4551546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 dirty="0">
                  <a:latin typeface="Arial" charset="0"/>
                </a:rPr>
                <a:t>© </a:t>
              </a:r>
              <a:r>
                <a:rPr lang="en-US" sz="1000" dirty="0" smtClean="0">
                  <a:latin typeface="Arial" charset="0"/>
                </a:rPr>
                <a:t>2007-16, </a:t>
              </a:r>
              <a:r>
                <a:rPr lang="en-US" sz="1000" dirty="0">
                  <a:latin typeface="Arial" charset="0"/>
                </a:rPr>
                <a:t>Cornell Bioacoustics Research Program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52400" y="5899940"/>
              <a:ext cx="32537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North </a:t>
              </a:r>
              <a:r>
                <a:rPr lang="en-US" sz="12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American Ornithological Conference</a:t>
              </a:r>
              <a:r>
                <a:rPr lang="en-US" sz="12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/>
              </a:r>
              <a:br>
                <a:rPr lang="en-US" sz="12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2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Washington</a:t>
              </a:r>
              <a:r>
                <a:rPr lang="en-US" sz="12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, DC </a:t>
              </a:r>
              <a:r>
                <a:rPr lang="en-US" sz="12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/>
              </a:r>
              <a:br>
                <a:rPr lang="en-US" sz="12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2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15 – 16 August 2016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52401" y="5606593"/>
              <a:ext cx="455154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Analysis of Biological Sounds Using Raven </a:t>
              </a:r>
              <a:r>
                <a:rPr lang="en-US" sz="16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Pro</a:t>
              </a:r>
              <a:endParaRPr lang="en-US" sz="16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628791" y="6159596"/>
            <a:ext cx="3370736" cy="643955"/>
            <a:chOff x="5684524" y="6123834"/>
            <a:chExt cx="3370736" cy="643955"/>
          </a:xfrm>
        </p:grpSpPr>
        <p:pic>
          <p:nvPicPr>
            <p:cNvPr id="12" name="Picture 6" descr="CLO BRP for PPT.eps"/>
            <p:cNvPicPr>
              <a:picLocks noChangeAspect="1"/>
            </p:cNvPicPr>
            <p:nvPr/>
          </p:nvPicPr>
          <p:blipFill>
            <a:blip r:embed="rId4" cstate="print"/>
            <a:srcRect l="11752" r="11208" b="72114"/>
            <a:stretch>
              <a:fillRect/>
            </a:stretch>
          </p:blipFill>
          <p:spPr bwMode="auto">
            <a:xfrm>
              <a:off x="5702460" y="6123834"/>
              <a:ext cx="3352800" cy="359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5684524" y="6460012"/>
              <a:ext cx="3262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venir Medium"/>
                  <a:ea typeface="PMingLiU-ExtB"/>
                  <a:cs typeface="Avenir Medium"/>
                </a:rPr>
                <a:t>Bioacoustics Research Program</a:t>
              </a:r>
              <a:endParaRPr lang="en-US" sz="1400" dirty="0">
                <a:latin typeface="Avenir Medium"/>
                <a:ea typeface="PMingLiU-ExtB"/>
                <a:cs typeface="Avenir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771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s from Merchant2015-MeasuringAcousticHabitats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188"/>
          <a:stretch/>
        </p:blipFill>
        <p:spPr>
          <a:xfrm>
            <a:off x="1394854" y="1102816"/>
            <a:ext cx="6354293" cy="5592636"/>
          </a:xfrm>
          <a:prstGeom prst="rect">
            <a:avLst/>
          </a:prstGeom>
          <a:solidFill>
            <a:schemeClr val="bg1"/>
          </a:solidFill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506048" y="464000"/>
            <a:ext cx="842429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 smtClean="0">
                <a:solidFill>
                  <a:srgbClr val="C00000"/>
                </a:solidFill>
                <a:latin typeface="Arial" charset="0"/>
              </a:rPr>
              <a:t>Making true SPL measurements with digital recordings</a:t>
            </a:r>
            <a:endParaRPr lang="en-US" sz="2200" dirty="0">
              <a:solidFill>
                <a:srgbClr val="C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90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Measuring sound:  decibels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70762" y="3600269"/>
            <a:ext cx="72390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 smtClean="0">
                <a:solidFill>
                  <a:srgbClr val="000099"/>
                </a:solidFill>
                <a:latin typeface="Arial" charset="0"/>
              </a:rPr>
              <a:t>Why are decibels confusing?</a:t>
            </a:r>
            <a:endParaRPr lang="en-US" sz="22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0762" y="4168113"/>
            <a:ext cx="83023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68275" indent="-168275"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Because the reference level is sometimes implied rather than stated, </a:t>
            </a:r>
            <a:br>
              <a:rPr lang="en-US" sz="2000" dirty="0" smtClean="0">
                <a:latin typeface="Arial"/>
                <a:cs typeface="Arial"/>
              </a:rPr>
            </a:br>
            <a:r>
              <a:rPr lang="en-US" sz="2000" dirty="0" smtClean="0">
                <a:latin typeface="Arial"/>
                <a:cs typeface="Arial"/>
              </a:rPr>
              <a:t>people forget that a dB value is a </a:t>
            </a:r>
            <a:r>
              <a:rPr lang="en-US" sz="2000" i="1" dirty="0" smtClean="0">
                <a:solidFill>
                  <a:srgbClr val="0000FF"/>
                </a:solidFill>
                <a:latin typeface="Arial"/>
                <a:cs typeface="Arial"/>
              </a:rPr>
              <a:t>comparison between two quantities</a:t>
            </a:r>
            <a:r>
              <a:rPr lang="en-US" sz="2000" i="1" dirty="0" smtClean="0">
                <a:latin typeface="Arial"/>
                <a:cs typeface="Arial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0762" y="5413057"/>
            <a:ext cx="7348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8275" indent="-168275">
              <a:buFont typeface="Arial"/>
              <a:buChar char="•"/>
            </a:pPr>
            <a:r>
              <a:rPr lang="en-US" sz="2000" dirty="0" smtClean="0">
                <a:latin typeface="Arial"/>
                <a:cs typeface="Arial"/>
              </a:rPr>
              <a:t>Logarithms are </a:t>
            </a:r>
            <a:r>
              <a:rPr lang="en-US" sz="2000" dirty="0">
                <a:latin typeface="Arial"/>
                <a:cs typeface="Arial"/>
              </a:rPr>
              <a:t>not </a:t>
            </a:r>
            <a:r>
              <a:rPr lang="en-US" sz="2000" dirty="0" smtClean="0">
                <a:latin typeface="Arial"/>
                <a:cs typeface="Arial"/>
              </a:rPr>
              <a:t>intuitive– </a:t>
            </a:r>
            <a:r>
              <a:rPr lang="en-US" sz="2000" dirty="0" smtClean="0">
                <a:latin typeface="Arial"/>
                <a:cs typeface="Arial"/>
              </a:rPr>
              <a:t>they are often confusing to people </a:t>
            </a:r>
            <a:r>
              <a:rPr lang="en-US" sz="2000" dirty="0">
                <a:latin typeface="Arial"/>
                <a:cs typeface="Arial"/>
              </a:rPr>
              <a:t>who don’t work with </a:t>
            </a:r>
            <a:r>
              <a:rPr lang="en-US" sz="2000" dirty="0" smtClean="0">
                <a:latin typeface="Arial"/>
                <a:cs typeface="Arial"/>
              </a:rPr>
              <a:t>them on a regular </a:t>
            </a:r>
            <a:r>
              <a:rPr lang="en-US" sz="2000" dirty="0" smtClean="0">
                <a:latin typeface="Arial"/>
                <a:cs typeface="Arial"/>
              </a:rPr>
              <a:t>basis!</a:t>
            </a:r>
            <a:endParaRPr lang="en-US" sz="2000" i="1" dirty="0" smtClean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7125" y="4880795"/>
            <a:ext cx="44104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>
                <a:latin typeface="Arial"/>
                <a:cs typeface="Arial"/>
              </a:rPr>
              <a:t>(so always state the reference level!)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780" y="1154841"/>
            <a:ext cx="3148755" cy="209707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82757" y="1527442"/>
            <a:ext cx="43631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smtClean="0">
                <a:latin typeface="Sylfaen"/>
                <a:cs typeface="Sylfaen"/>
              </a:rPr>
              <a:t>“The </a:t>
            </a:r>
            <a:r>
              <a:rPr lang="en-US" sz="1600" i="1" dirty="0">
                <a:latin typeface="Sylfaen"/>
                <a:cs typeface="Sylfaen"/>
              </a:rPr>
              <a:t>decibel confers a number of advantages, </a:t>
            </a:r>
            <a:r>
              <a:rPr lang="en-US" sz="1600" i="1" dirty="0" smtClean="0">
                <a:latin typeface="Sylfaen"/>
                <a:cs typeface="Sylfaen"/>
              </a:rPr>
              <a:t>... . </a:t>
            </a:r>
            <a:r>
              <a:rPr lang="en-US" sz="1600" i="1" dirty="0">
                <a:latin typeface="Sylfaen"/>
                <a:cs typeface="Sylfaen"/>
              </a:rPr>
              <a:t>On the other hand, even some professionals find the decibel confusing and cumbersome</a:t>
            </a:r>
            <a:r>
              <a:rPr lang="en-US" sz="1600" i="1" dirty="0" smtClean="0">
                <a:latin typeface="Sylfaen"/>
                <a:cs typeface="Sylfaen"/>
              </a:rPr>
              <a:t>.”</a:t>
            </a:r>
          </a:p>
          <a:p>
            <a:r>
              <a:rPr lang="en-US" sz="1600" i="1" dirty="0">
                <a:latin typeface="Sylfaen"/>
                <a:cs typeface="Sylfaen"/>
              </a:rPr>
              <a:t>	</a:t>
            </a:r>
            <a:r>
              <a:rPr lang="en-US" sz="1600" i="1" dirty="0" smtClean="0">
                <a:latin typeface="Sylfaen"/>
                <a:cs typeface="Sylfaen"/>
              </a:rPr>
              <a:t>		–– Wikipedia</a:t>
            </a:r>
            <a:endParaRPr lang="en-US" sz="1600" i="1" dirty="0">
              <a:latin typeface="Sylfaen"/>
              <a:cs typeface="Sylfaen"/>
            </a:endParaRPr>
          </a:p>
        </p:txBody>
      </p:sp>
    </p:spTree>
    <p:extLst>
      <p:ext uri="{BB962C8B-B14F-4D97-AF65-F5344CB8AC3E}">
        <p14:creationId xmlns:p14="http://schemas.microsoft.com/office/powerpoint/2010/main" val="375811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Measuring sound:  decibels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200" y="9906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The most important thing to remember about </a:t>
            </a:r>
            <a:r>
              <a:rPr lang="en-US" dirty="0" err="1" smtClean="0">
                <a:solidFill>
                  <a:srgbClr val="000099"/>
                </a:solidFill>
                <a:latin typeface="Arial" charset="0"/>
              </a:rPr>
              <a:t>dB.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..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392" y="2757448"/>
            <a:ext cx="67959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Whenever decibels are used, ask:</a:t>
            </a:r>
          </a:p>
          <a:p>
            <a:r>
              <a:rPr lang="en-US" sz="2800" dirty="0" smtClean="0">
                <a:latin typeface="Arial"/>
                <a:cs typeface="Arial"/>
              </a:rPr>
              <a:t/>
            </a:r>
            <a:br>
              <a:rPr lang="en-US" sz="2800" dirty="0" smtClean="0">
                <a:latin typeface="Arial"/>
                <a:cs typeface="Arial"/>
              </a:rPr>
            </a:br>
            <a:r>
              <a:rPr lang="en-US" sz="2800" dirty="0">
                <a:latin typeface="Arial"/>
                <a:cs typeface="Arial"/>
              </a:rPr>
              <a:t>	</a:t>
            </a:r>
            <a:r>
              <a:rPr lang="en-US" sz="2800" dirty="0" smtClean="0">
                <a:latin typeface="Arial"/>
                <a:cs typeface="Arial"/>
              </a:rPr>
              <a:t>	 “dB </a:t>
            </a:r>
            <a:r>
              <a:rPr lang="en-US" sz="2800" i="1" dirty="0" smtClean="0">
                <a:solidFill>
                  <a:srgbClr val="FF0000"/>
                </a:solidFill>
                <a:latin typeface="Arial"/>
                <a:cs typeface="Arial"/>
              </a:rPr>
              <a:t>relative to what?</a:t>
            </a:r>
            <a:r>
              <a:rPr lang="en-US" sz="2800" dirty="0" smtClean="0">
                <a:latin typeface="Arial"/>
                <a:cs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085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What is a decibel, anyway?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387100"/>
            <a:ext cx="1600200" cy="24037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625" y="4733903"/>
            <a:ext cx="3086481" cy="15817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09" t="17908" r="34987" b="56803"/>
          <a:stretch/>
        </p:blipFill>
        <p:spPr>
          <a:xfrm>
            <a:off x="4724400" y="1694702"/>
            <a:ext cx="2381693" cy="206246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04800" y="1665982"/>
            <a:ext cx="152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latin typeface="Arial" pitchFamily="34" charset="0"/>
                <a:cs typeface="Arial" pitchFamily="34" charset="0"/>
              </a:rPr>
              <a:t>presumably </a:t>
            </a:r>
            <a:br>
              <a:rPr lang="en-US" sz="1600" i="1" dirty="0" smtClean="0">
                <a:latin typeface="Arial" pitchFamily="34" charset="0"/>
                <a:cs typeface="Arial" pitchFamily="34" charset="0"/>
              </a:rPr>
            </a:br>
            <a:r>
              <a:rPr lang="en-US" sz="1600" dirty="0" smtClean="0">
                <a:latin typeface="Arial" pitchFamily="34" charset="0"/>
                <a:cs typeface="Arial" pitchFamily="34" charset="0"/>
              </a:rPr>
              <a:t>dB re 20 µPa,</a:t>
            </a:r>
          </a:p>
          <a:p>
            <a:r>
              <a:rPr lang="en-US" sz="1600" i="1" dirty="0" smtClean="0">
                <a:latin typeface="Arial" pitchFamily="34" charset="0"/>
                <a:cs typeface="Arial" pitchFamily="34" charset="0"/>
              </a:rPr>
              <a:t>probably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en-US" sz="1600" dirty="0" smtClean="0">
                <a:latin typeface="Arial" pitchFamily="34" charset="0"/>
                <a:cs typeface="Arial" pitchFamily="34" charset="0"/>
              </a:rPr>
            </a:br>
            <a:r>
              <a:rPr lang="en-US" sz="1600" dirty="0" smtClean="0">
                <a:latin typeface="Arial" pitchFamily="34" charset="0"/>
                <a:cs typeface="Arial" pitchFamily="34" charset="0"/>
              </a:rPr>
              <a:t>A-weighted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286000" y="2319970"/>
            <a:ext cx="1524000" cy="926813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1722783" y="2440234"/>
            <a:ext cx="609600" cy="22676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501179" y="2231654"/>
            <a:ext cx="131251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dBFS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 smtClean="0">
                <a:latin typeface="Arial" pitchFamily="34" charset="0"/>
                <a:cs typeface="Arial" pitchFamily="34" charset="0"/>
              </a:rPr>
            </a:br>
            <a:r>
              <a:rPr lang="en-US" sz="1400" dirty="0" smtClean="0">
                <a:latin typeface="Arial" pitchFamily="34" charset="0"/>
                <a:cs typeface="Arial" pitchFamily="34" charset="0"/>
              </a:rPr>
              <a:t>(i.e., dB re the recorder’s clipping level)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4876800" y="2514600"/>
            <a:ext cx="2133600" cy="732183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6970644" y="2440234"/>
            <a:ext cx="573156" cy="36887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2638425" y="5029200"/>
            <a:ext cx="457200" cy="1143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76200" y="4936434"/>
            <a:ext cx="1981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dB re original signal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Straight Arrow Connector 23"/>
          <p:cNvCxnSpPr>
            <a:endCxn id="23" idx="3"/>
          </p:cNvCxnSpPr>
          <p:nvPr/>
        </p:nvCxnSpPr>
        <p:spPr>
          <a:xfrm flipH="1" flipV="1">
            <a:off x="2057401" y="5105711"/>
            <a:ext cx="609599" cy="28326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4982" y="2734575"/>
            <a:ext cx="2315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latin typeface="Arial" pitchFamily="34" charset="0"/>
                <a:cs typeface="Arial" pitchFamily="34" charset="0"/>
              </a:rPr>
              <a:t>(at what distance?)</a:t>
            </a:r>
            <a:endParaRPr lang="en-US" sz="14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4800600"/>
            <a:ext cx="2394375" cy="1416741"/>
          </a:xfrm>
          <a:prstGeom prst="rect">
            <a:avLst/>
          </a:prstGeom>
        </p:spPr>
      </p:pic>
      <p:sp>
        <p:nvSpPr>
          <p:cNvPr id="21" name="Oval 20"/>
          <p:cNvSpPr/>
          <p:nvPr/>
        </p:nvSpPr>
        <p:spPr>
          <a:xfrm>
            <a:off x="5716524" y="4838700"/>
            <a:ext cx="609600" cy="14097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6183249" y="4343400"/>
            <a:ext cx="573156" cy="61386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276975" y="4004846"/>
            <a:ext cx="259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dB re arbitrary reference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75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8" grpId="0"/>
      <p:bldP spid="19" grpId="0" animBg="1"/>
      <p:bldP spid="22" grpId="0" animBg="1"/>
      <p:bldP spid="23" grpId="0"/>
      <p:bldP spid="27" grpId="0"/>
      <p:bldP spid="21" grpId="0" animBg="1"/>
      <p:bldP spid="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124" y="2057400"/>
            <a:ext cx="4013752" cy="301031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2" t="3333" b="8551"/>
          <a:stretch/>
        </p:blipFill>
        <p:spPr>
          <a:xfrm>
            <a:off x="2267779" y="2046219"/>
            <a:ext cx="4608443" cy="302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8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838200" y="609600"/>
          <a:ext cx="7467600" cy="560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5" name="Image" r:id="rId4" imgW="7084854" imgH="5100282" progId="Photoshop.Image.7">
                  <p:embed/>
                </p:oleObj>
              </mc:Choice>
              <mc:Fallback>
                <p:oleObj name="Image" r:id="rId4" imgW="7084854" imgH="5100282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609600"/>
                        <a:ext cx="7467600" cy="560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82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What </a:t>
            </a:r>
            <a:r>
              <a:rPr lang="en-US" sz="3000" i="1" dirty="0" smtClean="0">
                <a:solidFill>
                  <a:srgbClr val="C00000"/>
                </a:solidFill>
                <a:latin typeface="Arial" charset="0"/>
              </a:rPr>
              <a:t>is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a decibel?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753430"/>
            <a:ext cx="1600200" cy="24037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319" y="4764442"/>
            <a:ext cx="3086481" cy="15817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09" t="17908" r="34987" b="56803"/>
          <a:stretch/>
        </p:blipFill>
        <p:spPr>
          <a:xfrm>
            <a:off x="5009707" y="1963344"/>
            <a:ext cx="2381693" cy="20624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025" y="4916842"/>
            <a:ext cx="2394375" cy="1416741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57199" y="990600"/>
            <a:ext cx="833569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solidFill>
                  <a:srgbClr val="000099"/>
                </a:solidFill>
                <a:latin typeface="Arial" charset="0"/>
              </a:rPr>
              <a:t>Decibels seem to mean different things depending on the situation...</a:t>
            </a:r>
            <a:endParaRPr lang="en-US" sz="2000" dirty="0">
              <a:solidFill>
                <a:srgbClr val="0000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03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Measuring sound:  decibels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200" y="9906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What is a decibel?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1506785" y="1699782"/>
            <a:ext cx="59367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charset="0"/>
                <a:cs typeface="Arial" charset="0"/>
              </a:rPr>
              <a:t>A decibel is </a:t>
            </a:r>
            <a:r>
              <a:rPr lang="en-US" sz="2000" i="1" dirty="0" smtClean="0">
                <a:latin typeface="Arial" charset="0"/>
                <a:cs typeface="Arial" charset="0"/>
              </a:rPr>
              <a:t>not</a:t>
            </a:r>
            <a:r>
              <a:rPr lang="en-US" sz="2000" dirty="0" smtClean="0">
                <a:latin typeface="Arial" charset="0"/>
                <a:cs typeface="Arial" charset="0"/>
              </a:rPr>
              <a:t> a physical unit!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1506785" y="2360570"/>
            <a:ext cx="651420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charset="0"/>
                <a:cs typeface="Arial" charset="0"/>
              </a:rPr>
              <a:t>A decibel is a </a:t>
            </a:r>
            <a:r>
              <a:rPr lang="en-US" sz="20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logarithmic</a:t>
            </a:r>
            <a:r>
              <a:rPr lang="en-US" sz="2000" dirty="0" smtClean="0">
                <a:latin typeface="Arial" charset="0"/>
                <a:cs typeface="Arial" charset="0"/>
              </a:rPr>
              <a:t> unit for expressing </a:t>
            </a:r>
            <a:br>
              <a:rPr lang="en-US" sz="2000" dirty="0" smtClean="0">
                <a:latin typeface="Arial" charset="0"/>
                <a:cs typeface="Arial" charset="0"/>
              </a:rPr>
            </a:br>
            <a:r>
              <a:rPr lang="en-US" sz="2000" i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the ratio of two quantities</a:t>
            </a:r>
            <a:r>
              <a:rPr lang="en-US" sz="2000" dirty="0" smtClean="0">
                <a:latin typeface="Arial" charset="0"/>
                <a:cs typeface="Arial" charset="0"/>
              </a:rPr>
              <a:t>: </a:t>
            </a:r>
            <a:br>
              <a:rPr lang="en-US" sz="2000" dirty="0" smtClean="0">
                <a:latin typeface="Arial" charset="0"/>
                <a:cs typeface="Arial" charset="0"/>
              </a:rPr>
            </a:br>
            <a:r>
              <a:rPr lang="en-US" sz="2000" dirty="0" smtClean="0">
                <a:latin typeface="Arial" charset="0"/>
                <a:cs typeface="Arial" charset="0"/>
              </a:rPr>
              <a:t>a quantity being measured and a </a:t>
            </a:r>
            <a:r>
              <a:rPr lang="en-US" sz="2000" i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reference</a:t>
            </a:r>
            <a:r>
              <a:rPr lang="en-US" sz="20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sz="2000" dirty="0" smtClean="0">
                <a:latin typeface="Arial" charset="0"/>
                <a:cs typeface="Arial" charset="0"/>
              </a:rPr>
              <a:t>quantity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1506785" y="3989840"/>
            <a:ext cx="673582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charset="0"/>
                <a:cs typeface="Arial" charset="0"/>
              </a:rPr>
              <a:t>In acoustics, the two quantities being compared are </a:t>
            </a:r>
            <a:br>
              <a:rPr lang="en-US" sz="2000" dirty="0" smtClean="0">
                <a:latin typeface="Arial" charset="0"/>
                <a:cs typeface="Arial" charset="0"/>
              </a:rPr>
            </a:br>
            <a:r>
              <a:rPr lang="en-US" sz="2000" dirty="0" smtClean="0">
                <a:latin typeface="Arial" charset="0"/>
                <a:cs typeface="Arial" charset="0"/>
              </a:rPr>
              <a:t>typically acoustic power or intensity.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88705" y="5106677"/>
            <a:ext cx="663851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smtClean="0">
                <a:latin typeface="Sylfaen"/>
                <a:cs typeface="Sylfaen"/>
              </a:rPr>
              <a:t>“The </a:t>
            </a:r>
            <a:r>
              <a:rPr lang="en-US" sz="1600" i="1" dirty="0">
                <a:latin typeface="Sylfaen"/>
                <a:cs typeface="Sylfaen"/>
              </a:rPr>
              <a:t>decibel confers a number of advantages, </a:t>
            </a:r>
            <a:r>
              <a:rPr lang="en-US" sz="1600" i="1" dirty="0" smtClean="0">
                <a:latin typeface="Sylfaen"/>
                <a:cs typeface="Sylfaen"/>
              </a:rPr>
              <a:t>... . </a:t>
            </a:r>
            <a:r>
              <a:rPr lang="en-US" sz="1600" i="1" dirty="0">
                <a:latin typeface="Sylfaen"/>
                <a:cs typeface="Sylfaen"/>
              </a:rPr>
              <a:t>On the other hand, even some professionals find the decibel confusing and cumbersome</a:t>
            </a:r>
            <a:r>
              <a:rPr lang="en-US" sz="1600" i="1" dirty="0" smtClean="0">
                <a:latin typeface="Sylfaen"/>
                <a:cs typeface="Sylfaen"/>
              </a:rPr>
              <a:t>.”</a:t>
            </a:r>
          </a:p>
          <a:p>
            <a:r>
              <a:rPr lang="en-US" sz="1600" i="1" dirty="0">
                <a:latin typeface="Sylfaen"/>
                <a:cs typeface="Sylfaen"/>
              </a:rPr>
              <a:t>	</a:t>
            </a:r>
            <a:r>
              <a:rPr lang="en-US" sz="1600" i="1" dirty="0" smtClean="0">
                <a:latin typeface="Sylfaen"/>
                <a:cs typeface="Sylfaen"/>
              </a:rPr>
              <a:t>				–– Wikipedia</a:t>
            </a:r>
            <a:endParaRPr lang="en-US" sz="1600" i="1" dirty="0">
              <a:latin typeface="Sylfaen"/>
              <a:cs typeface="Sylfaen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1636582" y="3288978"/>
            <a:ext cx="39615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i="1" dirty="0" smtClean="0">
                <a:solidFill>
                  <a:srgbClr val="BB0004"/>
                </a:solidFill>
                <a:latin typeface="Arial" charset="0"/>
                <a:cs typeface="Arial" charset="0"/>
              </a:rPr>
              <a:t>(like percentage)</a:t>
            </a:r>
            <a:endParaRPr lang="en-US" sz="2000" i="1" dirty="0">
              <a:solidFill>
                <a:srgbClr val="BB0004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08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6" grpId="0"/>
      <p:bldP spid="4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612915" y="1802052"/>
            <a:ext cx="8153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>
                <a:latin typeface="Arial" charset="0"/>
                <a:cs typeface="Arial" charset="0"/>
              </a:rPr>
              <a:t>A </a:t>
            </a:r>
            <a:r>
              <a:rPr lang="en-US" sz="2000" i="1" dirty="0">
                <a:solidFill>
                  <a:srgbClr val="0000FF"/>
                </a:solidFill>
                <a:latin typeface="Arial" charset="0"/>
                <a:cs typeface="Arial" charset="0"/>
              </a:rPr>
              <a:t>logarithmic</a:t>
            </a:r>
            <a:r>
              <a:rPr lang="en-US" sz="2000" dirty="0">
                <a:latin typeface="Arial" charset="0"/>
                <a:cs typeface="Arial" charset="0"/>
              </a:rPr>
              <a:t> </a:t>
            </a:r>
            <a:r>
              <a:rPr lang="en-US" sz="2000" dirty="0" smtClean="0">
                <a:latin typeface="Arial" charset="0"/>
                <a:cs typeface="Arial" charset="0"/>
              </a:rPr>
              <a:t>unit for expressing </a:t>
            </a:r>
            <a:r>
              <a:rPr lang="en-US" sz="2000" dirty="0">
                <a:latin typeface="Arial" charset="0"/>
                <a:cs typeface="Arial" charset="0"/>
              </a:rPr>
              <a:t>the </a:t>
            </a:r>
            <a:r>
              <a:rPr lang="en-US" sz="2000" i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ratio</a:t>
            </a:r>
            <a:r>
              <a:rPr lang="en-US" sz="20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sz="2000" dirty="0">
                <a:latin typeface="Arial" charset="0"/>
                <a:cs typeface="Arial" charset="0"/>
              </a:rPr>
              <a:t>between </a:t>
            </a:r>
            <a:r>
              <a:rPr lang="en-US" sz="2000" dirty="0" smtClean="0">
                <a:latin typeface="Arial" charset="0"/>
                <a:cs typeface="Arial" charset="0"/>
              </a:rPr>
              <a:t>a measured quantity of interest, and a </a:t>
            </a:r>
            <a:r>
              <a:rPr lang="en-US" sz="2000" i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reference value</a:t>
            </a:r>
            <a:r>
              <a:rPr lang="en-US" sz="2000" dirty="0" smtClean="0">
                <a:latin typeface="Arial" charset="0"/>
                <a:cs typeface="Arial" charset="0"/>
              </a:rPr>
              <a:t>.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Measuring sound:  decibels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200" y="990600"/>
            <a:ext cx="445249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What is a decibel?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6627390"/>
              </p:ext>
            </p:extLst>
          </p:nvPr>
        </p:nvGraphicFramePr>
        <p:xfrm>
          <a:off x="3844423" y="2716303"/>
          <a:ext cx="797039" cy="4461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7" name="Equation" r:id="rId4" imgW="520700" imgH="292100" progId="Equation.3">
                  <p:embed/>
                </p:oleObj>
              </mc:Choice>
              <mc:Fallback>
                <p:oleObj name="Equation" r:id="rId4" imgW="520700" imgH="292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44423" y="2716303"/>
                        <a:ext cx="797039" cy="4461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0782124"/>
              </p:ext>
            </p:extLst>
          </p:nvPr>
        </p:nvGraphicFramePr>
        <p:xfrm>
          <a:off x="4621845" y="2610472"/>
          <a:ext cx="487740" cy="721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8" name="Equation" r:id="rId6" imgW="292100" imgH="431800" progId="Equation.3">
                  <p:embed/>
                </p:oleObj>
              </mc:Choice>
              <mc:Fallback>
                <p:oleObj name="Equation" r:id="rId6" imgW="292100" imgH="431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21845" y="2610472"/>
                        <a:ext cx="487740" cy="7210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1833993"/>
              </p:ext>
            </p:extLst>
          </p:nvPr>
        </p:nvGraphicFramePr>
        <p:xfrm>
          <a:off x="3282068" y="2785532"/>
          <a:ext cx="563562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9" name="Equation" r:id="rId8" imgW="355600" imgH="215900" progId="Equation.3">
                  <p:embed/>
                </p:oleObj>
              </mc:Choice>
              <mc:Fallback>
                <p:oleObj name="Equation" r:id="rId8" imgW="3556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282068" y="2785532"/>
                        <a:ext cx="563562" cy="341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2896320" y="3377735"/>
            <a:ext cx="26462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(where P represents pressure)</a:t>
            </a:r>
            <a:endParaRPr lang="en-US" sz="1400" i="1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Oval 4"/>
          <p:cNvSpPr/>
          <p:nvPr/>
        </p:nvSpPr>
        <p:spPr>
          <a:xfrm>
            <a:off x="4739281" y="2633677"/>
            <a:ext cx="264241" cy="298312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 Box 14"/>
          <p:cNvSpPr txBox="1">
            <a:spLocks noChangeArrowheads="1"/>
          </p:cNvSpPr>
          <p:nvPr/>
        </p:nvSpPr>
        <p:spPr bwMode="auto">
          <a:xfrm>
            <a:off x="609600" y="3640544"/>
            <a:ext cx="8153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i="1" dirty="0" err="1" smtClean="0">
                <a:latin typeface="Arial" charset="0"/>
                <a:cs typeface="Arial" charset="0"/>
              </a:rPr>
              <a:t>P</a:t>
            </a:r>
            <a:r>
              <a:rPr lang="en-US" sz="2000" i="1" baseline="-25000" dirty="0" err="1" smtClean="0">
                <a:latin typeface="Arial" charset="0"/>
                <a:cs typeface="Arial" charset="0"/>
              </a:rPr>
              <a:t>ref</a:t>
            </a:r>
            <a:r>
              <a:rPr lang="en-US" sz="2000" i="1" dirty="0" smtClean="0">
                <a:latin typeface="Arial" charset="0"/>
                <a:cs typeface="Arial" charset="0"/>
              </a:rPr>
              <a:t> </a:t>
            </a:r>
            <a:r>
              <a:rPr lang="en-US" sz="2000" dirty="0" smtClean="0">
                <a:latin typeface="Arial" charset="0"/>
                <a:cs typeface="Arial" charset="0"/>
              </a:rPr>
              <a:t>depends on the context, and should always be stated </a:t>
            </a:r>
            <a:br>
              <a:rPr lang="en-US" sz="2000" dirty="0" smtClean="0">
                <a:latin typeface="Arial" charset="0"/>
                <a:cs typeface="Arial" charset="0"/>
              </a:rPr>
            </a:br>
            <a:r>
              <a:rPr lang="en-US" sz="2000" dirty="0" smtClean="0">
                <a:latin typeface="Arial" charset="0"/>
                <a:cs typeface="Arial" charset="0"/>
              </a:rPr>
              <a:t>(unless the context makes it clear)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57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Measuring sound:  decibels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200" y="9906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Sound Pressure Level (SPL)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3282068" y="1515009"/>
            <a:ext cx="1827517" cy="721060"/>
            <a:chOff x="3282068" y="1570666"/>
            <a:chExt cx="1827517" cy="721060"/>
          </a:xfrm>
        </p:grpSpPr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08533835"/>
                </p:ext>
              </p:extLst>
            </p:nvPr>
          </p:nvGraphicFramePr>
          <p:xfrm>
            <a:off x="3844423" y="1676497"/>
            <a:ext cx="797039" cy="4461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83" name="Equation" r:id="rId4" imgW="520700" imgH="292100" progId="Equation.3">
                    <p:embed/>
                  </p:oleObj>
                </mc:Choice>
                <mc:Fallback>
                  <p:oleObj name="Equation" r:id="rId4" imgW="520700" imgH="2921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3844423" y="1676497"/>
                          <a:ext cx="797039" cy="44617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3310211"/>
                </p:ext>
              </p:extLst>
            </p:nvPr>
          </p:nvGraphicFramePr>
          <p:xfrm>
            <a:off x="4621845" y="1570666"/>
            <a:ext cx="487740" cy="7210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84" name="Equation" r:id="rId6" imgW="292100" imgH="431800" progId="Equation.3">
                    <p:embed/>
                  </p:oleObj>
                </mc:Choice>
                <mc:Fallback>
                  <p:oleObj name="Equation" r:id="rId6" imgW="292100" imgH="4318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4621845" y="1570666"/>
                          <a:ext cx="487740" cy="72106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70366017"/>
                </p:ext>
              </p:extLst>
            </p:nvPr>
          </p:nvGraphicFramePr>
          <p:xfrm>
            <a:off x="3282068" y="1745726"/>
            <a:ext cx="563562" cy="3413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85" name="Equation" r:id="rId8" imgW="355600" imgH="215900" progId="Equation.3">
                    <p:embed/>
                  </p:oleObj>
                </mc:Choice>
                <mc:Fallback>
                  <p:oleObj name="Equation" r:id="rId8" imgW="355600" imgH="2159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3282068" y="1745726"/>
                          <a:ext cx="563562" cy="3413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665953" y="2281102"/>
            <a:ext cx="8153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smtClean="0">
                <a:latin typeface="Arial" charset="0"/>
                <a:cs typeface="Arial" charset="0"/>
              </a:rPr>
              <a:t>By convention, use </a:t>
            </a:r>
            <a:r>
              <a:rPr lang="en-US" sz="2000" dirty="0" smtClean="0">
                <a:latin typeface="Arial" charset="0"/>
                <a:cs typeface="Arial" charset="0"/>
              </a:rPr>
              <a:t>threshold pressure of </a:t>
            </a:r>
            <a:r>
              <a:rPr lang="en-US" sz="2000" smtClean="0">
                <a:latin typeface="Arial" charset="0"/>
                <a:cs typeface="Arial" charset="0"/>
              </a:rPr>
              <a:t>human hearing</a:t>
            </a:r>
            <a:br>
              <a:rPr lang="en-US" sz="2000" smtClean="0">
                <a:latin typeface="Arial" charset="0"/>
                <a:cs typeface="Arial" charset="0"/>
              </a:rPr>
            </a:br>
            <a:r>
              <a:rPr lang="en-US" sz="2000" smtClean="0">
                <a:latin typeface="Arial" charset="0"/>
                <a:cs typeface="Arial" charset="0"/>
              </a:rPr>
              <a:t>as </a:t>
            </a:r>
            <a:r>
              <a:rPr lang="en-US" sz="2000" i="1" dirty="0" err="1" smtClean="0">
                <a:latin typeface="Arial" charset="0"/>
                <a:cs typeface="Arial" charset="0"/>
              </a:rPr>
              <a:t>P</a:t>
            </a:r>
            <a:r>
              <a:rPr lang="en-US" sz="2000" i="1" baseline="-25000" dirty="0" err="1" smtClean="0">
                <a:latin typeface="Arial" charset="0"/>
                <a:cs typeface="Arial" charset="0"/>
              </a:rPr>
              <a:t>ref</a:t>
            </a:r>
            <a:r>
              <a:rPr lang="en-US" sz="2000" dirty="0" smtClean="0">
                <a:latin typeface="Arial" charset="0"/>
                <a:cs typeface="Arial" charset="0"/>
              </a:rPr>
              <a:t>:  20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µPa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665953" y="5507917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charset="0"/>
                <a:cs typeface="Arial" charset="0"/>
              </a:rPr>
              <a:t>Average sound pressure of a jet engine at 50 m: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665953" y="4299792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charset="0"/>
                <a:cs typeface="Arial" charset="0"/>
              </a:rPr>
              <a:t>Average background sound pressure in typical quiet library: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9609619"/>
              </p:ext>
            </p:extLst>
          </p:nvPr>
        </p:nvGraphicFramePr>
        <p:xfrm>
          <a:off x="2643961" y="4841984"/>
          <a:ext cx="889000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86" name="Equation" r:id="rId10" imgW="635000" imgH="215900" progId="Equation.3">
                  <p:embed/>
                </p:oleObj>
              </mc:Choice>
              <mc:Fallback>
                <p:oleObj name="Equation" r:id="rId10" imgW="6350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643961" y="4841984"/>
                        <a:ext cx="889000" cy="301625"/>
                      </a:xfrm>
                      <a:prstGeom prst="rect">
                        <a:avLst/>
                      </a:prstGeom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837429"/>
              </p:ext>
            </p:extLst>
          </p:nvPr>
        </p:nvGraphicFramePr>
        <p:xfrm>
          <a:off x="3648346" y="4973594"/>
          <a:ext cx="1157287" cy="249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87" name="Equation" r:id="rId12" imgW="825500" imgH="177800" progId="Equation.3">
                  <p:embed/>
                </p:oleObj>
              </mc:Choice>
              <mc:Fallback>
                <p:oleObj name="Equation" r:id="rId12" imgW="825500" imgH="177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648346" y="4973594"/>
                        <a:ext cx="1157287" cy="249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665953" y="3021424"/>
            <a:ext cx="8153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charset="0"/>
                <a:cs typeface="Arial" charset="0"/>
              </a:rPr>
              <a:t>dB SPL is a common way of expressing the absolute intensity</a:t>
            </a:r>
            <a:r>
              <a:rPr lang="en-US" sz="2000" dirty="0">
                <a:latin typeface="Arial" charset="0"/>
                <a:cs typeface="Arial" charset="0"/>
              </a:rPr>
              <a:t/>
            </a:r>
            <a:br>
              <a:rPr lang="en-US" sz="2000" dirty="0">
                <a:latin typeface="Arial" charset="0"/>
                <a:cs typeface="Arial" charset="0"/>
              </a:rPr>
            </a:br>
            <a:r>
              <a:rPr lang="en-US" sz="2000" dirty="0" smtClean="0">
                <a:latin typeface="Arial" charset="0"/>
                <a:cs typeface="Arial" charset="0"/>
              </a:rPr>
              <a:t>of a sound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283851"/>
              </p:ext>
            </p:extLst>
          </p:nvPr>
        </p:nvGraphicFramePr>
        <p:xfrm>
          <a:off x="1869771" y="4773079"/>
          <a:ext cx="1758950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88" name="Equation" r:id="rId14" imgW="1257300" imgH="482600" progId="Equation.3">
                  <p:embed/>
                </p:oleObj>
              </mc:Choice>
              <mc:Fallback>
                <p:oleObj name="Equation" r:id="rId14" imgW="1257300" imgH="482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869771" y="4773079"/>
                        <a:ext cx="1758950" cy="676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1463205"/>
              </p:ext>
            </p:extLst>
          </p:nvPr>
        </p:nvGraphicFramePr>
        <p:xfrm>
          <a:off x="2341664" y="6035468"/>
          <a:ext cx="1546225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89" name="Equation" r:id="rId16" imgW="1104900" imgH="215900" progId="Equation.3">
                  <p:embed/>
                </p:oleObj>
              </mc:Choice>
              <mc:Fallback>
                <p:oleObj name="Equation" r:id="rId16" imgW="11049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2341664" y="6035468"/>
                        <a:ext cx="1546225" cy="301625"/>
                      </a:xfrm>
                      <a:prstGeom prst="rect">
                        <a:avLst/>
                      </a:prstGeom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9980073"/>
              </p:ext>
            </p:extLst>
          </p:nvPr>
        </p:nvGraphicFramePr>
        <p:xfrm>
          <a:off x="4003860" y="6157966"/>
          <a:ext cx="1246187" cy="249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90" name="Equation" r:id="rId18" imgW="889000" imgH="177800" progId="Equation.3">
                  <p:embed/>
                </p:oleObj>
              </mc:Choice>
              <mc:Fallback>
                <p:oleObj name="Equation" r:id="rId18" imgW="889000" imgH="177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4003860" y="6157966"/>
                        <a:ext cx="1246187" cy="249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7456691"/>
              </p:ext>
            </p:extLst>
          </p:nvPr>
        </p:nvGraphicFramePr>
        <p:xfrm>
          <a:off x="1553677" y="5957262"/>
          <a:ext cx="2452687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91" name="Equation" r:id="rId20" imgW="1752600" imgH="482600" progId="Equation.3">
                  <p:embed/>
                </p:oleObj>
              </mc:Choice>
              <mc:Fallback>
                <p:oleObj name="Equation" r:id="rId20" imgW="1752600" imgH="482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53677" y="5957262"/>
                        <a:ext cx="2452687" cy="676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665953" y="3830665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u="sng" dirty="0" smtClean="0">
                <a:latin typeface="Arial" pitchFamily="34" charset="0"/>
                <a:cs typeface="Arial" pitchFamily="34" charset="0"/>
              </a:rPr>
              <a:t>Examples:</a:t>
            </a:r>
            <a:endParaRPr lang="en-US" sz="2000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12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23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Measuring sound:  decibels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63" y="1412184"/>
            <a:ext cx="7536918" cy="511072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30122" y="6522910"/>
            <a:ext cx="54944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http://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www.sengpielaudio.com/TableOfSoundPressureLevels.htm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829416" y="968162"/>
            <a:ext cx="39269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  <a:cs typeface="Arial" charset="0"/>
              </a:rPr>
              <a:t>“dB SPL” means “dB re 20 µPa”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4042289" y="2417777"/>
            <a:ext cx="720529" cy="24422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stCxn id="3" idx="1"/>
          </p:cNvCxnSpPr>
          <p:nvPr/>
        </p:nvCxnSpPr>
        <p:spPr>
          <a:xfrm flipH="1" flipV="1">
            <a:off x="3346185" y="1306576"/>
            <a:ext cx="801623" cy="1146966"/>
          </a:xfrm>
          <a:prstGeom prst="straightConnector1">
            <a:avLst/>
          </a:prstGeom>
          <a:ln w="28575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8734561"/>
              </p:ext>
            </p:extLst>
          </p:nvPr>
        </p:nvGraphicFramePr>
        <p:xfrm>
          <a:off x="5277774" y="960374"/>
          <a:ext cx="1089565" cy="474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18" name="Equation" r:id="rId5" imgW="990600" imgH="431800" progId="Equation.3">
                  <p:embed/>
                </p:oleObj>
              </mc:Choice>
              <mc:Fallback>
                <p:oleObj name="Equation" r:id="rId5" imgW="990600" imgH="431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277774" y="960374"/>
                        <a:ext cx="1089565" cy="4749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Arrow Connector 10"/>
          <p:cNvCxnSpPr/>
          <p:nvPr/>
        </p:nvCxnSpPr>
        <p:spPr>
          <a:xfrm>
            <a:off x="4619944" y="1184728"/>
            <a:ext cx="494385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85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Measuring sound:  decibels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200" y="9906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Useful properties of decibels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609600" y="1676400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charset="0"/>
                <a:cs typeface="Arial" charset="0"/>
              </a:rPr>
              <a:t>Make large numerical ranges of measurements more manageable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609600" y="2209800"/>
            <a:ext cx="8153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charset="0"/>
                <a:cs typeface="Arial" charset="0"/>
              </a:rPr>
              <a:t>The sign of a dB value indicates whether the measured value is greater or less than the reference value:</a:t>
            </a: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1097700" y="2952690"/>
            <a:ext cx="47707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  <a:cs typeface="Arial" charset="0"/>
              </a:rPr>
              <a:t>positive dB:  </a:t>
            </a:r>
            <a:r>
              <a:rPr lang="en-US" sz="2000" i="1" dirty="0" smtClean="0">
                <a:latin typeface="Arial" charset="0"/>
                <a:cs typeface="Arial" charset="0"/>
              </a:rPr>
              <a:t>measurement </a:t>
            </a:r>
            <a:r>
              <a:rPr lang="en-US" sz="2000" dirty="0" smtClean="0">
                <a:latin typeface="Arial" charset="0"/>
                <a:cs typeface="Arial" charset="0"/>
              </a:rPr>
              <a:t>&gt; </a:t>
            </a:r>
            <a:r>
              <a:rPr lang="en-US" sz="2000" i="1" dirty="0" smtClean="0">
                <a:latin typeface="Arial" charset="0"/>
                <a:cs typeface="Arial" charset="0"/>
              </a:rPr>
              <a:t>reference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1097700" y="3714690"/>
            <a:ext cx="48620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  <a:cs typeface="Arial" charset="0"/>
              </a:rPr>
              <a:t>negative dB:  </a:t>
            </a:r>
            <a:r>
              <a:rPr lang="en-US" sz="2000" i="1" dirty="0" smtClean="0">
                <a:latin typeface="Arial" charset="0"/>
                <a:cs typeface="Arial" charset="0"/>
              </a:rPr>
              <a:t>measurement </a:t>
            </a:r>
            <a:r>
              <a:rPr lang="en-US" sz="2000" dirty="0">
                <a:latin typeface="Arial" charset="0"/>
                <a:cs typeface="Arial" charset="0"/>
              </a:rPr>
              <a:t>&lt;</a:t>
            </a:r>
            <a:r>
              <a:rPr lang="en-US" sz="2000" dirty="0" smtClean="0">
                <a:latin typeface="Arial" charset="0"/>
                <a:cs typeface="Arial" charset="0"/>
              </a:rPr>
              <a:t> </a:t>
            </a:r>
            <a:r>
              <a:rPr lang="en-US" sz="2000" i="1" dirty="0" smtClean="0">
                <a:latin typeface="Arial" charset="0"/>
                <a:cs typeface="Arial" charset="0"/>
              </a:rPr>
              <a:t>reference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097700" y="3333690"/>
            <a:ext cx="45632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  <a:cs typeface="Arial" charset="0"/>
              </a:rPr>
              <a:t>0 dB:  </a:t>
            </a:r>
            <a:r>
              <a:rPr lang="en-US" sz="2000" i="1" dirty="0" smtClean="0">
                <a:latin typeface="Arial" charset="0"/>
                <a:cs typeface="Arial" charset="0"/>
              </a:rPr>
              <a:t>measurement </a:t>
            </a:r>
            <a:r>
              <a:rPr lang="en-US" sz="2000" dirty="0" smtClean="0">
                <a:latin typeface="Arial" charset="0"/>
                <a:cs typeface="Arial" charset="0"/>
              </a:rPr>
              <a:t>= </a:t>
            </a:r>
            <a:r>
              <a:rPr lang="en-US" sz="2000" i="1" dirty="0" smtClean="0">
                <a:latin typeface="Arial" charset="0"/>
                <a:cs typeface="Arial" charset="0"/>
              </a:rPr>
              <a:t>reference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609600" y="4267200"/>
            <a:ext cx="8153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charset="0"/>
                <a:cs typeface="Arial" charset="0"/>
              </a:rPr>
              <a:t>The </a:t>
            </a:r>
            <a:r>
              <a:rPr lang="en-US" sz="2000" i="1" dirty="0" smtClean="0">
                <a:latin typeface="Arial" charset="0"/>
                <a:cs typeface="Arial" charset="0"/>
              </a:rPr>
              <a:t>just-noticeable difference </a:t>
            </a:r>
            <a:r>
              <a:rPr lang="en-US" sz="2000" dirty="0" smtClean="0">
                <a:latin typeface="Arial" charset="0"/>
                <a:cs typeface="Arial" charset="0"/>
              </a:rPr>
              <a:t>(</a:t>
            </a:r>
            <a:r>
              <a:rPr lang="en-US" sz="2000" i="1" dirty="0" err="1" smtClean="0">
                <a:latin typeface="Arial" charset="0"/>
                <a:cs typeface="Arial" charset="0"/>
              </a:rPr>
              <a:t>jnd</a:t>
            </a:r>
            <a:r>
              <a:rPr lang="en-US" sz="2000" dirty="0" smtClean="0">
                <a:latin typeface="Arial" charset="0"/>
                <a:cs typeface="Arial" charset="0"/>
              </a:rPr>
              <a:t>) in sound pressure between two sounds remains </a:t>
            </a:r>
            <a:r>
              <a:rPr lang="en-US" sz="2000" dirty="0" smtClean="0"/>
              <a:t>≈</a:t>
            </a:r>
            <a:r>
              <a:rPr lang="en-US" sz="2000" dirty="0" smtClean="0">
                <a:latin typeface="Arial" charset="0"/>
                <a:cs typeface="Arial" charset="0"/>
              </a:rPr>
              <a:t> 1~2 dB irrespective of absolute sound pressures.</a:t>
            </a:r>
            <a:endParaRPr lang="en-US" sz="2000" dirty="0"/>
          </a:p>
        </p:txBody>
      </p:sp>
      <p:pic>
        <p:nvPicPr>
          <p:cNvPr id="12" name="Picture 6" descr="noteGraphic">
            <a:hlinkClick r:id="rId3" action="ppaction://program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825" y="6019800"/>
            <a:ext cx="5873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121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Measuring sound:  decibels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609600" y="1600200"/>
            <a:ext cx="7467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solidFill>
                  <a:srgbClr val="0000CC"/>
                </a:solidFill>
                <a:latin typeface="Arial" charset="0"/>
              </a:rPr>
              <a:t>Sound pressure level: </a:t>
            </a:r>
            <a:r>
              <a:rPr lang="en-US" sz="2000" dirty="0" smtClean="0">
                <a:latin typeface="Arial" charset="0"/>
              </a:rPr>
              <a:t> (almost) always &gt; 0</a:t>
            </a:r>
            <a:endParaRPr lang="en-US" sz="2000" dirty="0" smtClean="0">
              <a:latin typeface="Arial" charset="0"/>
              <a:cs typeface="Arial" charset="0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609600" y="4194797"/>
            <a:ext cx="6553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Recording level</a:t>
            </a:r>
            <a:r>
              <a:rPr lang="en-US" sz="2000" dirty="0" smtClean="0">
                <a:latin typeface="Arial" charset="0"/>
                <a:cs typeface="Arial" charset="0"/>
              </a:rPr>
              <a:t> (</a:t>
            </a:r>
            <a:r>
              <a:rPr lang="en-US" sz="2000" dirty="0" err="1" smtClean="0">
                <a:latin typeface="Arial" charset="0"/>
                <a:cs typeface="Arial" charset="0"/>
              </a:rPr>
              <a:t>dBFS</a:t>
            </a:r>
            <a:r>
              <a:rPr lang="en-US" sz="2000" dirty="0" smtClean="0">
                <a:latin typeface="Arial" charset="0"/>
                <a:cs typeface="Arial" charset="0"/>
              </a:rPr>
              <a:t> = dB </a:t>
            </a:r>
            <a:r>
              <a:rPr lang="en-US" sz="2000" i="1" dirty="0" smtClean="0">
                <a:latin typeface="Arial" charset="0"/>
                <a:cs typeface="Arial" charset="0"/>
              </a:rPr>
              <a:t>full scale =</a:t>
            </a:r>
            <a:r>
              <a:rPr lang="en-US" sz="2000" dirty="0" smtClean="0">
                <a:latin typeface="Arial" charset="0"/>
                <a:cs typeface="Arial" charset="0"/>
              </a:rPr>
              <a:t> dB re the </a:t>
            </a:r>
            <a:r>
              <a:rPr lang="en-US" sz="20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maximum sample value</a:t>
            </a:r>
            <a:r>
              <a:rPr lang="en-US" sz="2000" dirty="0" smtClean="0">
                <a:latin typeface="Arial" charset="0"/>
                <a:cs typeface="Arial" charset="0"/>
              </a:rPr>
              <a:t>):  always  </a:t>
            </a:r>
            <a:r>
              <a:rPr lang="en-US" sz="2000" dirty="0" smtClean="0"/>
              <a:t>≤</a:t>
            </a:r>
            <a:r>
              <a:rPr lang="en-US" sz="2000" dirty="0">
                <a:latin typeface="Arial" charset="0"/>
                <a:cs typeface="Arial" charset="0"/>
              </a:rPr>
              <a:t> </a:t>
            </a:r>
            <a:r>
              <a:rPr lang="en-US" sz="2000" dirty="0" smtClean="0">
                <a:latin typeface="Arial" charset="0"/>
                <a:cs typeface="Arial" charset="0"/>
              </a:rPr>
              <a:t>0</a:t>
            </a:r>
            <a:endParaRPr lang="en-US" sz="2000" dirty="0"/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609600" y="6202585"/>
            <a:ext cx="7543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Uncalibrated</a:t>
            </a:r>
            <a:r>
              <a:rPr lang="en-US" sz="20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power</a:t>
            </a:r>
            <a:r>
              <a:rPr lang="en-US" sz="2000" dirty="0" smtClean="0">
                <a:latin typeface="Arial" charset="0"/>
                <a:cs typeface="Arial" charset="0"/>
              </a:rPr>
              <a:t> re </a:t>
            </a:r>
            <a:r>
              <a:rPr lang="en-US" sz="20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arbitrary reference</a:t>
            </a:r>
            <a:r>
              <a:rPr lang="en-US" sz="2000" dirty="0" smtClean="0">
                <a:latin typeface="Arial" charset="0"/>
                <a:cs typeface="Arial" charset="0"/>
              </a:rPr>
              <a:t> (Raven: always &gt; 0)</a:t>
            </a: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838200" y="1992868"/>
            <a:ext cx="7772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31775" indent="-231775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1800" dirty="0" smtClean="0">
                <a:latin typeface="Arial" charset="0"/>
                <a:cs typeface="Arial" charset="0"/>
              </a:rPr>
              <a:t>standard reference pressure in air:     </a:t>
            </a:r>
            <a:r>
              <a:rPr lang="en-US" sz="18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20 </a:t>
            </a:r>
            <a:r>
              <a:rPr lang="en-US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µPa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(ALWAYS STATE!)</a:t>
            </a:r>
            <a:br>
              <a:rPr lang="en-US" sz="1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	      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in water:  </a:t>
            </a:r>
            <a:r>
              <a:rPr lang="en-US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8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µPa</a:t>
            </a:r>
            <a:r>
              <a:rPr lang="en-US" sz="18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838200" y="2590800"/>
            <a:ext cx="70104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31775" indent="-231775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1800" dirty="0" smtClean="0">
                <a:latin typeface="Arial" charset="0"/>
                <a:cs typeface="Arial" charset="0"/>
              </a:rPr>
              <a:t>BEWARE! most sound level meters by default report sound levels with different frequencies </a:t>
            </a:r>
            <a:r>
              <a:rPr lang="en-US" sz="1800" i="1" dirty="0" smtClean="0">
                <a:latin typeface="Arial" charset="0"/>
                <a:cs typeface="Arial" charset="0"/>
              </a:rPr>
              <a:t>weighted</a:t>
            </a:r>
            <a:r>
              <a:rPr lang="en-US" sz="1800" dirty="0" smtClean="0">
                <a:latin typeface="Arial" charset="0"/>
                <a:cs typeface="Arial" charset="0"/>
              </a:rPr>
              <a:t> by human frequency-dependent hearing sensitivity!  (</a:t>
            </a:r>
            <a:r>
              <a:rPr lang="en-US" sz="1800" dirty="0" err="1" smtClean="0">
                <a:latin typeface="Arial" charset="0"/>
                <a:cs typeface="Arial" charset="0"/>
              </a:rPr>
              <a:t>dBA</a:t>
            </a:r>
            <a:r>
              <a:rPr lang="en-US" sz="1800" dirty="0" smtClean="0">
                <a:latin typeface="Arial" charset="0"/>
                <a:cs typeface="Arial" charset="0"/>
              </a:rPr>
              <a:t>, </a:t>
            </a:r>
            <a:r>
              <a:rPr lang="en-US" sz="1800" dirty="0" err="1" smtClean="0">
                <a:latin typeface="Arial" charset="0"/>
                <a:cs typeface="Arial" charset="0"/>
              </a:rPr>
              <a:t>dBB</a:t>
            </a:r>
            <a:r>
              <a:rPr lang="en-US" sz="1800" dirty="0" smtClean="0">
                <a:latin typeface="Arial" charset="0"/>
                <a:cs typeface="Arial" charset="0"/>
              </a:rPr>
              <a:t>, </a:t>
            </a:r>
            <a:r>
              <a:rPr lang="en-US" sz="1800" dirty="0" err="1" smtClean="0">
                <a:latin typeface="Arial" charset="0"/>
                <a:cs typeface="Arial" charset="0"/>
              </a:rPr>
              <a:t>dBC</a:t>
            </a:r>
            <a:r>
              <a:rPr lang="en-US" sz="1800" dirty="0" smtClean="0"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838199" y="3468469"/>
            <a:ext cx="734605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31775" indent="-231775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1800" dirty="0" smtClean="0">
                <a:latin typeface="Arial" charset="0"/>
                <a:cs typeface="Arial" charset="0"/>
              </a:rPr>
              <a:t>if you report sound level measurements of a particular sound source, ALWAYS STATE the microphone’s distance from the source!</a:t>
            </a: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457200" y="990600"/>
            <a:ext cx="445249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How are decibels used?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611947" y="4976948"/>
            <a:ext cx="6172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Signal-to-noise ratio (SNR): </a:t>
            </a:r>
            <a:r>
              <a:rPr lang="en-US" sz="2000" dirty="0" smtClean="0">
                <a:latin typeface="Arial" charset="0"/>
                <a:cs typeface="Arial" charset="0"/>
              </a:rPr>
              <a:t>either</a:t>
            </a:r>
            <a:r>
              <a:rPr lang="en-US" sz="20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sz="2000" dirty="0" smtClean="0"/>
              <a:t>≤</a:t>
            </a:r>
            <a:r>
              <a:rPr lang="en-US" sz="2000" dirty="0" smtClean="0">
                <a:latin typeface="Arial" charset="0"/>
                <a:cs typeface="Arial" charset="0"/>
              </a:rPr>
              <a:t> 0 or </a:t>
            </a:r>
            <a:r>
              <a:rPr lang="en-US" sz="2000" dirty="0" smtClean="0"/>
              <a:t>≥ 0</a:t>
            </a:r>
            <a:endParaRPr lang="en-US" sz="2000" dirty="0" smtClean="0">
              <a:solidFill>
                <a:srgbClr val="0000FF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3813115"/>
              </p:ext>
            </p:extLst>
          </p:nvPr>
        </p:nvGraphicFramePr>
        <p:xfrm>
          <a:off x="1045407" y="5491069"/>
          <a:ext cx="2595563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94" name="Equation" r:id="rId3" imgW="1854200" imgH="431800" progId="Equation.3">
                  <p:embed/>
                </p:oleObj>
              </mc:Choice>
              <mc:Fallback>
                <p:oleObj name="Equation" r:id="rId3" imgW="1854200" imgH="431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5407" y="5491069"/>
                        <a:ext cx="2595563" cy="603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1768507"/>
              </p:ext>
            </p:extLst>
          </p:nvPr>
        </p:nvGraphicFramePr>
        <p:xfrm>
          <a:off x="3821112" y="5626714"/>
          <a:ext cx="3875088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95" name="Equation" r:id="rId5" imgW="2768600" imgH="215900" progId="Equation.3">
                  <p:embed/>
                </p:oleObj>
              </mc:Choice>
              <mc:Fallback>
                <p:oleObj name="Equation" r:id="rId5" imgW="27686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821112" y="5626714"/>
                        <a:ext cx="3875088" cy="301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431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12" grpId="0"/>
      <p:bldP spid="13" grpId="0"/>
      <p:bldP spid="14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3672</TotalTime>
  <Words>1239</Words>
  <Application>Microsoft Macintosh PowerPoint</Application>
  <PresentationFormat>On-screen Show (4:3)</PresentationFormat>
  <Paragraphs>163</Paragraphs>
  <Slides>25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Avenir Medium</vt:lpstr>
      <vt:lpstr>Calibri</vt:lpstr>
      <vt:lpstr>PMingLiU-ExtB</vt:lpstr>
      <vt:lpstr>Sylfaen</vt:lpstr>
      <vt:lpstr>Times New Roman</vt:lpstr>
      <vt:lpstr>Wingdings</vt:lpstr>
      <vt:lpstr>Arial</vt:lpstr>
      <vt:lpstr>Office Theme</vt:lpstr>
      <vt:lpstr>Equation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 Charif</dc:creator>
  <cp:lastModifiedBy>Russ Charif</cp:lastModifiedBy>
  <cp:revision>176</cp:revision>
  <dcterms:created xsi:type="dcterms:W3CDTF">2011-09-18T17:01:18Z</dcterms:created>
  <dcterms:modified xsi:type="dcterms:W3CDTF">2017-04-02T20:35:28Z</dcterms:modified>
</cp:coreProperties>
</file>