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17"/>
  </p:notesMasterIdLst>
  <p:sldIdLst>
    <p:sldId id="278" r:id="rId2"/>
    <p:sldId id="257" r:id="rId3"/>
    <p:sldId id="262" r:id="rId4"/>
    <p:sldId id="270" r:id="rId5"/>
    <p:sldId id="273" r:id="rId6"/>
    <p:sldId id="274" r:id="rId7"/>
    <p:sldId id="275" r:id="rId8"/>
    <p:sldId id="264" r:id="rId9"/>
    <p:sldId id="265" r:id="rId10"/>
    <p:sldId id="276" r:id="rId11"/>
    <p:sldId id="271" r:id="rId12"/>
    <p:sldId id="277" r:id="rId13"/>
    <p:sldId id="269" r:id="rId14"/>
    <p:sldId id="267" r:id="rId15"/>
    <p:sldId id="26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61B"/>
    <a:srgbClr val="0B0D10"/>
    <a:srgbClr val="1A1E25"/>
    <a:srgbClr val="1B2120"/>
    <a:srgbClr val="28302F"/>
    <a:srgbClr val="5AC4B1"/>
    <a:srgbClr val="252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384" autoAdjust="0"/>
  </p:normalViewPr>
  <p:slideViewPr>
    <p:cSldViewPr snapToGrid="0" snapToObjects="1">
      <p:cViewPr varScale="1">
        <p:scale>
          <a:sx n="91" d="100"/>
          <a:sy n="91" d="100"/>
        </p:scale>
        <p:origin x="-1592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3" d="100"/>
          <a:sy n="73" d="100"/>
        </p:scale>
        <p:origin x="-123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609DA-7A67-FC47-85FD-4D85943A97A5}" type="datetimeFigureOut">
              <a:rPr lang="en-US" smtClean="0"/>
              <a:t>8/9/16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C9AB6-D34C-D840-84C0-D4E7E1F66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68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High</a:t>
            </a:r>
            <a:r>
              <a:rPr lang="en-US" baseline="0" dirty="0" smtClean="0"/>
              <a:t>-</a:t>
            </a:r>
            <a:r>
              <a:rPr lang="en-US" baseline="0" dirty="0" smtClean="0"/>
              <a:t>profile, anti</a:t>
            </a:r>
            <a:r>
              <a:rPr lang="en-US" baseline="0" dirty="0" smtClean="0"/>
              <a:t>-submarine warfare </a:t>
            </a:r>
            <a:r>
              <a:rPr lang="en-US" baseline="0" dirty="0" smtClean="0"/>
              <a:t>training, vested interest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dirty="0" smtClean="0"/>
              <a:t>Lends</a:t>
            </a:r>
            <a:r>
              <a:rPr lang="en-US" baseline="0" dirty="0" smtClean="0"/>
              <a:t> </a:t>
            </a:r>
            <a:r>
              <a:rPr lang="en-US" baseline="0" dirty="0" smtClean="0"/>
              <a:t>itself well to </a:t>
            </a:r>
            <a:r>
              <a:rPr lang="en-US" baseline="0" dirty="0" smtClean="0"/>
              <a:t>PAM, short surface intervals, hard for visual surveys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38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SIGNAL TO NOISE RATIO, file previously analyzed was low.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No </a:t>
            </a:r>
            <a:r>
              <a:rPr lang="en-US" baseline="0" dirty="0" smtClean="0"/>
              <a:t>ground truth, so compared to each other.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Only 74 clicks in the low </a:t>
            </a:r>
            <a:r>
              <a:rPr lang="en-US" baseline="0" dirty="0" err="1" smtClean="0"/>
              <a:t>signal:noise</a:t>
            </a:r>
            <a:r>
              <a:rPr lang="en-US" baseline="0" dirty="0" smtClean="0"/>
              <a:t> but 2600 in high </a:t>
            </a:r>
            <a:r>
              <a:rPr lang="en-US" baseline="0" dirty="0" err="1" smtClean="0"/>
              <a:t>signal:noise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Error in high </a:t>
            </a:r>
            <a:r>
              <a:rPr lang="en-US" baseline="0" dirty="0" err="1" smtClean="0"/>
              <a:t>signal:noise</a:t>
            </a:r>
            <a:r>
              <a:rPr lang="en-US" baseline="0" dirty="0" smtClean="0"/>
              <a:t> was higher than in low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61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GRAPH:</a:t>
            </a:r>
            <a:r>
              <a:rPr lang="en-US" baseline="0" dirty="0" smtClean="0"/>
              <a:t> Showing the proportion of total detections made by each method. Yellow is agreement, green is just wavelets, </a:t>
            </a:r>
            <a:r>
              <a:rPr lang="en-US" baseline="0" dirty="0" err="1" smtClean="0"/>
              <a:t>PAMGuard</a:t>
            </a:r>
            <a:r>
              <a:rPr lang="en-US" baseline="0" dirty="0" smtClean="0"/>
              <a:t> is purple.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Higher agreement</a:t>
            </a:r>
            <a:r>
              <a:rPr lang="en-US" baseline="0" dirty="0" smtClean="0"/>
              <a:t> </a:t>
            </a:r>
            <a:r>
              <a:rPr lang="en-US" baseline="0" dirty="0" smtClean="0"/>
              <a:t>= better performance, agree on click not random noise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Weakness </a:t>
            </a:r>
            <a:r>
              <a:rPr lang="en-US" dirty="0" smtClean="0"/>
              <a:t>= sound</a:t>
            </a:r>
            <a:r>
              <a:rPr lang="en-US" baseline="0" dirty="0" smtClean="0"/>
              <a:t> environment mattes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873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onl</a:t>
            </a:r>
            <a:r>
              <a:rPr lang="en-US" baseline="0" dirty="0" smtClean="0"/>
              <a:t>y scratched the surface, but I accomplished my goals—got under the hood of </a:t>
            </a:r>
            <a:r>
              <a:rPr lang="en-US" baseline="0" dirty="0" err="1" smtClean="0"/>
              <a:t>PAMGuard</a:t>
            </a:r>
            <a:r>
              <a:rPr lang="en-US" baseline="0" dirty="0" smtClean="0"/>
              <a:t>, found out why it was working poorly, and tried to fix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42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Sitting</a:t>
            </a:r>
            <a:r>
              <a:rPr lang="en-US" baseline="0" dirty="0" smtClean="0"/>
              <a:t> at my desk wondering why I couldn’t just highlight clicks and make the computer pick the parameters—but aha! I can! Sort of.</a:t>
            </a:r>
          </a:p>
          <a:p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PG/Wav used for training set</a:t>
            </a:r>
          </a:p>
          <a:p>
            <a:endParaRPr lang="en-US" baseline="0" dirty="0" smtClean="0"/>
          </a:p>
          <a:p>
            <a:r>
              <a:rPr lang="en-US" baseline="0" dirty="0" smtClean="0"/>
              <a:t>PAM is an exciting field with a lot of potential for cetacean research and biology, so I’m glad I had a chance to explore it for the last couple weeks.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71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638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--My experience: human-verification</a:t>
            </a:r>
            <a:r>
              <a:rPr lang="en-US" baseline="0" dirty="0" smtClean="0"/>
              <a:t>. Find a way to automate.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1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Data from MARS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 beaked whale clicks audible, ou</a:t>
            </a:r>
            <a:r>
              <a:rPr lang="en-US" baseline="0" dirty="0" smtClean="0"/>
              <a:t>t of human hearing range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Continuous acoustic data from hydrophone = big opportunity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96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Waveform, Spectrogram, relative spectrum.</a:t>
            </a: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Baird’s beaked whale click, slowed down to be audible.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61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Made my own data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66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Didn’t make my own data, just</a:t>
            </a:r>
            <a:r>
              <a:rPr lang="en-US" baseline="0" dirty="0" smtClean="0"/>
              <a:t> compared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58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Trial and Error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Filtering was successful, but not useful—maybe PG is compensating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Then with a good classifier, fed one 10-min file through to get data for comparison to wavelets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2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terms of GROUND</a:t>
            </a:r>
            <a:r>
              <a:rPr lang="en-US" baseline="0" dirty="0" smtClean="0"/>
              <a:t> TRUTH—expert annotations, she went through and looked on a spectrogram by hand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EXPLAIN </a:t>
            </a:r>
            <a:r>
              <a:rPr lang="en-US" dirty="0" smtClean="0"/>
              <a:t>GRAPH– y axis is ground</a:t>
            </a:r>
            <a:r>
              <a:rPr lang="en-US" baseline="0" dirty="0" smtClean="0"/>
              <a:t> truth annotations, orange is detected by method, blue is missed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Wavelets is more accurate in terms of ground truth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90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</a:t>
            </a:r>
            <a:r>
              <a:rPr lang="en-US" baseline="0" dirty="0" smtClean="0"/>
              <a:t> GRAPH:Y-axis is total number of clicks detected by ground truth OR method. Yellow is a match, purple is only found by the method OR ground truth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Error on PG clicks looked pretty low</a:t>
            </a:r>
          </a:p>
          <a:p>
            <a:endParaRPr lang="en-US" baseline="0" dirty="0" smtClean="0"/>
          </a:p>
          <a:p>
            <a:r>
              <a:rPr lang="en-US" baseline="0" dirty="0" smtClean="0"/>
              <a:t>PG has more </a:t>
            </a:r>
            <a:r>
              <a:rPr lang="en-US" baseline="0" smtClean="0"/>
              <a:t>powerful detector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BC9AB6-D34C-D840-84C0-D4E7E1F66E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2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6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8/9/16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6.png"/><Relationship Id="rId6" Type="http://schemas.openxmlformats.org/officeDocument/2006/relationships/image" Target="../media/image5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uviers-1.jpg"/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375"/>
            <a:ext cx="9144000" cy="53198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393960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n w="10541" cmpd="sng">
                  <a:solidFill>
                    <a:srgbClr val="5AC4B1"/>
                  </a:solidFill>
                  <a:prstDash val="solid"/>
                </a:ln>
                <a:solidFill>
                  <a:srgbClr val="5AC4B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cs typeface="Century Gothic"/>
              </a:rPr>
              <a:t>A Comparison of Detection and Classification Techniques of Cuvier’s Beaked Whales in Passive Acoustic Monitoring Data</a:t>
            </a:r>
            <a:endParaRPr lang="en-US" dirty="0">
              <a:ln w="10541" cmpd="sng">
                <a:solidFill>
                  <a:srgbClr val="5AC4B1"/>
                </a:solidFill>
                <a:prstDash val="solid"/>
              </a:ln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24982" y="3675665"/>
            <a:ext cx="7312776" cy="13144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cs typeface="Century Gothic"/>
              </a:rPr>
              <a:t>Ellen Jacobs, </a:t>
            </a:r>
            <a:r>
              <a:rPr lang="en-US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cs typeface="Century Gothic"/>
              </a:rPr>
              <a:t>Danelle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cs typeface="Century Gothic"/>
              </a:rPr>
              <a:t> Cline, John Ryan</a:t>
            </a:r>
            <a:endParaRPr lang="en-US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  <a:cs typeface="Century Gothic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7540958" y="2195396"/>
            <a:ext cx="160304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0" y="533168"/>
            <a:ext cx="9249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 descr="MBARI_logo+type_black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322" y="4226602"/>
            <a:ext cx="4457815" cy="80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Results: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PAMGuard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vs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Wavelets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2677" y="1200151"/>
            <a:ext cx="2853160" cy="3394472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entury Gothic"/>
                <a:cs typeface="Century Gothic"/>
              </a:rPr>
              <a:t>PAMGuard</a:t>
            </a:r>
            <a:r>
              <a:rPr lang="en-US" dirty="0">
                <a:latin typeface="Century Gothic"/>
                <a:cs typeface="Century Gothic"/>
              </a:rPr>
              <a:t> detected many more clicks </a:t>
            </a:r>
            <a:r>
              <a:rPr lang="en-US" dirty="0" smtClean="0">
                <a:latin typeface="Century Gothic"/>
                <a:cs typeface="Century Gothic"/>
              </a:rPr>
              <a:t>overall</a:t>
            </a:r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565837" y="1200151"/>
            <a:ext cx="0" cy="39433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565837" y="0"/>
            <a:ext cx="0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PGWav_MatchNoMatchTot.png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1" r="-1"/>
          <a:stretch/>
        </p:blipFill>
        <p:spPr>
          <a:xfrm>
            <a:off x="312615" y="1200150"/>
            <a:ext cx="5400061" cy="3394075"/>
          </a:xfrm>
        </p:spPr>
      </p:pic>
    </p:spTree>
    <p:extLst>
      <p:ext uri="{BB962C8B-B14F-4D97-AF65-F5344CB8AC3E}">
        <p14:creationId xmlns:p14="http://schemas.microsoft.com/office/powerpoint/2010/main" val="2638186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Low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vs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High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Signal:Noise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pic>
        <p:nvPicPr>
          <p:cNvPr id="12" name="Content Placeholder 11" descr="UniqueDetections_PGWav.psd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"/>
          <a:stretch/>
        </p:blipFill>
        <p:spPr>
          <a:xfrm>
            <a:off x="4180114" y="1200150"/>
            <a:ext cx="4506686" cy="3394075"/>
          </a:xfrm>
        </p:spPr>
      </p:pic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722914" cy="3394472"/>
          </a:xfrm>
        </p:spPr>
        <p:txBody>
          <a:bodyPr/>
          <a:lstStyle/>
          <a:p>
            <a:r>
              <a:rPr lang="en-US" dirty="0" smtClean="0">
                <a:latin typeface="Century Gothic"/>
                <a:cs typeface="Century Gothic"/>
              </a:rPr>
              <a:t>Combined detections were much higher in high </a:t>
            </a:r>
            <a:r>
              <a:rPr lang="en-US" dirty="0" err="1" smtClean="0">
                <a:latin typeface="Century Gothic"/>
                <a:cs typeface="Century Gothic"/>
              </a:rPr>
              <a:t>signal:noise</a:t>
            </a:r>
            <a:r>
              <a:rPr lang="en-US" dirty="0" smtClean="0">
                <a:latin typeface="Century Gothic"/>
                <a:cs typeface="Century Gothic"/>
              </a:rPr>
              <a:t> file</a:t>
            </a:r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385175" y="773257"/>
            <a:ext cx="75882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0" y="771525"/>
            <a:ext cx="7560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71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Low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vs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High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Signal:Noise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pic>
        <p:nvPicPr>
          <p:cNvPr id="5" name="Content Placeholder 4" descr="PW1913_100StackedBar.psd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54"/>
          <a:stretch/>
        </p:blipFill>
        <p:spPr>
          <a:xfrm>
            <a:off x="457199" y="1200151"/>
            <a:ext cx="5508723" cy="339447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5922" y="1200151"/>
            <a:ext cx="3178078" cy="3394472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Agreement between methods was much lower in high </a:t>
            </a:r>
            <a:r>
              <a:rPr lang="en-US" dirty="0" err="1" smtClean="0">
                <a:latin typeface="Century Gothic"/>
                <a:cs typeface="Century Gothic"/>
              </a:rPr>
              <a:t>signal:noise</a:t>
            </a:r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8391525" y="770957"/>
            <a:ext cx="752476" cy="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0" y="770959"/>
            <a:ext cx="7556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907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Conclusions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0151"/>
            <a:ext cx="8686800" cy="3394472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Century Gothic"/>
                <a:cs typeface="Century Gothic"/>
              </a:rPr>
              <a:t>Ground Truth is difficult to obtain</a:t>
            </a:r>
          </a:p>
          <a:p>
            <a:r>
              <a:rPr lang="en-US" sz="2400" dirty="0">
                <a:latin typeface="Century Gothic"/>
                <a:cs typeface="Century Gothic"/>
              </a:rPr>
              <a:t>User-friendliness creates problems for specific </a:t>
            </a:r>
            <a:r>
              <a:rPr lang="en-US" sz="2400" dirty="0" smtClean="0">
                <a:latin typeface="Century Gothic"/>
                <a:cs typeface="Century Gothic"/>
              </a:rPr>
              <a:t>analyses</a:t>
            </a:r>
          </a:p>
          <a:p>
            <a:r>
              <a:rPr lang="en-US" sz="2400" dirty="0" smtClean="0">
                <a:latin typeface="Century Gothic"/>
                <a:cs typeface="Century Gothic"/>
              </a:rPr>
              <a:t>Minute </a:t>
            </a:r>
            <a:r>
              <a:rPr lang="en-US" sz="2400" dirty="0">
                <a:latin typeface="Century Gothic"/>
                <a:cs typeface="Century Gothic"/>
              </a:rPr>
              <a:t>c</a:t>
            </a:r>
            <a:r>
              <a:rPr lang="en-US" sz="2400" dirty="0" smtClean="0">
                <a:latin typeface="Century Gothic"/>
                <a:cs typeface="Century Gothic"/>
              </a:rPr>
              <a:t>hanges greatly affect classification outcomes</a:t>
            </a:r>
          </a:p>
          <a:p>
            <a:r>
              <a:rPr lang="en-US" sz="2400" dirty="0">
                <a:latin typeface="Century Gothic"/>
                <a:cs typeface="Century Gothic"/>
              </a:rPr>
              <a:t>Parameter and filter-based methods might not be the right </a:t>
            </a:r>
            <a:r>
              <a:rPr lang="en-US" sz="2400" dirty="0" smtClean="0">
                <a:latin typeface="Century Gothic"/>
                <a:cs typeface="Century Gothic"/>
              </a:rPr>
              <a:t>approach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553266" y="768389"/>
            <a:ext cx="259073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0" y="768389"/>
            <a:ext cx="2602493" cy="3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03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Future Directions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746" y="1200150"/>
            <a:ext cx="8229600" cy="339447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Joint application of </a:t>
            </a:r>
            <a:r>
              <a:rPr lang="en-US" dirty="0" err="1" smtClean="0">
                <a:latin typeface="Century Gothic"/>
                <a:cs typeface="Century Gothic"/>
              </a:rPr>
              <a:t>PAMGuard</a:t>
            </a:r>
            <a:r>
              <a:rPr lang="en-US" dirty="0" smtClean="0">
                <a:latin typeface="Century Gothic"/>
                <a:cs typeface="Century Gothic"/>
              </a:rPr>
              <a:t> detection and wavelets classification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Neural networks could choose pertinent parameters for detection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227405" y="768389"/>
            <a:ext cx="19165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0" y="768390"/>
            <a:ext cx="184996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514346" y="893840"/>
            <a:ext cx="0" cy="42496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514346" y="0"/>
            <a:ext cx="0" cy="611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2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Special thank you 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2532" y="1200151"/>
            <a:ext cx="822960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Century Gothic"/>
                <a:cs typeface="Century Gothic"/>
              </a:rPr>
              <a:t>Danelle</a:t>
            </a:r>
            <a:r>
              <a:rPr lang="en-US" dirty="0" smtClean="0">
                <a:latin typeface="Century Gothic"/>
                <a:cs typeface="Century Gothic"/>
              </a:rPr>
              <a:t> Cline and John Ryan</a:t>
            </a:r>
          </a:p>
          <a:p>
            <a:r>
              <a:rPr lang="en-US" dirty="0" err="1" smtClean="0">
                <a:latin typeface="Century Gothic"/>
                <a:cs typeface="Century Gothic"/>
              </a:rPr>
              <a:t>Marjolaine</a:t>
            </a:r>
            <a:r>
              <a:rPr lang="en-US" dirty="0" smtClean="0">
                <a:latin typeface="Century Gothic"/>
                <a:cs typeface="Century Gothic"/>
              </a:rPr>
              <a:t> </a:t>
            </a:r>
            <a:r>
              <a:rPr lang="en-US" dirty="0" err="1" smtClean="0">
                <a:latin typeface="Century Gothic"/>
                <a:cs typeface="Century Gothic"/>
              </a:rPr>
              <a:t>Caillat</a:t>
            </a:r>
            <a:r>
              <a:rPr lang="en-US" dirty="0">
                <a:latin typeface="Century Gothic"/>
                <a:cs typeface="Century Gothic"/>
              </a:rPr>
              <a:t>,</a:t>
            </a:r>
            <a:r>
              <a:rPr lang="en-US" dirty="0" smtClean="0">
                <a:latin typeface="Century Gothic"/>
                <a:cs typeface="Century Gothic"/>
              </a:rPr>
              <a:t> Mark Fischer, and </a:t>
            </a:r>
            <a:r>
              <a:rPr lang="en-US" dirty="0" err="1" smtClean="0">
                <a:latin typeface="Century Gothic"/>
                <a:cs typeface="Century Gothic"/>
              </a:rPr>
              <a:t>Tetyana</a:t>
            </a:r>
            <a:r>
              <a:rPr lang="en-US" dirty="0" smtClean="0">
                <a:latin typeface="Century Gothic"/>
                <a:cs typeface="Century Gothic"/>
              </a:rPr>
              <a:t> </a:t>
            </a:r>
            <a:r>
              <a:rPr lang="en-US" dirty="0" err="1" smtClean="0">
                <a:latin typeface="Century Gothic"/>
                <a:cs typeface="Century Gothic"/>
              </a:rPr>
              <a:t>Margolina</a:t>
            </a:r>
            <a:endParaRPr lang="en-US" dirty="0" smtClean="0">
              <a:latin typeface="Century Gothic"/>
              <a:cs typeface="Century Gothic"/>
            </a:endParaRPr>
          </a:p>
          <a:p>
            <a:r>
              <a:rPr lang="en-US" dirty="0" smtClean="0">
                <a:latin typeface="Century Gothic"/>
                <a:cs typeface="Century Gothic"/>
              </a:rPr>
              <a:t>George Matsumoto and Linda </a:t>
            </a:r>
            <a:r>
              <a:rPr lang="en-US" dirty="0" err="1" smtClean="0">
                <a:latin typeface="Century Gothic"/>
                <a:cs typeface="Century Gothic"/>
              </a:rPr>
              <a:t>Kuhnz</a:t>
            </a:r>
            <a:endParaRPr lang="en-US" dirty="0" smtClean="0">
              <a:latin typeface="Century Gothic"/>
              <a:cs typeface="Century Gothic"/>
            </a:endParaRPr>
          </a:p>
          <a:p>
            <a:r>
              <a:rPr lang="en-US" dirty="0" smtClean="0">
                <a:latin typeface="Century Gothic"/>
                <a:cs typeface="Century Gothic"/>
              </a:rPr>
              <a:t>MBARI Summer Intern Crew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7399860" y="768389"/>
            <a:ext cx="17441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0" y="768389"/>
            <a:ext cx="170886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95751" y="909523"/>
            <a:ext cx="0" cy="42339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95751" y="0"/>
            <a:ext cx="0" cy="5958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99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Ziphius</a:t>
            </a:r>
            <a:r>
              <a:rPr lang="en-US" i="1" dirty="0" smtClean="0">
                <a:solidFill>
                  <a:srgbClr val="5AC4B1"/>
                </a:solidFill>
                <a:latin typeface="Century Gothic"/>
                <a:cs typeface="Century Gothic"/>
              </a:rPr>
              <a:t> </a:t>
            </a:r>
            <a:r>
              <a:rPr lang="en-US" i="1" dirty="0" err="1">
                <a:solidFill>
                  <a:srgbClr val="5AC4B1"/>
                </a:solidFill>
                <a:latin typeface="Century Gothic"/>
                <a:cs typeface="Century Gothic"/>
              </a:rPr>
              <a:t>c</a:t>
            </a:r>
            <a:r>
              <a:rPr lang="en-US" i="1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avirostris</a:t>
            </a:r>
            <a:endParaRPr lang="en-US" i="1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latin typeface="Century Gothic"/>
                <a:cs typeface="Century Gothic"/>
              </a:rPr>
              <a:t>Temperate to tropical offshore habitat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Most abundant species in </a:t>
            </a:r>
            <a:r>
              <a:rPr lang="en-US" i="1" dirty="0" err="1" smtClean="0">
                <a:latin typeface="Century Gothic"/>
                <a:cs typeface="Century Gothic"/>
              </a:rPr>
              <a:t>Ziphiidae</a:t>
            </a:r>
            <a:r>
              <a:rPr lang="en-US" dirty="0" smtClean="0">
                <a:latin typeface="Century Gothic"/>
                <a:cs typeface="Century Gothic"/>
              </a:rPr>
              <a:t> family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Highly sensitive to MFA sonar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Holds world record for longest and deepest dive by a mammal</a:t>
            </a:r>
          </a:p>
        </p:txBody>
      </p:sp>
      <p:pic>
        <p:nvPicPr>
          <p:cNvPr id="5" name="Content Placeholder 4" descr="cuvier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 r="4337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6228525" y="4304393"/>
            <a:ext cx="2458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Cetacean Research &amp; Rescue Unit 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0" y="755841"/>
            <a:ext cx="185979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7378705" y="755841"/>
            <a:ext cx="17652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7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Goals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Century Gothic"/>
                <a:cs typeface="Century Gothic"/>
              </a:rPr>
              <a:t>To understand the technical side of click detection and classification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To determine which method of click detection and classification is most accurate</a:t>
            </a:r>
          </a:p>
          <a:p>
            <a:r>
              <a:rPr lang="en-US" dirty="0" smtClean="0">
                <a:latin typeface="Century Gothic"/>
                <a:cs typeface="Century Gothic"/>
              </a:rPr>
              <a:t>To determine strengths and weaknesses of each method</a:t>
            </a:r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700352" y="770958"/>
            <a:ext cx="3443648" cy="151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0" y="770958"/>
            <a:ext cx="3447428" cy="151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81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Monterey Canyon Soundscape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pic>
        <p:nvPicPr>
          <p:cNvPr id="7" name="Content Placeholder 6" descr="mars-overview-720.jpg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232" r="-39232"/>
          <a:stretch>
            <a:fillRect/>
          </a:stretch>
        </p:blipFill>
        <p:spPr>
          <a:xfrm>
            <a:off x="1612644" y="1200150"/>
            <a:ext cx="9215475" cy="3801117"/>
          </a:xfrm>
        </p:spPr>
      </p:pic>
      <p:sp>
        <p:nvSpPr>
          <p:cNvPr id="10" name="TextBox 9"/>
          <p:cNvSpPr txBox="1"/>
          <p:nvPr/>
        </p:nvSpPr>
        <p:spPr>
          <a:xfrm>
            <a:off x="538108" y="1200150"/>
            <a:ext cx="3230339" cy="318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latin typeface="Century Gothic"/>
                <a:cs typeface="Century Gothic"/>
              </a:rPr>
              <a:t>Recorded in a marine </a:t>
            </a:r>
            <a:br>
              <a:rPr lang="en-US" sz="2400" dirty="0" smtClean="0">
                <a:latin typeface="Century Gothic"/>
                <a:cs typeface="Century Gothic"/>
              </a:rPr>
            </a:br>
            <a:r>
              <a:rPr lang="en-US" sz="2400" dirty="0" smtClean="0">
                <a:latin typeface="Century Gothic"/>
                <a:cs typeface="Century Gothic"/>
              </a:rPr>
              <a:t>sanctuary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latin typeface="Century Gothic"/>
                <a:cs typeface="Century Gothic"/>
              </a:rPr>
              <a:t>Cetacean communication is more common than silence</a:t>
            </a:r>
          </a:p>
        </p:txBody>
      </p:sp>
      <p:pic>
        <p:nvPicPr>
          <p:cNvPr id="11" name="MARS_20151028_132928_Clip_For_Pres_Gain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12644" y="4330700"/>
            <a:ext cx="812800" cy="8128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347767" y="1200150"/>
            <a:ext cx="0" cy="3943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47767" y="-105818"/>
            <a:ext cx="0" cy="4487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81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Beaked Whale Clicks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pic>
        <p:nvPicPr>
          <p:cNvPr id="7" name="Content Placeholder 6" descr="journal.pone.0086072.g001.png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903" r="-25903"/>
          <a:stretch>
            <a:fillRect/>
          </a:stretch>
        </p:blipFill>
        <p:spPr>
          <a:xfrm>
            <a:off x="-950898" y="1200150"/>
            <a:ext cx="8488355" cy="3501201"/>
          </a:xfrm>
        </p:spPr>
      </p:pic>
      <p:sp>
        <p:nvSpPr>
          <p:cNvPr id="11" name="TextBox 10"/>
          <p:cNvSpPr txBox="1"/>
          <p:nvPr/>
        </p:nvSpPr>
        <p:spPr>
          <a:xfrm>
            <a:off x="6126840" y="1199403"/>
            <a:ext cx="2836057" cy="318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>
                <a:latin typeface="Century Gothic"/>
                <a:cs typeface="Century Gothic"/>
              </a:rPr>
              <a:t>Species-specific clicks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latin typeface="Century Gothic"/>
                <a:cs typeface="Century Gothic"/>
              </a:rPr>
              <a:t>Use echolocation for feeding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400" dirty="0" smtClean="0">
                <a:latin typeface="Century Gothic"/>
                <a:cs typeface="Century Gothic"/>
              </a:rPr>
              <a:t>Potential use for communication</a:t>
            </a:r>
          </a:p>
        </p:txBody>
      </p:sp>
      <p:pic>
        <p:nvPicPr>
          <p:cNvPr id="12" name="BbClickGain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31057" y="4294951"/>
            <a:ext cx="812800" cy="812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87738" y="4460612"/>
            <a:ext cx="23391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©Baumann-Pickering </a:t>
            </a:r>
            <a:r>
              <a:rPr lang="en-US" sz="1200" b="1" i="1" dirty="0" smtClean="0">
                <a:solidFill>
                  <a:schemeClr val="bg1"/>
                </a:solidFill>
              </a:rPr>
              <a:t>et al</a:t>
            </a:r>
            <a:r>
              <a:rPr lang="en-US" sz="1200" b="1" dirty="0" smtClean="0">
                <a:solidFill>
                  <a:schemeClr val="bg1"/>
                </a:solidFill>
              </a:rPr>
              <a:t>. 2014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8059119" y="770958"/>
            <a:ext cx="108488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0" y="770958"/>
            <a:ext cx="108866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995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Methods: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PAMGuard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304513" y="1438307"/>
            <a:ext cx="3646852" cy="339447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>
                <a:latin typeface="Century Gothic"/>
                <a:cs typeface="Century Gothic"/>
              </a:rPr>
              <a:t>Open-sourced software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Century Gothic"/>
                <a:cs typeface="Century Gothic"/>
              </a:rPr>
              <a:t>Detects and classifies based on user-specified parameters</a:t>
            </a:r>
          </a:p>
          <a:p>
            <a:endParaRPr lang="en-US" dirty="0"/>
          </a:p>
        </p:txBody>
      </p:sp>
      <p:pic>
        <p:nvPicPr>
          <p:cNvPr id="13" name="Content Placeholder 12" descr="Annotated Click.png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199" y="1200151"/>
            <a:ext cx="4733431" cy="3394472"/>
          </a:xfrm>
        </p:spPr>
      </p:pic>
      <p:cxnSp>
        <p:nvCxnSpPr>
          <p:cNvPr id="15" name="Straight Arrow Connector 14"/>
          <p:cNvCxnSpPr/>
          <p:nvPr/>
        </p:nvCxnSpPr>
        <p:spPr>
          <a:xfrm flipH="1">
            <a:off x="7938156" y="770958"/>
            <a:ext cx="1205844" cy="151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-105842" y="786075"/>
            <a:ext cx="12852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705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Methods: Wavelets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7526" y="997710"/>
            <a:ext cx="3187950" cy="383967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latin typeface="Century Gothic"/>
                <a:cs typeface="Century Gothic"/>
              </a:rPr>
              <a:t>Represents a signal in time and frequency </a:t>
            </a:r>
            <a:r>
              <a:rPr lang="en-US" dirty="0" smtClean="0">
                <a:latin typeface="Century Gothic"/>
                <a:cs typeface="Century Gothic"/>
              </a:rPr>
              <a:t>domains as a transform</a:t>
            </a:r>
            <a:endParaRPr lang="en-US" dirty="0">
              <a:latin typeface="Century Gothic"/>
              <a:cs typeface="Century Gothic"/>
            </a:endParaRPr>
          </a:p>
          <a:p>
            <a:pPr>
              <a:lnSpc>
                <a:spcPct val="120000"/>
              </a:lnSpc>
            </a:pPr>
            <a:r>
              <a:rPr lang="en-US" dirty="0">
                <a:latin typeface="Century Gothic"/>
                <a:cs typeface="Century Gothic"/>
              </a:rPr>
              <a:t>Compare wavelet to known beaked whale clicks</a:t>
            </a:r>
          </a:p>
        </p:txBody>
      </p:sp>
      <p:pic>
        <p:nvPicPr>
          <p:cNvPr id="5" name="Content Placeholder 4" descr="Screen Shot 2016-08-07 at 8.12.53 PM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2" r="8772"/>
          <a:stretch>
            <a:fillRect/>
          </a:stretch>
        </p:blipFill>
        <p:spPr>
          <a:xfrm>
            <a:off x="3505200" y="1200150"/>
            <a:ext cx="5181600" cy="3394075"/>
          </a:xfrm>
        </p:spPr>
      </p:pic>
      <p:cxnSp>
        <p:nvCxnSpPr>
          <p:cNvPr id="9" name="Straight Arrow Connector 8"/>
          <p:cNvCxnSpPr/>
          <p:nvPr/>
        </p:nvCxnSpPr>
        <p:spPr>
          <a:xfrm flipH="1">
            <a:off x="7575270" y="770958"/>
            <a:ext cx="156873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0" y="770959"/>
            <a:ext cx="1496909" cy="5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565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Tuning the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PAMGuard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Classifier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220878" y="1031846"/>
            <a:ext cx="3261488" cy="3672457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Century Gothic"/>
                <a:cs typeface="Century Gothic"/>
              </a:rPr>
              <a:t>Examine frequencies with Welch Power Spectral Density Estimate</a:t>
            </a:r>
          </a:p>
          <a:p>
            <a:r>
              <a:rPr lang="en-US" dirty="0">
                <a:latin typeface="Century Gothic"/>
                <a:cs typeface="Century Gothic"/>
              </a:rPr>
              <a:t>Interference from MARS cabled observatory power </a:t>
            </a:r>
            <a:r>
              <a:rPr lang="en-US" dirty="0" smtClean="0">
                <a:latin typeface="Century Gothic"/>
                <a:cs typeface="Century Gothic"/>
              </a:rPr>
              <a:t>supply</a:t>
            </a:r>
            <a:endParaRPr lang="en-US" dirty="0">
              <a:latin typeface="Century Gothic"/>
              <a:cs typeface="Century Gothic"/>
            </a:endParaRPr>
          </a:p>
        </p:txBody>
      </p:sp>
      <p:pic>
        <p:nvPicPr>
          <p:cNvPr id="4" name="Content Placeholder 3" descr="welch.png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4"/>
          <a:stretch/>
        </p:blipFill>
        <p:spPr>
          <a:xfrm>
            <a:off x="291021" y="1200151"/>
            <a:ext cx="4929857" cy="3259313"/>
          </a:xfrm>
        </p:spPr>
      </p:pic>
      <p:cxnSp>
        <p:nvCxnSpPr>
          <p:cNvPr id="7" name="Straight Arrow Connector 6"/>
          <p:cNvCxnSpPr/>
          <p:nvPr/>
        </p:nvCxnSpPr>
        <p:spPr>
          <a:xfrm flipV="1">
            <a:off x="8482366" y="1200150"/>
            <a:ext cx="0" cy="3943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482366" y="0"/>
            <a:ext cx="0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74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91440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Results: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PAMGuard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</a:t>
            </a:r>
            <a:r>
              <a:rPr lang="en-US" dirty="0" err="1" smtClean="0">
                <a:solidFill>
                  <a:srgbClr val="5AC4B1"/>
                </a:solidFill>
                <a:latin typeface="Century Gothic"/>
                <a:cs typeface="Century Gothic"/>
              </a:rPr>
              <a:t>vs</a:t>
            </a:r>
            <a:r>
              <a:rPr lang="en-US" dirty="0" smtClean="0">
                <a:solidFill>
                  <a:srgbClr val="5AC4B1"/>
                </a:solidFill>
                <a:latin typeface="Century Gothic"/>
                <a:cs typeface="Century Gothic"/>
              </a:rPr>
              <a:t> Wavelets</a:t>
            </a:r>
            <a:endParaRPr lang="en-US" dirty="0">
              <a:solidFill>
                <a:srgbClr val="5AC4B1"/>
              </a:solidFill>
              <a:latin typeface="Century Gothic"/>
              <a:cs typeface="Century Gothic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723673" y="1200151"/>
            <a:ext cx="2836624" cy="339447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Century Gothic"/>
                <a:cs typeface="Century Gothic"/>
              </a:rPr>
              <a:t>Wavelets classified a larger number of ground truth </a:t>
            </a:r>
            <a:r>
              <a:rPr lang="en-US" dirty="0" smtClean="0">
                <a:latin typeface="Century Gothic"/>
                <a:cs typeface="Century Gothic"/>
              </a:rPr>
              <a:t>classifications</a:t>
            </a:r>
            <a:endParaRPr lang="en-US" dirty="0">
              <a:latin typeface="Century Gothic"/>
              <a:cs typeface="Century Gothic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29210" y="1200150"/>
            <a:ext cx="0" cy="39433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29210" y="0"/>
            <a:ext cx="0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 descr="PGWavYNOrange.pn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9"/>
          <a:stretch/>
        </p:blipFill>
        <p:spPr>
          <a:xfrm>
            <a:off x="3560297" y="1200151"/>
            <a:ext cx="5290626" cy="3394472"/>
          </a:xfrm>
        </p:spPr>
      </p:pic>
    </p:spTree>
    <p:extLst>
      <p:ext uri="{BB962C8B-B14F-4D97-AF65-F5344CB8AC3E}">
        <p14:creationId xmlns:p14="http://schemas.microsoft.com/office/powerpoint/2010/main" val="284171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4076</TotalTime>
  <Words>684</Words>
  <Application>Microsoft Macintosh PowerPoint</Application>
  <PresentationFormat>On-screen Show (16:9)</PresentationFormat>
  <Paragraphs>110</Paragraphs>
  <Slides>15</Slides>
  <Notes>14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Twilight</vt:lpstr>
      <vt:lpstr>A Comparison of Detection and Classification Techniques of Cuvier’s Beaked Whales in Passive Acoustic Monitoring Data</vt:lpstr>
      <vt:lpstr>Ziphius cavirostris</vt:lpstr>
      <vt:lpstr>Goals</vt:lpstr>
      <vt:lpstr>Monterey Canyon Soundscape</vt:lpstr>
      <vt:lpstr>Beaked Whale Clicks</vt:lpstr>
      <vt:lpstr>Methods: PAMGuard</vt:lpstr>
      <vt:lpstr>Methods: Wavelets</vt:lpstr>
      <vt:lpstr>Tuning the PAMGuard Classifier</vt:lpstr>
      <vt:lpstr>Results: PAMGuard vs Wavelets</vt:lpstr>
      <vt:lpstr>Results: PAMGuard vs Wavelets</vt:lpstr>
      <vt:lpstr>Low vs High Signal:Noise</vt:lpstr>
      <vt:lpstr>Low vs High Signal:Noise</vt:lpstr>
      <vt:lpstr>Conclusions</vt:lpstr>
      <vt:lpstr>Future Directions</vt:lpstr>
      <vt:lpstr>Special thank you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Comparison of Detection and Classification Techniques of Cuvier’s Beaked Whales in Passive Acoustic Monitoring Data</dc:title>
  <dc:creator>Ellen Jacobs</dc:creator>
  <cp:lastModifiedBy>Ellen Jacobs</cp:lastModifiedBy>
  <cp:revision>94</cp:revision>
  <dcterms:created xsi:type="dcterms:W3CDTF">2016-08-03T04:10:25Z</dcterms:created>
  <dcterms:modified xsi:type="dcterms:W3CDTF">2016-08-10T14:58:13Z</dcterms:modified>
</cp:coreProperties>
</file>