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3"/>
  </p:notesMasterIdLst>
  <p:sldIdLst>
    <p:sldId id="388" r:id="rId2"/>
    <p:sldId id="398" r:id="rId3"/>
    <p:sldId id="407" r:id="rId4"/>
    <p:sldId id="400" r:id="rId5"/>
    <p:sldId id="402" r:id="rId6"/>
    <p:sldId id="401" r:id="rId7"/>
    <p:sldId id="396" r:id="rId8"/>
    <p:sldId id="403" r:id="rId9"/>
    <p:sldId id="404" r:id="rId10"/>
    <p:sldId id="405" r:id="rId11"/>
    <p:sldId id="406" r:id="rId12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FF66"/>
    <a:srgbClr val="FF00FF"/>
    <a:srgbClr val="F99707"/>
    <a:srgbClr val="FFCC00"/>
    <a:srgbClr val="FFFF00"/>
    <a:srgbClr val="CC0000"/>
    <a:srgbClr val="FF33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2" autoAdjust="0"/>
    <p:restoredTop sz="94648" autoAdjust="0"/>
  </p:normalViewPr>
  <p:slideViewPr>
    <p:cSldViewPr snapToGrid="0">
      <p:cViewPr varScale="1">
        <p:scale>
          <a:sx n="156" d="100"/>
          <a:sy n="156" d="100"/>
        </p:scale>
        <p:origin x="-183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68" y="-90"/>
      </p:cViewPr>
      <p:guideLst>
        <p:guide orient="horz" pos="2923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5038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9964" y="0"/>
            <a:ext cx="3025037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756" y="4409758"/>
            <a:ext cx="5121488" cy="417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515"/>
            <a:ext cx="3025038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964" y="8819515"/>
            <a:ext cx="3025037" cy="46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AEE7DA5F-C219-4423-BE90-8EAEE25EEE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26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FC58A76-8DDF-4123-A11A-D5149DC683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844654-251B-4BC5-8D43-0C9ED6576E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3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E592C-5600-4E23-95E7-CF4B71BD47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979BC-FEEE-4319-BDEC-9EE1DD4D4A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470E1-715A-4CEF-853C-6B11C11F3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5E150-84CB-49B9-8B9A-983E923F4E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5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6FC3B-E250-4D79-A7AC-66203FDDED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2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9A620-2D5B-4136-B845-C14F62952C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94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F6EC-4610-46FF-B164-1601F3F0CC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0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C82FB-C653-45C5-B949-2342E0A2D6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RSM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DAA58-C688-4EC2-9616-9ED339307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9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en-US" smtClean="0"/>
              <a:t>20 May 2014 rsm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RSM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FFFC43-3D59-4A9F-BEB5-481DB6E614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Diagrams of the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2"/>
            <a:ext cx="7964248" cy="486060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Objective of this presentation:  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r>
              <a:rPr lang="en-US" dirty="0" smtClean="0"/>
              <a:t>U</a:t>
            </a:r>
            <a:r>
              <a:rPr lang="en-US" dirty="0" smtClean="0"/>
              <a:t>nderstand the timing, sequence of execution, and data flow of:</a:t>
            </a:r>
          </a:p>
          <a:p>
            <a:pPr marL="0" indent="0">
              <a:buNone/>
            </a:pP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as it is now.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with Layered Control fix.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Flight code and simulator.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With (temporary) Dynamic Control event callback.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With all three moved into a single GNC process.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5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System (Math) Diagram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06" y="1237488"/>
            <a:ext cx="7828305" cy="4051427"/>
          </a:xfrm>
        </p:spPr>
      </p:pic>
    </p:spTree>
    <p:extLst>
      <p:ext uri="{BB962C8B-B14F-4D97-AF65-F5344CB8AC3E}">
        <p14:creationId xmlns:p14="http://schemas.microsoft.com/office/powerpoint/2010/main" val="458680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Italian Proverb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«Le </a:t>
            </a:r>
            <a:r>
              <a:rPr lang="it-IT" dirty="0"/>
              <a:t>meglio è l'inimico del </a:t>
            </a:r>
            <a:r>
              <a:rPr lang="it-IT" dirty="0" smtClean="0"/>
              <a:t>bene»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(Paraphrased)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Do not let the perfect become the enemy of the good enough.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963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Legend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803" y="6236208"/>
            <a:ext cx="1905000" cy="457200"/>
          </a:xfrm>
        </p:spPr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35034" y="5083283"/>
            <a:ext cx="1043881" cy="42195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35034" y="4239006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36303" y="4239005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78975" y="5087060"/>
            <a:ext cx="355997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0" name="Freeform 9"/>
          <p:cNvSpPr/>
          <p:nvPr/>
        </p:nvSpPr>
        <p:spPr bwMode="auto">
          <a:xfrm>
            <a:off x="1459031" y="4754880"/>
            <a:ext cx="625801" cy="319827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9235" y="4287853"/>
            <a:ext cx="65053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Execution transfers from small red IF box to the large one, then back.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Calling Process pends.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Data may also flow either way.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Also called “synchronous message passing”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962000" y="1150264"/>
            <a:ext cx="592666" cy="55396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0606" y="1288747"/>
            <a:ext cx="4600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Process (or Task) with its own name space.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961999" y="1778152"/>
            <a:ext cx="592666" cy="55396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16927" y="1916635"/>
            <a:ext cx="17898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Triggered task. 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965619" y="2430424"/>
            <a:ext cx="592666" cy="553966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6927" y="2568907"/>
            <a:ext cx="1641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Periodic task. </a:t>
            </a:r>
          </a:p>
        </p:txBody>
      </p:sp>
      <p:sp>
        <p:nvSpPr>
          <p:cNvPr id="18" name="Curved Right Arrow 17"/>
          <p:cNvSpPr/>
          <p:nvPr/>
        </p:nvSpPr>
        <p:spPr bwMode="auto">
          <a:xfrm>
            <a:off x="595446" y="3302110"/>
            <a:ext cx="350086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50606" y="3207115"/>
            <a:ext cx="50064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Event callback.  Top task triggers the bottom.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Calling task does not pend.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No transfer of data.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45532" y="3207115"/>
            <a:ext cx="592666" cy="27698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35034" y="3547331"/>
            <a:ext cx="592666" cy="27698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Freeform 21"/>
          <p:cNvSpPr/>
          <p:nvPr/>
        </p:nvSpPr>
        <p:spPr bwMode="auto">
          <a:xfrm>
            <a:off x="1437705" y="6050150"/>
            <a:ext cx="625801" cy="319827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25400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FF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69235" y="6010009"/>
            <a:ext cx="6136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2000" dirty="0" smtClean="0"/>
              <a:t>Magenta means a vector: Many parallel paths may exist.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809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as it is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204913"/>
            <a:ext cx="7964248" cy="3023328"/>
          </a:xfrm>
        </p:spPr>
        <p:txBody>
          <a:bodyPr/>
          <a:lstStyle/>
          <a:p>
            <a:r>
              <a:rPr lang="en-US" dirty="0" smtClean="0"/>
              <a:t>GNC refers to the Navigation, </a:t>
            </a:r>
            <a:r>
              <a:rPr lang="en-US" dirty="0" err="1" smtClean="0"/>
              <a:t>LayeredControl</a:t>
            </a:r>
            <a:r>
              <a:rPr lang="en-US" dirty="0" smtClean="0"/>
              <a:t> and </a:t>
            </a:r>
            <a:r>
              <a:rPr lang="en-US" dirty="0" err="1" smtClean="0"/>
              <a:t>DyamicControl</a:t>
            </a:r>
            <a:r>
              <a:rPr lang="en-US" dirty="0"/>
              <a:t> </a:t>
            </a:r>
            <a:r>
              <a:rPr lang="en-US" dirty="0" smtClean="0"/>
              <a:t>tasks. </a:t>
            </a:r>
          </a:p>
          <a:p>
            <a:r>
              <a:rPr lang="en-US" dirty="0" smtClean="0"/>
              <a:t>Navigation triggers </a:t>
            </a:r>
            <a:r>
              <a:rPr lang="en-US" dirty="0" err="1" smtClean="0"/>
              <a:t>DynamicControl</a:t>
            </a:r>
            <a:r>
              <a:rPr lang="en-US" dirty="0" smtClean="0"/>
              <a:t> with an </a:t>
            </a:r>
            <a:r>
              <a:rPr lang="en-US" dirty="0" err="1" smtClean="0"/>
              <a:t>EventCallBack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LayeredControl</a:t>
            </a:r>
            <a:r>
              <a:rPr lang="en-US" dirty="0" smtClean="0"/>
              <a:t> is free running, but at the same frequency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call to </a:t>
            </a:r>
            <a:r>
              <a:rPr lang="en-US" dirty="0" err="1" smtClean="0"/>
              <a:t>Tailcone</a:t>
            </a:r>
            <a:r>
              <a:rPr lang="en-US" dirty="0" smtClean="0"/>
              <a:t> in </a:t>
            </a:r>
            <a:r>
              <a:rPr lang="en-US" dirty="0" err="1" smtClean="0"/>
              <a:t>DynamicControl</a:t>
            </a:r>
            <a:r>
              <a:rPr lang="en-US" dirty="0" smtClean="0"/>
              <a:t> triggers the Simulator.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15 Jan 2015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8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20 May 2014 </a:t>
            </a:r>
            <a:r>
              <a:rPr lang="en-US" dirty="0" err="1" smtClean="0"/>
              <a:t>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1424377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Oval 23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0" name="Curved Connector 49"/>
          <p:cNvCxnSpPr>
            <a:endCxn id="21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1" name="Curved Connector 50"/>
          <p:cNvCxnSpPr>
            <a:stCxn id="9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Rectangle 52"/>
          <p:cNvSpPr/>
          <p:nvPr/>
        </p:nvSpPr>
        <p:spPr bwMode="auto">
          <a:xfrm>
            <a:off x="126077" y="4732992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33" name="Curved Connector 32"/>
          <p:cNvCxnSpPr>
            <a:stCxn id="55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Curved Connector 61"/>
          <p:cNvCxnSpPr>
            <a:stCxn id="56" idx="1"/>
          </p:cNvCxnSpPr>
          <p:nvPr/>
        </p:nvCxnSpPr>
        <p:spPr bwMode="auto">
          <a:xfrm rot="10800000" flipV="1">
            <a:off x="535709" y="2618875"/>
            <a:ext cx="509320" cy="1905000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4650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Code: First Change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Oval 23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0" name="Curved Connector 49"/>
          <p:cNvCxnSpPr>
            <a:endCxn id="21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1" name="Curved Connector 50"/>
          <p:cNvCxnSpPr>
            <a:stCxn id="9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Curved Right Arrow 38"/>
          <p:cNvSpPr/>
          <p:nvPr/>
        </p:nvSpPr>
        <p:spPr bwMode="auto">
          <a:xfrm>
            <a:off x="845648" y="3116178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2" name="Curved Connector 51"/>
          <p:cNvCxnSpPr>
            <a:stCxn id="48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6593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5 Hz Periodic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Real-Time Simulator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044287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23798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Curved Right Arrow 42"/>
          <p:cNvSpPr/>
          <p:nvPr/>
        </p:nvSpPr>
        <p:spPr bwMode="auto">
          <a:xfrm>
            <a:off x="845649" y="3117647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2601396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2793157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015081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3465095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2" name="Curved Connector 11"/>
          <p:cNvCxnSpPr>
            <a:stCxn id="44" idx="2"/>
            <a:endCxn id="23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Rectangle 49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2" name="Curved Connector 51"/>
          <p:cNvCxnSpPr>
            <a:stCxn id="50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26541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64626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Navigation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Full-Speed Simulator – First Pass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45030" y="2517464"/>
            <a:ext cx="1409414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LayeredControl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504287" y="2518609"/>
            <a:ext cx="701269" cy="65199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205556" y="2518608"/>
            <a:ext cx="342612" cy="65199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45030" y="3504052"/>
            <a:ext cx="1409414" cy="86169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DynamicControl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Event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60667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560667" y="251746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Server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044287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23798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Curved Right Arrow 41"/>
          <p:cNvSpPr/>
          <p:nvPr/>
        </p:nvSpPr>
        <p:spPr bwMode="auto">
          <a:xfrm>
            <a:off x="845649" y="2129591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Curved Right Arrow 42"/>
          <p:cNvSpPr/>
          <p:nvPr/>
        </p:nvSpPr>
        <p:spPr bwMode="auto">
          <a:xfrm>
            <a:off x="845649" y="3093263"/>
            <a:ext cx="199381" cy="490429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252429" y="3504052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766923" y="350405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1" name="Freeform 10"/>
          <p:cNvSpPr/>
          <p:nvPr/>
        </p:nvSpPr>
        <p:spPr bwMode="auto">
          <a:xfrm>
            <a:off x="1220346" y="3066334"/>
            <a:ext cx="2945518" cy="440012"/>
          </a:xfrm>
          <a:custGeom>
            <a:avLst/>
            <a:gdLst>
              <a:gd name="connsiteX0" fmla="*/ 182192 w 2945518"/>
              <a:gd name="connsiteY0" fmla="*/ 440012 h 440012"/>
              <a:gd name="connsiteX1" fmla="*/ 278445 w 2945518"/>
              <a:gd name="connsiteY1" fmla="*/ 281883 h 440012"/>
              <a:gd name="connsiteX2" fmla="*/ 2822265 w 2945518"/>
              <a:gd name="connsiteY2" fmla="*/ 185630 h 440012"/>
              <a:gd name="connsiteX3" fmla="*/ 2313501 w 2945518"/>
              <a:gd name="connsiteY3" fmla="*/ 0 h 44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5518" h="440012">
                <a:moveTo>
                  <a:pt x="182192" y="440012"/>
                </a:moveTo>
                <a:cubicBezTo>
                  <a:pt x="10312" y="382146"/>
                  <a:pt x="-161567" y="324280"/>
                  <a:pt x="278445" y="281883"/>
                </a:cubicBezTo>
                <a:cubicBezTo>
                  <a:pt x="718457" y="239486"/>
                  <a:pt x="2483089" y="232610"/>
                  <a:pt x="2822265" y="185630"/>
                </a:cubicBezTo>
                <a:cubicBezTo>
                  <a:pt x="3161441" y="138649"/>
                  <a:pt x="2737471" y="69324"/>
                  <a:pt x="231350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2601396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2793157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015081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3465095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Freeform 36"/>
          <p:cNvSpPr/>
          <p:nvPr/>
        </p:nvSpPr>
        <p:spPr bwMode="auto">
          <a:xfrm>
            <a:off x="1959151" y="1574418"/>
            <a:ext cx="2962028" cy="1931928"/>
          </a:xfrm>
          <a:custGeom>
            <a:avLst/>
            <a:gdLst>
              <a:gd name="connsiteX0" fmla="*/ 14028 w 2962028"/>
              <a:gd name="connsiteY0" fmla="*/ 1931928 h 1931928"/>
              <a:gd name="connsiteX1" fmla="*/ 433414 w 2962028"/>
              <a:gd name="connsiteY1" fmla="*/ 1815050 h 1931928"/>
              <a:gd name="connsiteX2" fmla="*/ 2880981 w 2962028"/>
              <a:gd name="connsiteY2" fmla="*/ 1718797 h 1931928"/>
              <a:gd name="connsiteX3" fmla="*/ 2303466 w 2962028"/>
              <a:gd name="connsiteY3" fmla="*/ 316259 h 1931928"/>
              <a:gd name="connsiteX4" fmla="*/ 1581571 w 2962028"/>
              <a:gd name="connsiteY4" fmla="*/ 0 h 193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2028" h="1931928">
                <a:moveTo>
                  <a:pt x="14028" y="1931928"/>
                </a:moveTo>
                <a:cubicBezTo>
                  <a:pt x="-15192" y="1891250"/>
                  <a:pt x="-44412" y="1850572"/>
                  <a:pt x="433414" y="1815050"/>
                </a:cubicBezTo>
                <a:cubicBezTo>
                  <a:pt x="911240" y="1779528"/>
                  <a:pt x="2569306" y="1968596"/>
                  <a:pt x="2880981" y="1718797"/>
                </a:cubicBezTo>
                <a:cubicBezTo>
                  <a:pt x="3192656" y="1468998"/>
                  <a:pt x="2520034" y="602725"/>
                  <a:pt x="2303466" y="316259"/>
                </a:cubicBezTo>
                <a:cubicBezTo>
                  <a:pt x="2086898" y="29793"/>
                  <a:pt x="1834234" y="14896"/>
                  <a:pt x="1581571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1753173" y="2048806"/>
            <a:ext cx="2170101" cy="467513"/>
          </a:xfrm>
          <a:custGeom>
            <a:avLst/>
            <a:gdLst>
              <a:gd name="connsiteX0" fmla="*/ 0 w 2170101"/>
              <a:gd name="connsiteY0" fmla="*/ 467513 h 467513"/>
              <a:gd name="connsiteX1" fmla="*/ 350635 w 2170101"/>
              <a:gd name="connsiteY1" fmla="*/ 316259 h 467513"/>
              <a:gd name="connsiteX2" fmla="*/ 2076307 w 2170101"/>
              <a:gd name="connsiteY2" fmla="*/ 233756 h 467513"/>
              <a:gd name="connsiteX3" fmla="*/ 1787549 w 2170101"/>
              <a:gd name="connsiteY3" fmla="*/ 0 h 46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0101" h="467513">
                <a:moveTo>
                  <a:pt x="0" y="467513"/>
                </a:moveTo>
                <a:cubicBezTo>
                  <a:pt x="2292" y="411365"/>
                  <a:pt x="4584" y="355218"/>
                  <a:pt x="350635" y="316259"/>
                </a:cubicBezTo>
                <a:cubicBezTo>
                  <a:pt x="696686" y="277300"/>
                  <a:pt x="1836821" y="286466"/>
                  <a:pt x="2076307" y="233756"/>
                </a:cubicBezTo>
                <a:cubicBezTo>
                  <a:pt x="2315793" y="181046"/>
                  <a:pt x="2051671" y="90523"/>
                  <a:pt x="1787549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" name="Curved Right Arrow 62"/>
          <p:cNvSpPr/>
          <p:nvPr/>
        </p:nvSpPr>
        <p:spPr bwMode="auto">
          <a:xfrm flipV="1">
            <a:off x="281883" y="1736396"/>
            <a:ext cx="763147" cy="2629346"/>
          </a:xfrm>
          <a:prstGeom prst="curvedRightArrow">
            <a:avLst>
              <a:gd name="adj1" fmla="val 12184"/>
              <a:gd name="adj2" fmla="val 50000"/>
              <a:gd name="adj3" fmla="val 25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033317" y="1487906"/>
            <a:ext cx="1423165" cy="88689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Initiates Navigation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126077" y="4525005"/>
            <a:ext cx="819262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1045029" y="2516319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9" name="Freeform 48"/>
          <p:cNvSpPr/>
          <p:nvPr/>
        </p:nvSpPr>
        <p:spPr bwMode="auto">
          <a:xfrm>
            <a:off x="187777" y="1597152"/>
            <a:ext cx="854639" cy="2919984"/>
          </a:xfrm>
          <a:custGeom>
            <a:avLst/>
            <a:gdLst>
              <a:gd name="connsiteX0" fmla="*/ 854639 w 854639"/>
              <a:gd name="connsiteY0" fmla="*/ 0 h 2919984"/>
              <a:gd name="connsiteX1" fmla="*/ 123119 w 854639"/>
              <a:gd name="connsiteY1" fmla="*/ 646176 h 2919984"/>
              <a:gd name="connsiteX2" fmla="*/ 7295 w 854639"/>
              <a:gd name="connsiteY2" fmla="*/ 2919984 h 291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4639" h="2919984">
                <a:moveTo>
                  <a:pt x="854639" y="0"/>
                </a:moveTo>
                <a:cubicBezTo>
                  <a:pt x="559491" y="79756"/>
                  <a:pt x="264343" y="159512"/>
                  <a:pt x="123119" y="646176"/>
                </a:cubicBezTo>
                <a:cubicBezTo>
                  <a:pt x="-18105" y="1132840"/>
                  <a:pt x="-5405" y="2026412"/>
                  <a:pt x="7295" y="2919984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42673" y="4757376"/>
            <a:ext cx="950976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Sim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Clock</a:t>
            </a:r>
          </a:p>
        </p:txBody>
      </p:sp>
    </p:spTree>
    <p:extLst>
      <p:ext uri="{BB962C8B-B14F-4D97-AF65-F5344CB8AC3E}">
        <p14:creationId xmlns:p14="http://schemas.microsoft.com/office/powerpoint/2010/main" val="3215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Simulator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/>
          <p:cNvSpPr/>
          <p:nvPr/>
        </p:nvSpPr>
        <p:spPr bwMode="auto">
          <a:xfrm>
            <a:off x="1045030" y="1533166"/>
            <a:ext cx="1409414" cy="283142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Full-Speed Simulator – Second Pass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50950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Server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1044287" y="5665154"/>
            <a:ext cx="2078768" cy="77073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/>
              <a:t>Tailcone</a:t>
            </a:r>
            <a:r>
              <a:rPr lang="en-US" sz="1400" dirty="0" smtClean="0"/>
              <a:t> 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23798" y="5665155"/>
            <a:ext cx="341869" cy="770736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Simulated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601396" y="5182307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2" name="Freeform 31"/>
          <p:cNvSpPr/>
          <p:nvPr/>
        </p:nvSpPr>
        <p:spPr bwMode="auto">
          <a:xfrm>
            <a:off x="2793157" y="5379505"/>
            <a:ext cx="960816" cy="347369"/>
          </a:xfrm>
          <a:custGeom>
            <a:avLst/>
            <a:gdLst>
              <a:gd name="connsiteX0" fmla="*/ 2158 w 960816"/>
              <a:gd name="connsiteY0" fmla="*/ 0 h 268133"/>
              <a:gd name="connsiteX1" fmla="*/ 146537 w 960816"/>
              <a:gd name="connsiteY1" fmla="*/ 82502 h 268133"/>
              <a:gd name="connsiteX2" fmla="*/ 937184 w 960816"/>
              <a:gd name="connsiteY2" fmla="*/ 89378 h 268133"/>
              <a:gd name="connsiteX3" fmla="*/ 675927 w 960816"/>
              <a:gd name="connsiteY3" fmla="*/ 268133 h 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816" h="268133">
                <a:moveTo>
                  <a:pt x="2158" y="0"/>
                </a:moveTo>
                <a:cubicBezTo>
                  <a:pt x="-3572" y="33803"/>
                  <a:pt x="-9301" y="67606"/>
                  <a:pt x="146537" y="82502"/>
                </a:cubicBezTo>
                <a:cubicBezTo>
                  <a:pt x="302375" y="97398"/>
                  <a:pt x="848952" y="58439"/>
                  <a:pt x="937184" y="89378"/>
                </a:cubicBezTo>
                <a:cubicBezTo>
                  <a:pt x="1025416" y="120317"/>
                  <a:pt x="850671" y="194225"/>
                  <a:pt x="675927" y="268133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015081" y="517439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3465095" y="5379505"/>
            <a:ext cx="1702067" cy="481593"/>
          </a:xfrm>
          <a:custGeom>
            <a:avLst/>
            <a:gdLst>
              <a:gd name="connsiteX0" fmla="*/ 1691296 w 1702067"/>
              <a:gd name="connsiteY0" fmla="*/ 0 h 391886"/>
              <a:gd name="connsiteX1" fmla="*/ 1450664 w 1702067"/>
              <a:gd name="connsiteY1" fmla="*/ 185630 h 391886"/>
              <a:gd name="connsiteX2" fmla="*/ 0 w 1702067"/>
              <a:gd name="connsiteY2" fmla="*/ 391886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2067" h="391886">
                <a:moveTo>
                  <a:pt x="1691296" y="0"/>
                </a:moveTo>
                <a:cubicBezTo>
                  <a:pt x="1711921" y="60158"/>
                  <a:pt x="1732547" y="120316"/>
                  <a:pt x="1450664" y="185630"/>
                </a:cubicBezTo>
                <a:cubicBezTo>
                  <a:pt x="1168781" y="250944"/>
                  <a:pt x="584390" y="321415"/>
                  <a:pt x="0" y="39188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Up Arrow 45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1" name="Up Arrow 60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" name="Rectangle 63"/>
          <p:cNvSpPr/>
          <p:nvPr/>
        </p:nvSpPr>
        <p:spPr bwMode="auto">
          <a:xfrm>
            <a:off x="7033317" y="1487906"/>
            <a:ext cx="1423165" cy="88689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Initiates GNC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574417" y="415948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188720" y="2160527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Navigation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1195001" y="2838009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Layered 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1188720" y="3539940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Dynamic 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1188719" y="1749907"/>
            <a:ext cx="1109472" cy="27709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 Task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126077" y="4525005"/>
            <a:ext cx="819262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59" name="Curved Connector 58"/>
          <p:cNvCxnSpPr>
            <a:stCxn id="55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Rectangle 65"/>
          <p:cNvSpPr/>
          <p:nvPr/>
        </p:nvSpPr>
        <p:spPr bwMode="auto">
          <a:xfrm>
            <a:off x="42673" y="4757376"/>
            <a:ext cx="950976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Sim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Clock</a:t>
            </a:r>
          </a:p>
        </p:txBody>
      </p:sp>
    </p:spTree>
    <p:extLst>
      <p:ext uri="{BB962C8B-B14F-4D97-AF65-F5344CB8AC3E}">
        <p14:creationId xmlns:p14="http://schemas.microsoft.com/office/powerpoint/2010/main" val="331315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1045030" y="1533166"/>
            <a:ext cx="1409414" cy="283142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Code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May 2014 rsm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2504287" y="1534311"/>
            <a:ext cx="701269" cy="64626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Server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05556" y="1534310"/>
            <a:ext cx="342612" cy="64626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550950" y="1534311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10" name="Freeform 9"/>
          <p:cNvSpPr/>
          <p:nvPr/>
        </p:nvSpPr>
        <p:spPr bwMode="auto">
          <a:xfrm>
            <a:off x="1766923" y="1152144"/>
            <a:ext cx="5266394" cy="3371730"/>
          </a:xfrm>
          <a:custGeom>
            <a:avLst/>
            <a:gdLst>
              <a:gd name="connsiteX0" fmla="*/ 0 w 6158520"/>
              <a:gd name="connsiteY0" fmla="*/ 392522 h 3555109"/>
              <a:gd name="connsiteX1" fmla="*/ 914400 w 6158520"/>
              <a:gd name="connsiteY1" fmla="*/ 35012 h 3555109"/>
              <a:gd name="connsiteX2" fmla="*/ 4647627 w 6158520"/>
              <a:gd name="connsiteY2" fmla="*/ 1155668 h 3555109"/>
              <a:gd name="connsiteX3" fmla="*/ 6125793 w 6158520"/>
              <a:gd name="connsiteY3" fmla="*/ 2654459 h 3555109"/>
              <a:gd name="connsiteX4" fmla="*/ 5527651 w 6158520"/>
              <a:gd name="connsiteY4" fmla="*/ 3555109 h 35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8520" h="3555109">
                <a:moveTo>
                  <a:pt x="0" y="392522"/>
                </a:moveTo>
                <a:cubicBezTo>
                  <a:pt x="69898" y="150171"/>
                  <a:pt x="139796" y="-92179"/>
                  <a:pt x="914400" y="35012"/>
                </a:cubicBezTo>
                <a:cubicBezTo>
                  <a:pt x="1689004" y="162203"/>
                  <a:pt x="3779062" y="719094"/>
                  <a:pt x="4647627" y="1155668"/>
                </a:cubicBezTo>
                <a:cubicBezTo>
                  <a:pt x="5516192" y="1592242"/>
                  <a:pt x="5979122" y="2254552"/>
                  <a:pt x="6125793" y="2654459"/>
                </a:cubicBezTo>
                <a:cubicBezTo>
                  <a:pt x="6272464" y="3054366"/>
                  <a:pt x="5900057" y="3304737"/>
                  <a:pt x="5527651" y="3555109"/>
                </a:cubicBezTo>
              </a:path>
            </a:pathLst>
          </a:custGeom>
          <a:noFill/>
          <a:ln w="28575" cap="flat" cmpd="sng" algn="ctr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2" name="Curved Connector 61"/>
          <p:cNvCxnSpPr/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Rectangle 46"/>
          <p:cNvSpPr/>
          <p:nvPr/>
        </p:nvSpPr>
        <p:spPr bwMode="auto">
          <a:xfrm>
            <a:off x="1574417" y="4159483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188720" y="2160527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Navigation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1195001" y="2838009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Layered 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1188720" y="3539940"/>
            <a:ext cx="1109472" cy="428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Dynamic Control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38798" y="4637251"/>
            <a:ext cx="109517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Hardware</a:t>
            </a:r>
            <a:endParaRPr lang="en-US" sz="1800" dirty="0">
              <a:solidFill>
                <a:srgbClr val="C00000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666893" y="4623775"/>
            <a:ext cx="8119597" cy="68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>
                <a:alpha val="73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ectangle 34"/>
          <p:cNvSpPr/>
          <p:nvPr/>
        </p:nvSpPr>
        <p:spPr bwMode="auto">
          <a:xfrm>
            <a:off x="1046517" y="4740907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Tailcone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sz="1400" baseline="0" dirty="0" smtClean="0"/>
              <a:t>Driver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046517" y="4525006"/>
            <a:ext cx="2078025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921179" y="4732993"/>
            <a:ext cx="2078025" cy="65084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Sensor Servers</a:t>
            </a:r>
            <a:endParaRPr lang="en-US" sz="1400" baseline="0" dirty="0" smtClean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aseline="0" dirty="0" smtClean="0"/>
              <a:t>IF Triggered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1587897" y="4159484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4921178" y="4521426"/>
            <a:ext cx="2078026" cy="21156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8212678" y="3755136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Up Arrow 42"/>
          <p:cNvSpPr/>
          <p:nvPr/>
        </p:nvSpPr>
        <p:spPr bwMode="auto">
          <a:xfrm rot="10800000">
            <a:off x="8212678" y="5006583"/>
            <a:ext cx="333360" cy="496189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4" name="Curved Connector 43"/>
          <p:cNvCxnSpPr>
            <a:stCxn id="39" idx="2"/>
            <a:endCxn id="37" idx="0"/>
          </p:cNvCxnSpPr>
          <p:nvPr/>
        </p:nvCxnSpPr>
        <p:spPr bwMode="auto">
          <a:xfrm rot="16200000" flipH="1">
            <a:off x="1852761" y="4292237"/>
            <a:ext cx="160410" cy="305127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Oval 50"/>
          <p:cNvSpPr/>
          <p:nvPr/>
        </p:nvSpPr>
        <p:spPr bwMode="auto">
          <a:xfrm>
            <a:off x="1780402" y="5673772"/>
            <a:ext cx="4675760" cy="707136"/>
          </a:xfrm>
          <a:prstGeom prst="ellipse">
            <a:avLst/>
          </a:prstGeom>
          <a:solidFill>
            <a:srgbClr val="FF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1637440" y="5766816"/>
            <a:ext cx="142962" cy="536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2071094" y="5882640"/>
            <a:ext cx="887162" cy="29581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Tailcone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5" name="Curved Connector 54"/>
          <p:cNvCxnSpPr>
            <a:endCxn id="54" idx="0"/>
          </p:cNvCxnSpPr>
          <p:nvPr/>
        </p:nvCxnSpPr>
        <p:spPr bwMode="auto">
          <a:xfrm rot="16200000" flipH="1">
            <a:off x="2044524" y="5412488"/>
            <a:ext cx="510993" cy="429309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Rectangle 55"/>
          <p:cNvSpPr/>
          <p:nvPr/>
        </p:nvSpPr>
        <p:spPr bwMode="auto">
          <a:xfrm>
            <a:off x="5102351" y="5882639"/>
            <a:ext cx="857839" cy="29581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Sensors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59" name="Curved Connector 58"/>
          <p:cNvCxnSpPr>
            <a:stCxn id="38" idx="2"/>
          </p:cNvCxnSpPr>
          <p:nvPr/>
        </p:nvCxnSpPr>
        <p:spPr bwMode="auto">
          <a:xfrm rot="5400000">
            <a:off x="5496526" y="5418972"/>
            <a:ext cx="498801" cy="428532"/>
          </a:xfrm>
          <a:prstGeom prst="curvedConnector3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TextBox 59"/>
          <p:cNvSpPr txBox="1"/>
          <p:nvPr/>
        </p:nvSpPr>
        <p:spPr>
          <a:xfrm>
            <a:off x="7738798" y="4254443"/>
            <a:ext cx="128112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Flight Code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033316" y="1487906"/>
            <a:ext cx="1423165" cy="886899"/>
          </a:xfrm>
          <a:prstGeom prst="rect">
            <a:avLst/>
          </a:prstGeom>
          <a:solidFill>
            <a:srgbClr val="33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Supervisor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2 Second Periodic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1045030" y="1531285"/>
            <a:ext cx="385011" cy="20511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/>
              <a:t>IF</a:t>
            </a:r>
          </a:p>
        </p:txBody>
      </p:sp>
      <p:cxnSp>
        <p:nvCxnSpPr>
          <p:cNvPr id="69" name="Curved Connector 68"/>
          <p:cNvCxnSpPr>
            <a:stCxn id="67" idx="1"/>
          </p:cNvCxnSpPr>
          <p:nvPr/>
        </p:nvCxnSpPr>
        <p:spPr bwMode="auto">
          <a:xfrm rot="10800000" flipV="1">
            <a:off x="323090" y="1633841"/>
            <a:ext cx="721941" cy="2890034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Rectangle 71"/>
          <p:cNvSpPr/>
          <p:nvPr/>
        </p:nvSpPr>
        <p:spPr bwMode="auto">
          <a:xfrm>
            <a:off x="126077" y="4525005"/>
            <a:ext cx="867570" cy="2159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IF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1188719" y="1749907"/>
            <a:ext cx="1109472" cy="277094"/>
          </a:xfrm>
          <a:prstGeom prst="rect">
            <a:avLst/>
          </a:prstGeom>
          <a:solidFill>
            <a:srgbClr val="33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GNC Task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126077" y="4757376"/>
            <a:ext cx="867571" cy="2735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110671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147754</TotalTime>
  <Words>556</Words>
  <Application>Microsoft Office PowerPoint</Application>
  <PresentationFormat>On-screen Show (4:3)</PresentationFormat>
  <Paragraphs>250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 Presentation</vt:lpstr>
      <vt:lpstr>Block Diagrams of the Code</vt:lpstr>
      <vt:lpstr>Legend</vt:lpstr>
      <vt:lpstr>Timing as it is Now</vt:lpstr>
      <vt:lpstr>Flight Code</vt:lpstr>
      <vt:lpstr>Flight Code: First Change</vt:lpstr>
      <vt:lpstr>Real-Time Simulator</vt:lpstr>
      <vt:lpstr>Full-Speed Simulator – First Pass</vt:lpstr>
      <vt:lpstr>Full-Speed Simulator – Second Pass</vt:lpstr>
      <vt:lpstr>Flight Code</vt:lpstr>
      <vt:lpstr>Control System (Math) Diagram</vt:lpstr>
      <vt:lpstr>Italian Proverb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ALTEX Tailcone Review</dc:title>
  <dc:creator>mbari393</dc:creator>
  <cp:lastModifiedBy>stanley</cp:lastModifiedBy>
  <cp:revision>593</cp:revision>
  <cp:lastPrinted>2014-06-17T16:55:06Z</cp:lastPrinted>
  <dcterms:created xsi:type="dcterms:W3CDTF">1999-03-09T18:20:42Z</dcterms:created>
  <dcterms:modified xsi:type="dcterms:W3CDTF">2015-01-28T21:05:07Z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rob@mbari.org</vt:lpwstr>
  </property>
  <property fmtid="{D5CDD505-2E9C-101B-9397-08002B2CF9AE}" pid="8" name="HomePage">
    <vt:lpwstr>www.mbari.org/~rob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D:\RobWeb\pdrhtml</vt:lpwstr>
  </property>
</Properties>
</file>