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3"/>
  </p:notesMasterIdLst>
  <p:sldIdLst>
    <p:sldId id="388" r:id="rId2"/>
    <p:sldId id="398" r:id="rId3"/>
    <p:sldId id="407" r:id="rId4"/>
    <p:sldId id="400" r:id="rId5"/>
    <p:sldId id="402" r:id="rId6"/>
    <p:sldId id="401" r:id="rId7"/>
    <p:sldId id="396" r:id="rId8"/>
    <p:sldId id="403" r:id="rId9"/>
    <p:sldId id="404" r:id="rId10"/>
    <p:sldId id="405" r:id="rId11"/>
    <p:sldId id="406" r:id="rId12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FF66"/>
    <a:srgbClr val="FF00FF"/>
    <a:srgbClr val="F99707"/>
    <a:srgbClr val="FFCC00"/>
    <a:srgbClr val="FFFF00"/>
    <a:srgbClr val="CC0000"/>
    <a:srgbClr val="FF33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2" autoAdjust="0"/>
    <p:restoredTop sz="94648" autoAdjust="0"/>
  </p:normalViewPr>
  <p:slideViewPr>
    <p:cSldViewPr snapToGrid="0">
      <p:cViewPr varScale="1">
        <p:scale>
          <a:sx n="86" d="100"/>
          <a:sy n="86" d="100"/>
        </p:scale>
        <p:origin x="-65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68" y="-90"/>
      </p:cViewPr>
      <p:guideLst>
        <p:guide orient="horz" pos="2923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9964" y="0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756" y="4409758"/>
            <a:ext cx="5121488" cy="417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515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964" y="8819515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AEE7DA5F-C219-4423-BE90-8EAEE25EEE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26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C58A76-8DDF-4123-A11A-D5149DC68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3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2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9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0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9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RSM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FFFC43-3D59-4A9F-BEB5-481DB6E61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Diagrams of the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2"/>
            <a:ext cx="7964248" cy="486060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Objective of this presentation:  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Understand the timing, sequence of execution, and data flow of:</a:t>
            </a:r>
          </a:p>
          <a:p>
            <a:pPr marL="0" indent="0">
              <a:buNone/>
            </a:pP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as it is now.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with Layered Control fix.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and simulator.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With (temporary) Dynamic Control event callback.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With all three moved into a single GNC process.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52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System (Math) Diagram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06" y="1237488"/>
            <a:ext cx="7828305" cy="4051427"/>
          </a:xfrm>
        </p:spPr>
      </p:pic>
    </p:spTree>
    <p:extLst>
      <p:ext uri="{BB962C8B-B14F-4D97-AF65-F5344CB8AC3E}">
        <p14:creationId xmlns:p14="http://schemas.microsoft.com/office/powerpoint/2010/main" val="45868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Italian Proverb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«Le </a:t>
            </a:r>
            <a:r>
              <a:rPr lang="it-IT" dirty="0"/>
              <a:t>meglio è l'inimico del </a:t>
            </a:r>
            <a:r>
              <a:rPr lang="it-IT" dirty="0" smtClean="0"/>
              <a:t>bene»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(Paraphrased)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Do not let the perfect become the enemy of the good enough.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63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Legend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803" y="6236208"/>
            <a:ext cx="1905000" cy="457200"/>
          </a:xfrm>
        </p:spPr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35034" y="5083283"/>
            <a:ext cx="1043881" cy="42195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35034" y="4239006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36303" y="4239005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278975" y="5087060"/>
            <a:ext cx="355997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0" name="Freeform 9"/>
          <p:cNvSpPr/>
          <p:nvPr/>
        </p:nvSpPr>
        <p:spPr bwMode="auto">
          <a:xfrm>
            <a:off x="1459031" y="4754880"/>
            <a:ext cx="625801" cy="319827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9235" y="4287853"/>
            <a:ext cx="65053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Execution transfers from small red IF box to the large one, then back.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Calling Process pends.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Data may also flow either way.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Also called “synchronous message passing”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962000" y="1150264"/>
            <a:ext cx="592666" cy="55396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0606" y="1288747"/>
            <a:ext cx="4600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Process (or Task) with its own name space.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961999" y="1778152"/>
            <a:ext cx="592666" cy="5539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16927" y="1916635"/>
            <a:ext cx="1789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Triggered task. 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965619" y="2430424"/>
            <a:ext cx="592666" cy="553966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6927" y="2568907"/>
            <a:ext cx="1641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Periodic task. </a:t>
            </a:r>
          </a:p>
        </p:txBody>
      </p:sp>
      <p:sp>
        <p:nvSpPr>
          <p:cNvPr id="18" name="Curved Right Arrow 17"/>
          <p:cNvSpPr/>
          <p:nvPr/>
        </p:nvSpPr>
        <p:spPr bwMode="auto">
          <a:xfrm>
            <a:off x="595446" y="3302110"/>
            <a:ext cx="350086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50606" y="3207115"/>
            <a:ext cx="50064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Event callback.  Top task triggers the bottom.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Calling task does not pend.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No transfer of data.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45532" y="3207115"/>
            <a:ext cx="592666" cy="27698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5034" y="3547331"/>
            <a:ext cx="592666" cy="27698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1437705" y="6050150"/>
            <a:ext cx="625801" cy="319827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254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FF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69235" y="6010009"/>
            <a:ext cx="6136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Magenta means a vector: Many parallel paths may exist.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809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as it is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964248" cy="3023328"/>
          </a:xfrm>
        </p:spPr>
        <p:txBody>
          <a:bodyPr/>
          <a:lstStyle/>
          <a:p>
            <a:r>
              <a:rPr lang="en-US" dirty="0" smtClean="0"/>
              <a:t>GNC refers to the Navigation, </a:t>
            </a:r>
            <a:r>
              <a:rPr lang="en-US" dirty="0" err="1" smtClean="0"/>
              <a:t>LayeredControl</a:t>
            </a:r>
            <a:r>
              <a:rPr lang="en-US" dirty="0" smtClean="0"/>
              <a:t> and </a:t>
            </a:r>
            <a:r>
              <a:rPr lang="en-US" dirty="0" err="1" smtClean="0"/>
              <a:t>DyamicControl</a:t>
            </a:r>
            <a:r>
              <a:rPr lang="en-US" dirty="0"/>
              <a:t> </a:t>
            </a:r>
            <a:r>
              <a:rPr lang="en-US" dirty="0" smtClean="0"/>
              <a:t>tasks. </a:t>
            </a:r>
          </a:p>
          <a:p>
            <a:r>
              <a:rPr lang="en-US" dirty="0" smtClean="0"/>
              <a:t>Navigation triggers </a:t>
            </a:r>
            <a:r>
              <a:rPr lang="en-US" dirty="0" err="1" smtClean="0"/>
              <a:t>DynamicControl</a:t>
            </a:r>
            <a:r>
              <a:rPr lang="en-US" dirty="0" smtClean="0"/>
              <a:t> with an </a:t>
            </a:r>
            <a:r>
              <a:rPr lang="en-US" dirty="0" err="1" smtClean="0"/>
              <a:t>EventCallBack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LayeredControl</a:t>
            </a:r>
            <a:r>
              <a:rPr lang="en-US" dirty="0" smtClean="0"/>
              <a:t> is free running, but at the same frequency.</a:t>
            </a:r>
          </a:p>
          <a:p>
            <a:r>
              <a:rPr lang="en-US" dirty="0" smtClean="0"/>
              <a:t>The call to </a:t>
            </a:r>
            <a:r>
              <a:rPr lang="en-US" dirty="0" err="1" smtClean="0"/>
              <a:t>Tailcone</a:t>
            </a:r>
            <a:r>
              <a:rPr lang="en-US" dirty="0" smtClean="0"/>
              <a:t> in </a:t>
            </a:r>
            <a:r>
              <a:rPr lang="en-US" dirty="0" err="1" smtClean="0"/>
              <a:t>DynamicControl</a:t>
            </a:r>
            <a:r>
              <a:rPr lang="en-US" dirty="0" smtClean="0"/>
              <a:t> triggers the Simulator.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83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 May 2014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1424377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Oval 23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0" name="Curved Connector 49"/>
          <p:cNvCxnSpPr>
            <a:endCxn id="21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</a:p>
        </p:txBody>
      </p:sp>
      <p:cxnSp>
        <p:nvCxnSpPr>
          <p:cNvPr id="51" name="Curved Connector 50"/>
          <p:cNvCxnSpPr>
            <a:stCxn id="9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tangle 52"/>
          <p:cNvSpPr/>
          <p:nvPr/>
        </p:nvSpPr>
        <p:spPr bwMode="auto">
          <a:xfrm>
            <a:off x="126077" y="4732992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33" name="Curved Connector 32"/>
          <p:cNvCxnSpPr>
            <a:stCxn id="55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Curved Connector 61"/>
          <p:cNvCxnSpPr>
            <a:stCxn id="56" idx="1"/>
          </p:cNvCxnSpPr>
          <p:nvPr/>
        </p:nvCxnSpPr>
        <p:spPr bwMode="auto">
          <a:xfrm rot="10800000" flipV="1">
            <a:off x="535709" y="2618875"/>
            <a:ext cx="509320" cy="19050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46504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Code: First Change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Oval 23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0" name="Curved Connector 49"/>
          <p:cNvCxnSpPr>
            <a:endCxn id="21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</a:p>
        </p:txBody>
      </p:sp>
      <p:cxnSp>
        <p:nvCxnSpPr>
          <p:cNvPr id="51" name="Curved Connector 50"/>
          <p:cNvCxnSpPr>
            <a:stCxn id="9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Curved Right Arrow 38"/>
          <p:cNvSpPr/>
          <p:nvPr/>
        </p:nvSpPr>
        <p:spPr bwMode="auto">
          <a:xfrm>
            <a:off x="845648" y="3116178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2" name="Curved Connector 51"/>
          <p:cNvCxnSpPr>
            <a:stCxn id="48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659368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Real-Time Simulator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Curved Right Arrow 42"/>
          <p:cNvSpPr/>
          <p:nvPr/>
        </p:nvSpPr>
        <p:spPr bwMode="auto">
          <a:xfrm>
            <a:off x="845649" y="3117647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Rectangle 49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2" name="Curved Connector 51"/>
          <p:cNvCxnSpPr>
            <a:stCxn id="50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6541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724266" y="1533166"/>
            <a:ext cx="1409414" cy="64626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Full-Speed Simulator – First Pass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65036" y="6248400"/>
            <a:ext cx="1905000" cy="457200"/>
          </a:xfrm>
        </p:spPr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183523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884792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724266" y="2517464"/>
            <a:ext cx="1409414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183523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884792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1724266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239903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239903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725753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Server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725753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1723523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803034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2" name="Curved Right Arrow 41"/>
          <p:cNvSpPr/>
          <p:nvPr/>
        </p:nvSpPr>
        <p:spPr bwMode="auto">
          <a:xfrm>
            <a:off x="1524885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Curved Right Arrow 42"/>
          <p:cNvSpPr/>
          <p:nvPr/>
        </p:nvSpPr>
        <p:spPr bwMode="auto">
          <a:xfrm>
            <a:off x="1524885" y="3093263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600415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446159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931665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2446159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899582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2267133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280632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3472393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694317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4144331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>
            <a:off x="2638387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2432409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600414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2531997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Curved Right Arrow 62"/>
          <p:cNvSpPr/>
          <p:nvPr/>
        </p:nvSpPr>
        <p:spPr bwMode="auto">
          <a:xfrm flipV="1">
            <a:off x="945040" y="1736391"/>
            <a:ext cx="779226" cy="4687787"/>
          </a:xfrm>
          <a:prstGeom prst="curvedRightArrow">
            <a:avLst>
              <a:gd name="adj1" fmla="val 12184"/>
              <a:gd name="adj2" fmla="val 50000"/>
              <a:gd name="adj3" fmla="val 25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033317" y="1487906"/>
            <a:ext cx="1423165" cy="88689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Initiates Navigation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162426" y="4533850"/>
            <a:ext cx="502051" cy="20675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1724266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9" name="Freeform 48"/>
          <p:cNvSpPr/>
          <p:nvPr/>
        </p:nvSpPr>
        <p:spPr bwMode="auto">
          <a:xfrm>
            <a:off x="428221" y="1597152"/>
            <a:ext cx="1293431" cy="2919984"/>
          </a:xfrm>
          <a:custGeom>
            <a:avLst/>
            <a:gdLst>
              <a:gd name="connsiteX0" fmla="*/ 854639 w 854639"/>
              <a:gd name="connsiteY0" fmla="*/ 0 h 2919984"/>
              <a:gd name="connsiteX1" fmla="*/ 123119 w 854639"/>
              <a:gd name="connsiteY1" fmla="*/ 646176 h 2919984"/>
              <a:gd name="connsiteX2" fmla="*/ 7295 w 854639"/>
              <a:gd name="connsiteY2" fmla="*/ 2919984 h 291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4639" h="2919984">
                <a:moveTo>
                  <a:pt x="854639" y="0"/>
                </a:moveTo>
                <a:cubicBezTo>
                  <a:pt x="559491" y="79756"/>
                  <a:pt x="264343" y="159512"/>
                  <a:pt x="123119" y="646176"/>
                </a:cubicBezTo>
                <a:cubicBezTo>
                  <a:pt x="-18105" y="1132840"/>
                  <a:pt x="-5405" y="2026412"/>
                  <a:pt x="7295" y="2919984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-31157" y="4757376"/>
            <a:ext cx="950976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Sim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Clock</a:t>
            </a:r>
          </a:p>
        </p:txBody>
      </p:sp>
    </p:spTree>
    <p:extLst>
      <p:ext uri="{BB962C8B-B14F-4D97-AF65-F5344CB8AC3E}">
        <p14:creationId xmlns:p14="http://schemas.microsoft.com/office/powerpoint/2010/main" val="32151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283142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Full-Speed Simulator – Second Pass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550950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Server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" name="Rectangle 63"/>
          <p:cNvSpPr/>
          <p:nvPr/>
        </p:nvSpPr>
        <p:spPr bwMode="auto">
          <a:xfrm>
            <a:off x="7033317" y="1487906"/>
            <a:ext cx="1423165" cy="88689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Initiates GNC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574417" y="415948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188720" y="2160527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Navigation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1195001" y="2838009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Layered Control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1188720" y="3539940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Dynamic Control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1188719" y="1749907"/>
            <a:ext cx="1109472" cy="27709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 Task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26077" y="4525005"/>
            <a:ext cx="819262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9" name="Curved Connector 58"/>
          <p:cNvCxnSpPr>
            <a:stCxn id="55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Rectangle 65"/>
          <p:cNvSpPr/>
          <p:nvPr/>
        </p:nvSpPr>
        <p:spPr bwMode="auto">
          <a:xfrm>
            <a:off x="42673" y="4757376"/>
            <a:ext cx="950976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Sim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Clock</a:t>
            </a:r>
          </a:p>
        </p:txBody>
      </p:sp>
    </p:spTree>
    <p:extLst>
      <p:ext uri="{BB962C8B-B14F-4D97-AF65-F5344CB8AC3E}">
        <p14:creationId xmlns:p14="http://schemas.microsoft.com/office/powerpoint/2010/main" val="331315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1045030" y="1533166"/>
            <a:ext cx="1409414" cy="283142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550950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1574417" y="415948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188720" y="2160527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Navigation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1195001" y="2838009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Layered Control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1188720" y="3539940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Dynamic Control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ectangle 34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42" name="Up Arrow 41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Up Arrow 42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4" name="Curved Connector 43"/>
          <p:cNvCxnSpPr>
            <a:stCxn id="39" idx="2"/>
            <a:endCxn id="37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Oval 50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5" name="Curved Connector 54"/>
          <p:cNvCxnSpPr>
            <a:endCxn id="54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</a:p>
        </p:txBody>
      </p:sp>
      <p:cxnSp>
        <p:nvCxnSpPr>
          <p:cNvPr id="59" name="Curved Connector 58"/>
          <p:cNvCxnSpPr>
            <a:stCxn id="3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TextBox 59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69" name="Curved Connector 68"/>
          <p:cNvCxnSpPr>
            <a:stCxn id="67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Rectangle 71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1188719" y="1749907"/>
            <a:ext cx="1109472" cy="277094"/>
          </a:xfrm>
          <a:prstGeom prst="rect">
            <a:avLst/>
          </a:prstGeom>
          <a:solidFill>
            <a:srgbClr val="33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 Task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1106718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147808</TotalTime>
  <Words>559</Words>
  <Application>Microsoft Macintosh PowerPoint</Application>
  <PresentationFormat>On-screen Show (4:3)</PresentationFormat>
  <Paragraphs>247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 Presentation</vt:lpstr>
      <vt:lpstr>Block Diagrams of the Code</vt:lpstr>
      <vt:lpstr>Legend</vt:lpstr>
      <vt:lpstr>Timing as it is Now</vt:lpstr>
      <vt:lpstr>Flight Code</vt:lpstr>
      <vt:lpstr>Flight Code: First Change</vt:lpstr>
      <vt:lpstr>Real-Time Simulator</vt:lpstr>
      <vt:lpstr>Full-Speed Simulator – First Pass</vt:lpstr>
      <vt:lpstr>Full-Speed Simulator – Second Pass</vt:lpstr>
      <vt:lpstr>Flight Code</vt:lpstr>
      <vt:lpstr>Control System (Math) Diagram</vt:lpstr>
      <vt:lpstr>Italian Proverb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Rob McEwen</cp:lastModifiedBy>
  <cp:revision>595</cp:revision>
  <cp:lastPrinted>2014-06-17T16:55:06Z</cp:lastPrinted>
  <dcterms:created xsi:type="dcterms:W3CDTF">1999-03-09T18:20:42Z</dcterms:created>
  <dcterms:modified xsi:type="dcterms:W3CDTF">2016-02-10T19:23:39Z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