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61" r:id="rId4"/>
    <p:sldId id="260" r:id="rId5"/>
    <p:sldId id="279" r:id="rId6"/>
    <p:sldId id="259" r:id="rId7"/>
    <p:sldId id="262" r:id="rId8"/>
    <p:sldId id="257" r:id="rId9"/>
    <p:sldId id="264" r:id="rId10"/>
    <p:sldId id="267" r:id="rId11"/>
    <p:sldId id="270" r:id="rId12"/>
    <p:sldId id="273" r:id="rId13"/>
    <p:sldId id="278" r:id="rId14"/>
    <p:sldId id="258" r:id="rId15"/>
    <p:sldId id="277" r:id="rId16"/>
    <p:sldId id="271" r:id="rId17"/>
    <p:sldId id="272" r:id="rId18"/>
    <p:sldId id="274" r:id="rId19"/>
    <p:sldId id="276" r:id="rId20"/>
    <p:sldId id="265" r:id="rId21"/>
    <p:sldId id="266" r:id="rId22"/>
    <p:sldId id="268" r:id="rId23"/>
    <p:sldId id="269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6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91ED6-8CAD-4A40-BD37-DC6FFA639D2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8898C-4501-4DE9-B076-0E4FDE18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BE1B441-ACF2-456D-B167-B4B2C735E6AC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1400" b="1"/>
              <a:t>PURPOSE – X</a:t>
            </a:r>
          </a:p>
          <a:p>
            <a:r>
              <a:rPr lang="en-US" altLang="en-US" sz="1400" b="1"/>
              <a:t>Text(.8x1.4)</a:t>
            </a:r>
          </a:p>
        </p:txBody>
      </p:sp>
    </p:spTree>
    <p:extLst>
      <p:ext uri="{BB962C8B-B14F-4D97-AF65-F5344CB8AC3E}">
        <p14:creationId xmlns:p14="http://schemas.microsoft.com/office/powerpoint/2010/main" val="2342703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Text(.8x.14) (.8x5.4)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A697E1-B9ED-446B-B18F-763CF0A1749C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3005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8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80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0D49-D86B-4C5E-99D4-B7A9D66C2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33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8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9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4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4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80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1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7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3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3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-41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24D97-F6E4-48AE-8B36-0910E79E0A2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1C53D-7B17-4F60-9F19-036580D4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9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DeepPIV</a:t>
            </a:r>
            <a:r>
              <a:rPr lang="en-US" dirty="0"/>
              <a:t> </a:t>
            </a:r>
            <a:r>
              <a:rPr lang="en-US" dirty="0" err="1"/>
              <a:t>Subastian</a:t>
            </a:r>
            <a:r>
              <a:rPr lang="en-US" dirty="0"/>
              <a:t> Integration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238" y="3509963"/>
            <a:ext cx="4220308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2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Focal Mux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Focal 914-HDE</a:t>
            </a:r>
          </a:p>
          <a:p>
            <a:pPr lvl="1"/>
            <a:r>
              <a:rPr lang="en-US" dirty="0"/>
              <a:t>Supports:</a:t>
            </a:r>
          </a:p>
          <a:p>
            <a:pPr lvl="2"/>
            <a:r>
              <a:rPr lang="en-US" dirty="0"/>
              <a:t>3G-SDI</a:t>
            </a:r>
          </a:p>
          <a:p>
            <a:pPr lvl="2"/>
            <a:r>
              <a:rPr lang="en-US" dirty="0"/>
              <a:t>Ethernet (100Base-T)</a:t>
            </a:r>
          </a:p>
          <a:p>
            <a:pPr lvl="2"/>
            <a:r>
              <a:rPr lang="en-US" dirty="0"/>
              <a:t>Serial </a:t>
            </a:r>
            <a:r>
              <a:rPr lang="en-US" dirty="0" err="1"/>
              <a:t>Comms</a:t>
            </a:r>
            <a:r>
              <a:rPr lang="en-US" dirty="0"/>
              <a:t> (2 Channels)</a:t>
            </a:r>
          </a:p>
          <a:p>
            <a:pPr lvl="2"/>
            <a:r>
              <a:rPr lang="en-US" dirty="0"/>
              <a:t>Expansion interface (CWDM, Multiple Ethernet, </a:t>
            </a:r>
            <a:r>
              <a:rPr lang="en-US" dirty="0" err="1"/>
              <a:t>Iso</a:t>
            </a:r>
            <a:r>
              <a:rPr lang="en-US" dirty="0"/>
              <a:t> serial)</a:t>
            </a:r>
          </a:p>
          <a:p>
            <a:pPr lvl="2"/>
            <a:r>
              <a:rPr lang="en-US" dirty="0"/>
              <a:t>Single or Dual single mode fibers 9/125 um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40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Can AC-DC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Meanwell NED-35B</a:t>
            </a:r>
          </a:p>
          <a:p>
            <a:pPr lvl="1"/>
            <a:r>
              <a:rPr lang="en-US" dirty="0"/>
              <a:t>Input 85-264 VAC</a:t>
            </a:r>
          </a:p>
          <a:p>
            <a:pPr lvl="1"/>
            <a:r>
              <a:rPr lang="en-US" dirty="0"/>
              <a:t>Dual Output: </a:t>
            </a:r>
          </a:p>
          <a:p>
            <a:pPr lvl="2"/>
            <a:r>
              <a:rPr lang="en-US" dirty="0"/>
              <a:t>5V, 2.2 A</a:t>
            </a:r>
          </a:p>
          <a:p>
            <a:pPr lvl="2"/>
            <a:r>
              <a:rPr lang="en-US" dirty="0"/>
              <a:t>24V, 1 A</a:t>
            </a:r>
          </a:p>
          <a:p>
            <a:pPr lvl="2"/>
            <a:r>
              <a:rPr lang="en-US" dirty="0"/>
              <a:t>35 W total</a:t>
            </a:r>
          </a:p>
          <a:p>
            <a:pPr lvl="1"/>
            <a:r>
              <a:rPr lang="en-US" dirty="0"/>
              <a:t>Easily replaceable with other models at higher power if needed</a:t>
            </a:r>
          </a:p>
          <a:p>
            <a:pPr lvl="1"/>
            <a:r>
              <a:rPr lang="en-US" dirty="0"/>
              <a:t>Mechanical: 99 cm x 97 cm x 36 cm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967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side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917E0A-561F-8C48-8554-1E7B96F941EA}"/>
              </a:ext>
            </a:extLst>
          </p:cNvPr>
          <p:cNvSpPr txBox="1"/>
          <p:nvPr/>
        </p:nvSpPr>
        <p:spPr>
          <a:xfrm>
            <a:off x="2765118" y="3191098"/>
            <a:ext cx="1994452" cy="646331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Focal 914-HDE</a:t>
            </a:r>
          </a:p>
          <a:p>
            <a:r>
              <a:rPr lang="en-US" dirty="0"/>
              <a:t>Console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3FE169-54D7-8543-B238-A4421388A1A5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062212" y="3514263"/>
            <a:ext cx="170290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7A1412A-9881-0344-AC86-4BD79D364207}"/>
              </a:ext>
            </a:extLst>
          </p:cNvPr>
          <p:cNvSpPr/>
          <p:nvPr/>
        </p:nvSpPr>
        <p:spPr>
          <a:xfrm>
            <a:off x="2765118" y="2627881"/>
            <a:ext cx="1769164" cy="245165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B1C9F0-5930-B647-9CB3-D1F1A64A9E7B}"/>
              </a:ext>
            </a:extLst>
          </p:cNvPr>
          <p:cNvSpPr/>
          <p:nvPr/>
        </p:nvSpPr>
        <p:spPr>
          <a:xfrm>
            <a:off x="8430421" y="1739986"/>
            <a:ext cx="1775791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HD Recorder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875B47-5BA2-CA4A-ACD8-70E1026C674E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4534282" y="2349586"/>
            <a:ext cx="3896139" cy="477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BAA8F2F-22DE-404B-8A6D-5A86ACB9B8AF}"/>
              </a:ext>
            </a:extLst>
          </p:cNvPr>
          <p:cNvSpPr txBox="1"/>
          <p:nvPr/>
        </p:nvSpPr>
        <p:spPr>
          <a:xfrm>
            <a:off x="5891313" y="2312374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3G-SDI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7BC8E8-1689-2042-AD7C-F1B51CB13308}"/>
              </a:ext>
            </a:extLst>
          </p:cNvPr>
          <p:cNvSpPr/>
          <p:nvPr/>
        </p:nvSpPr>
        <p:spPr>
          <a:xfrm>
            <a:off x="8430421" y="3191098"/>
            <a:ext cx="1775791" cy="1490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Laptop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851A3E-9A0E-9E4C-96B0-10E5BF89B7AF}"/>
              </a:ext>
            </a:extLst>
          </p:cNvPr>
          <p:cNvCxnSpPr>
            <a:cxnSpLocks/>
          </p:cNvCxnSpPr>
          <p:nvPr/>
        </p:nvCxnSpPr>
        <p:spPr>
          <a:xfrm>
            <a:off x="4534282" y="3514263"/>
            <a:ext cx="38961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2F7BD0-960A-B747-A496-0AA43DD6F458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534282" y="3837429"/>
            <a:ext cx="3896139" cy="16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7BACB5-8E8D-FB45-B540-37ED3A3DEDA7}"/>
              </a:ext>
            </a:extLst>
          </p:cNvPr>
          <p:cNvCxnSpPr>
            <a:cxnSpLocks/>
          </p:cNvCxnSpPr>
          <p:nvPr/>
        </p:nvCxnSpPr>
        <p:spPr>
          <a:xfrm>
            <a:off x="4534282" y="4201863"/>
            <a:ext cx="38961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5F7FA574-815E-6F46-940F-3E771325A872}"/>
              </a:ext>
            </a:extLst>
          </p:cNvPr>
          <p:cNvSpPr txBox="1"/>
          <p:nvPr/>
        </p:nvSpPr>
        <p:spPr>
          <a:xfrm>
            <a:off x="6229225" y="3183533"/>
            <a:ext cx="1001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Ethernet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47DB3E-B722-F040-9F8D-409CE56A619D}"/>
              </a:ext>
            </a:extLst>
          </p:cNvPr>
          <p:cNvSpPr txBox="1"/>
          <p:nvPr/>
        </p:nvSpPr>
        <p:spPr>
          <a:xfrm>
            <a:off x="5928172" y="3525931"/>
            <a:ext cx="1677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RS232 (Camera)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E09F1A-FCE1-FD4B-A8E5-A7939B8D5160}"/>
              </a:ext>
            </a:extLst>
          </p:cNvPr>
          <p:cNvSpPr txBox="1"/>
          <p:nvPr/>
        </p:nvSpPr>
        <p:spPr>
          <a:xfrm>
            <a:off x="5733985" y="3832531"/>
            <a:ext cx="2185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RS232 (Temp/Humid)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3614C4-9EE8-8549-AAD0-671F1872C59A}"/>
              </a:ext>
            </a:extLst>
          </p:cNvPr>
          <p:cNvCxnSpPr/>
          <p:nvPr/>
        </p:nvCxnSpPr>
        <p:spPr>
          <a:xfrm flipH="1">
            <a:off x="10206212" y="2203812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34A347C-7AEF-1543-9D60-DCC6004AE48E}"/>
              </a:ext>
            </a:extLst>
          </p:cNvPr>
          <p:cNvSpPr txBox="1"/>
          <p:nvPr/>
        </p:nvSpPr>
        <p:spPr>
          <a:xfrm>
            <a:off x="10322531" y="1847732"/>
            <a:ext cx="121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NTP Server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D3B9FB-D773-1545-A4D2-431B97EEFDEF}"/>
              </a:ext>
            </a:extLst>
          </p:cNvPr>
          <p:cNvSpPr txBox="1"/>
          <p:nvPr/>
        </p:nvSpPr>
        <p:spPr>
          <a:xfrm>
            <a:off x="1629784" y="3180220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Fiber</a:t>
            </a:r>
          </a:p>
        </p:txBody>
      </p:sp>
    </p:spTree>
    <p:extLst>
      <p:ext uri="{BB962C8B-B14F-4D97-AF65-F5344CB8AC3E}">
        <p14:creationId xmlns:p14="http://schemas.microsoft.com/office/powerpoint/2010/main" val="25181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689"/>
          <a:stretch/>
        </p:blipFill>
        <p:spPr>
          <a:xfrm>
            <a:off x="1266825" y="76566"/>
            <a:ext cx="10925175" cy="67814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6825" y="4648"/>
            <a:ext cx="2478698" cy="619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D93B56-D88F-F140-AD82-D213584F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49"/>
            <a:ext cx="2221523" cy="1015260"/>
          </a:xfrm>
        </p:spPr>
        <p:txBody>
          <a:bodyPr/>
          <a:lstStyle/>
          <a:p>
            <a:r>
              <a:rPr lang="en-US" dirty="0" smtClean="0"/>
              <a:t>Cables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433146" y="791308"/>
            <a:ext cx="2453054" cy="8528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0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Can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73315" cy="4351338"/>
          </a:xfrm>
        </p:spPr>
        <p:txBody>
          <a:bodyPr/>
          <a:lstStyle/>
          <a:p>
            <a:r>
              <a:rPr lang="en-US" dirty="0"/>
              <a:t>Former Tiburon motor control housing – not one that imploded</a:t>
            </a:r>
          </a:p>
          <a:p>
            <a:r>
              <a:rPr lang="en-US" dirty="0"/>
              <a:t>Used at 4000m</a:t>
            </a:r>
          </a:p>
          <a:p>
            <a:r>
              <a:rPr lang="en-US" dirty="0"/>
              <a:t>OD ~ 6.5”</a:t>
            </a:r>
          </a:p>
          <a:p>
            <a:r>
              <a:rPr lang="en-US" dirty="0"/>
              <a:t>ID ~ 5.25 “</a:t>
            </a:r>
          </a:p>
          <a:p>
            <a:r>
              <a:rPr lang="en-US" dirty="0"/>
              <a:t>Length ~  18”</a:t>
            </a:r>
          </a:p>
          <a:p>
            <a:r>
              <a:rPr lang="en-US" dirty="0"/>
              <a:t>New Endcap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0851" y="2249000"/>
            <a:ext cx="4466492" cy="3349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0" r="20180"/>
          <a:stretch/>
        </p:blipFill>
        <p:spPr>
          <a:xfrm>
            <a:off x="8156402" y="1690688"/>
            <a:ext cx="3775045" cy="446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1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Laser and Camera Housings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Weight (Total/</a:t>
            </a:r>
            <a:r>
              <a:rPr lang="en-US" dirty="0" err="1"/>
              <a:t>Manip</a:t>
            </a:r>
            <a:r>
              <a:rPr lang="en-US" dirty="0"/>
              <a:t>): Dry 84.8/25.4kg (187/56 </a:t>
            </a:r>
            <a:r>
              <a:rPr lang="en-US" dirty="0" err="1"/>
              <a:t>lbs</a:t>
            </a:r>
            <a:r>
              <a:rPr lang="en-US" dirty="0"/>
              <a:t>); In-water 20.4/9.1 kg (45/20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r>
              <a:rPr lang="en-US" dirty="0"/>
              <a:t>Dimensions (OD/length): Camera (5.9/13.6 in), Laser Controller (8.4/29.4 in), Remote </a:t>
            </a:r>
            <a:r>
              <a:rPr lang="en-US"/>
              <a:t>Laser </a:t>
            </a:r>
            <a:r>
              <a:rPr lang="en-US" smtClean="0"/>
              <a:t>(2.5/7.5)</a:t>
            </a: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216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– lead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Connectors</a:t>
            </a:r>
          </a:p>
          <a:p>
            <a:pPr lvl="1"/>
            <a:r>
              <a:rPr lang="en-US" dirty="0"/>
              <a:t>Impulse: have used Omicron 5070, expecting new ones 6/19 - ∞</a:t>
            </a:r>
          </a:p>
          <a:p>
            <a:pPr lvl="1"/>
            <a:r>
              <a:rPr lang="en-US" dirty="0" err="1"/>
              <a:t>Seacon</a:t>
            </a:r>
            <a:r>
              <a:rPr lang="en-US" dirty="0"/>
              <a:t>: have enough in house to start (order expected 7/1/19 - ∞)</a:t>
            </a:r>
          </a:p>
          <a:p>
            <a:pPr lvl="1"/>
            <a:r>
              <a:rPr lang="en-US" dirty="0" err="1"/>
              <a:t>Subconn</a:t>
            </a:r>
            <a:r>
              <a:rPr lang="en-US" dirty="0"/>
              <a:t>: have in house </a:t>
            </a:r>
          </a:p>
          <a:p>
            <a:r>
              <a:rPr lang="en-US" dirty="0"/>
              <a:t>Focal mux ~ 4 weeks</a:t>
            </a:r>
          </a:p>
          <a:p>
            <a:r>
              <a:rPr lang="en-US" dirty="0"/>
              <a:t>AC-DC readily available</a:t>
            </a:r>
          </a:p>
          <a:p>
            <a:r>
              <a:rPr lang="en-US" dirty="0"/>
              <a:t>Endcap manufacturing: 4-6 weeks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761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Bench testing of </a:t>
            </a:r>
            <a:r>
              <a:rPr lang="en-US" dirty="0" err="1"/>
              <a:t>DeepPIV</a:t>
            </a:r>
            <a:r>
              <a:rPr lang="en-US" dirty="0"/>
              <a:t> + focal 914-HDE through MBARI ROV early July</a:t>
            </a:r>
          </a:p>
          <a:p>
            <a:r>
              <a:rPr lang="en-US" dirty="0"/>
              <a:t>Integration and testing of complete can in August (test with MBARI ROV using Lancer??)</a:t>
            </a:r>
          </a:p>
          <a:p>
            <a:r>
              <a:rPr lang="en-US" dirty="0"/>
              <a:t>Pieces ship to Hawaii late September</a:t>
            </a:r>
          </a:p>
          <a:p>
            <a:r>
              <a:rPr lang="en-US" dirty="0"/>
              <a:t>Cruise mid-October</a:t>
            </a:r>
          </a:p>
        </p:txBody>
      </p:sp>
    </p:spTree>
    <p:extLst>
      <p:ext uri="{BB962C8B-B14F-4D97-AF65-F5344CB8AC3E}">
        <p14:creationId xmlns:p14="http://schemas.microsoft.com/office/powerpoint/2010/main" val="1470457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TBD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2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8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to deploy </a:t>
            </a:r>
            <a:r>
              <a:rPr lang="en-US" dirty="0" err="1"/>
              <a:t>DeepPIV</a:t>
            </a:r>
            <a:r>
              <a:rPr lang="en-US" dirty="0"/>
              <a:t> instrument on the ROV </a:t>
            </a:r>
            <a:r>
              <a:rPr lang="en-US" i="1" dirty="0" err="1"/>
              <a:t>Subastian</a:t>
            </a:r>
            <a:r>
              <a:rPr lang="en-US" dirty="0"/>
              <a:t> during 2 research cruises (10/19, 12/20)</a:t>
            </a:r>
          </a:p>
          <a:p>
            <a:r>
              <a:rPr lang="en-US" dirty="0"/>
              <a:t>Tasks: create interface can to operate </a:t>
            </a:r>
            <a:r>
              <a:rPr lang="en-US" dirty="0" err="1"/>
              <a:t>DeepPIV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8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Grp="1" noChangeAspect="1"/>
          </p:cNvGraphicFramePr>
          <p:nvPr/>
        </p:nvGraphicFramePr>
        <p:xfrm>
          <a:off x="1828800" y="304800"/>
          <a:ext cx="87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Picture" r:id="rId4" imgW="1752600" imgH="914400" progId="StaticMetafile">
                  <p:embed/>
                </p:oleObj>
              </mc:Choice>
              <mc:Fallback>
                <p:oleObj name="Picture" r:id="rId4" imgW="1752600" imgH="914400" progId="StaticMetafile">
                  <p:embed/>
                  <p:pic>
                    <p:nvPicPr>
                      <p:cNvPr id="205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04800"/>
                        <a:ext cx="87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0"/>
            <a:ext cx="7772400" cy="1143000"/>
          </a:xfrm>
        </p:spPr>
        <p:txBody>
          <a:bodyPr/>
          <a:lstStyle/>
          <a:p>
            <a:r>
              <a:rPr lang="en-US" altLang="en-US" b="1"/>
              <a:t>Coherent Laser Assmbly</a:t>
            </a:r>
            <a:endParaRPr lang="en-US" altLang="en-US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5838" y="1279525"/>
            <a:ext cx="4191000" cy="4114800"/>
          </a:xfrm>
        </p:spPr>
        <p:txBody>
          <a:bodyPr/>
          <a:lstStyle/>
          <a:p>
            <a:endParaRPr lang="en-US" altLang="en-US" sz="3600" b="1"/>
          </a:p>
          <a:p>
            <a:endParaRPr lang="en-US" altLang="en-US" sz="3600" b="1"/>
          </a:p>
          <a:p>
            <a:endParaRPr lang="en-US" altLang="en-US" sz="3600" b="1">
              <a:latin typeface="Arial" charset="0"/>
            </a:endParaRPr>
          </a:p>
        </p:txBody>
      </p:sp>
      <p:pic>
        <p:nvPicPr>
          <p:cNvPr id="2053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1" y="1066800"/>
            <a:ext cx="719931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903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2286000" y="0"/>
            <a:ext cx="7772400" cy="1143000"/>
          </a:xfrm>
        </p:spPr>
        <p:txBody>
          <a:bodyPr/>
          <a:lstStyle/>
          <a:p>
            <a:r>
              <a:rPr lang="en-US" altLang="en-US"/>
              <a:t>Laser Remote Head</a:t>
            </a:r>
          </a:p>
        </p:txBody>
      </p:sp>
      <p:pic>
        <p:nvPicPr>
          <p:cNvPr id="4099" name="ClipArt Placeholder 2"/>
          <p:cNvPicPr>
            <a:picLocks noGrp="1" noChangeAspect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/>
          <a:stretch>
            <a:fillRect/>
          </a:stretch>
        </p:blipFill>
        <p:spPr>
          <a:xfrm>
            <a:off x="1676400" y="914400"/>
            <a:ext cx="4495800" cy="4262438"/>
          </a:xfrm>
        </p:spPr>
      </p:pic>
      <p:pic>
        <p:nvPicPr>
          <p:cNvPr id="410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/>
          <a:stretch>
            <a:fillRect/>
          </a:stretch>
        </p:blipFill>
        <p:spPr bwMode="auto">
          <a:xfrm>
            <a:off x="5867400" y="1752601"/>
            <a:ext cx="441325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7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Focal 914-HDE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323" y="73270"/>
            <a:ext cx="7265211" cy="678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79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Focal 914-HDE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219200"/>
            <a:ext cx="885825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93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Plans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008" y="958996"/>
            <a:ext cx="8997095" cy="58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8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Interfaces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1938"/>
            <a:ext cx="10515600" cy="531055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900" dirty="0" err="1"/>
              <a:t>Subastian</a:t>
            </a:r>
            <a:r>
              <a:rPr lang="en-US" sz="2900" dirty="0"/>
              <a:t> Instrument Interface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 err="1"/>
              <a:t>Comms</a:t>
            </a:r>
            <a:r>
              <a:rPr lang="en-US" sz="2900" dirty="0"/>
              <a:t>: Fiber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9/125 um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Connector: Teledyne Omicron 5070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/>
              <a:t>Power: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240 VAC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Connector: </a:t>
            </a:r>
            <a:r>
              <a:rPr lang="en-US" sz="2900" dirty="0" err="1"/>
              <a:t>Subconn</a:t>
            </a:r>
            <a:r>
              <a:rPr lang="en-US" sz="2900" dirty="0"/>
              <a:t> MCBH3M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/>
              <a:t>Science Port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24 V Power, 8A fuse?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RS232 </a:t>
            </a:r>
            <a:r>
              <a:rPr lang="en-US" sz="2900" dirty="0" err="1"/>
              <a:t>Comms</a:t>
            </a:r>
            <a:endParaRPr lang="en-US" sz="2900" dirty="0"/>
          </a:p>
          <a:p>
            <a:pPr marL="514350" indent="-514350">
              <a:buFont typeface="+mj-lt"/>
              <a:buAutoNum type="arabicPeriod"/>
            </a:pPr>
            <a:r>
              <a:rPr lang="en-US" sz="2900" dirty="0" err="1"/>
              <a:t>DeepPIV</a:t>
            </a:r>
            <a:r>
              <a:rPr lang="en-US" sz="2900" dirty="0"/>
              <a:t> Interface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/>
              <a:t>Laser Housing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110 VAC, 2A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Ethernet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/>
              <a:t>Camera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24 V, &lt;1A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RS232 </a:t>
            </a:r>
            <a:r>
              <a:rPr lang="en-US" sz="2900" dirty="0" err="1"/>
              <a:t>comm</a:t>
            </a:r>
            <a:r>
              <a:rPr lang="en-US" sz="2900" dirty="0"/>
              <a:t> ports (2)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900" dirty="0"/>
              <a:t>Dye Injector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24 V, 2A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900" dirty="0"/>
              <a:t>RS232 </a:t>
            </a:r>
            <a:r>
              <a:rPr lang="en-US" sz="2900" dirty="0" err="1"/>
              <a:t>comm</a:t>
            </a:r>
            <a:r>
              <a:rPr lang="en-US" sz="2900" dirty="0"/>
              <a:t> port</a:t>
            </a:r>
          </a:p>
          <a:p>
            <a:pPr marL="1428750" lvl="2" indent="-514350">
              <a:buFont typeface="+mj-lt"/>
              <a:buAutoNum type="arabicPeriod"/>
            </a:pPr>
            <a:endParaRPr lang="en-US" sz="2900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04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Block Diagram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991456"/>
            <a:ext cx="2713892" cy="32575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Subastian</a:t>
            </a:r>
            <a:r>
              <a:rPr lang="en-US" dirty="0"/>
              <a:t> ROV</a:t>
            </a:r>
          </a:p>
        </p:txBody>
      </p:sp>
      <p:sp>
        <p:nvSpPr>
          <p:cNvPr id="5" name="Rectangle 4"/>
          <p:cNvSpPr/>
          <p:nvPr/>
        </p:nvSpPr>
        <p:spPr>
          <a:xfrm>
            <a:off x="8634046" y="1767253"/>
            <a:ext cx="1776046" cy="8264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LASER </a:t>
            </a:r>
          </a:p>
        </p:txBody>
      </p:sp>
      <p:sp>
        <p:nvSpPr>
          <p:cNvPr id="6" name="Rectangle 5"/>
          <p:cNvSpPr/>
          <p:nvPr/>
        </p:nvSpPr>
        <p:spPr>
          <a:xfrm>
            <a:off x="8634046" y="3042137"/>
            <a:ext cx="1776046" cy="8792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Camera</a:t>
            </a:r>
          </a:p>
        </p:txBody>
      </p:sp>
      <p:sp>
        <p:nvSpPr>
          <p:cNvPr id="8" name="Rectangle 7"/>
          <p:cNvSpPr/>
          <p:nvPr/>
        </p:nvSpPr>
        <p:spPr>
          <a:xfrm>
            <a:off x="8634046" y="4369775"/>
            <a:ext cx="1776046" cy="8792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Dye Injector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71730" y="1318846"/>
            <a:ext cx="130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DeepPIV</a:t>
            </a:r>
            <a:r>
              <a:rPr lang="en-US" dirty="0"/>
              <a:t> v.3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05781" y="2219853"/>
            <a:ext cx="96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240 VAC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3516" y="2387109"/>
            <a:ext cx="2444261" cy="21892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Interface Can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552092" y="2593730"/>
            <a:ext cx="14714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52092" y="2957145"/>
            <a:ext cx="14714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963352" y="2660899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Fiber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552092" y="4976446"/>
            <a:ext cx="5081954" cy="52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03210" y="4747845"/>
            <a:ext cx="1273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 V, RS232</a:t>
            </a:r>
          </a:p>
        </p:txBody>
      </p:sp>
      <p:sp>
        <p:nvSpPr>
          <p:cNvPr id="22" name="Freeform 21"/>
          <p:cNvSpPr/>
          <p:nvPr/>
        </p:nvSpPr>
        <p:spPr>
          <a:xfrm>
            <a:off x="7464669" y="2203717"/>
            <a:ext cx="1178169" cy="337260"/>
          </a:xfrm>
          <a:custGeom>
            <a:avLst/>
            <a:gdLst>
              <a:gd name="connsiteX0" fmla="*/ 0 w 1178169"/>
              <a:gd name="connsiteY0" fmla="*/ 337260 h 337260"/>
              <a:gd name="connsiteX1" fmla="*/ 281354 w 1178169"/>
              <a:gd name="connsiteY1" fmla="*/ 3152 h 337260"/>
              <a:gd name="connsiteX2" fmla="*/ 923193 w 1178169"/>
              <a:gd name="connsiteY2" fmla="*/ 161414 h 337260"/>
              <a:gd name="connsiteX3" fmla="*/ 1178169 w 1178169"/>
              <a:gd name="connsiteY3" fmla="*/ 20737 h 3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169" h="337260">
                <a:moveTo>
                  <a:pt x="0" y="337260"/>
                </a:moveTo>
                <a:cubicBezTo>
                  <a:pt x="63744" y="184860"/>
                  <a:pt x="127489" y="32460"/>
                  <a:pt x="281354" y="3152"/>
                </a:cubicBezTo>
                <a:cubicBezTo>
                  <a:pt x="435219" y="-26156"/>
                  <a:pt x="773724" y="158483"/>
                  <a:pt x="923193" y="161414"/>
                </a:cubicBezTo>
                <a:cubicBezTo>
                  <a:pt x="1072662" y="164345"/>
                  <a:pt x="1125415" y="92541"/>
                  <a:pt x="1178169" y="207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632553" y="1618103"/>
            <a:ext cx="1001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240 VAC</a:t>
            </a:r>
          </a:p>
          <a:p>
            <a:r>
              <a:rPr lang="en-US" dirty="0"/>
              <a:t>Ethernet</a:t>
            </a:r>
          </a:p>
        </p:txBody>
      </p:sp>
      <p:sp>
        <p:nvSpPr>
          <p:cNvPr id="24" name="Freeform 23"/>
          <p:cNvSpPr/>
          <p:nvPr/>
        </p:nvSpPr>
        <p:spPr>
          <a:xfrm>
            <a:off x="7464669" y="3517412"/>
            <a:ext cx="1195754" cy="191298"/>
          </a:xfrm>
          <a:custGeom>
            <a:avLst/>
            <a:gdLst>
              <a:gd name="connsiteX0" fmla="*/ 0 w 1195754"/>
              <a:gd name="connsiteY0" fmla="*/ 326039 h 412318"/>
              <a:gd name="connsiteX1" fmla="*/ 298939 w 1195754"/>
              <a:gd name="connsiteY1" fmla="*/ 723 h 412318"/>
              <a:gd name="connsiteX2" fmla="*/ 852854 w 1195754"/>
              <a:gd name="connsiteY2" fmla="*/ 405170 h 412318"/>
              <a:gd name="connsiteX3" fmla="*/ 1195754 w 1195754"/>
              <a:gd name="connsiteY3" fmla="*/ 220531 h 412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5754" h="412318">
                <a:moveTo>
                  <a:pt x="0" y="326039"/>
                </a:moveTo>
                <a:cubicBezTo>
                  <a:pt x="78398" y="156787"/>
                  <a:pt x="156797" y="-12465"/>
                  <a:pt x="298939" y="723"/>
                </a:cubicBezTo>
                <a:cubicBezTo>
                  <a:pt x="441081" y="13911"/>
                  <a:pt x="703385" y="368535"/>
                  <a:pt x="852854" y="405170"/>
                </a:cubicBezTo>
                <a:cubicBezTo>
                  <a:pt x="1002323" y="441805"/>
                  <a:pt x="1099038" y="331168"/>
                  <a:pt x="1195754" y="2205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596036" y="2917703"/>
            <a:ext cx="107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24V</a:t>
            </a:r>
          </a:p>
          <a:p>
            <a:r>
              <a:rPr lang="en-US" dirty="0"/>
              <a:t>RS232 (2)</a:t>
            </a:r>
          </a:p>
        </p:txBody>
      </p:sp>
    </p:spTree>
    <p:extLst>
      <p:ext uri="{BB962C8B-B14F-4D97-AF65-F5344CB8AC3E}">
        <p14:creationId xmlns:p14="http://schemas.microsoft.com/office/powerpoint/2010/main" val="40452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Block Diagram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" y="1086660"/>
            <a:ext cx="9284677" cy="6176294"/>
          </a:xfrm>
        </p:spPr>
      </p:pic>
    </p:spTree>
    <p:extLst>
      <p:ext uri="{BB962C8B-B14F-4D97-AF65-F5344CB8AC3E}">
        <p14:creationId xmlns:p14="http://schemas.microsoft.com/office/powerpoint/2010/main" val="339461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938954" y="5829300"/>
            <a:ext cx="4088423" cy="8880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"/>
          <a:stretch/>
        </p:blipFill>
        <p:spPr>
          <a:xfrm>
            <a:off x="729762" y="898427"/>
            <a:ext cx="10653346" cy="581889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-12956"/>
            <a:ext cx="10515600" cy="944929"/>
          </a:xfrm>
        </p:spPr>
        <p:txBody>
          <a:bodyPr/>
          <a:lstStyle/>
          <a:p>
            <a:r>
              <a:rPr lang="en-US" dirty="0"/>
              <a:t>Camera Housing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063869" y="6717323"/>
            <a:ext cx="102899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27939" y="5829300"/>
            <a:ext cx="3209192" cy="8880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8600" y="3868615"/>
            <a:ext cx="1512277" cy="22420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Laser Housing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78" y="-11840"/>
            <a:ext cx="9061938" cy="688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4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DeepPIV</a:t>
            </a:r>
            <a:r>
              <a:rPr lang="en-US" dirty="0"/>
              <a:t> + Integration Can Power Consumption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785746"/>
              </p:ext>
            </p:extLst>
          </p:nvPr>
        </p:nvGraphicFramePr>
        <p:xfrm>
          <a:off x="6250235" y="1494685"/>
          <a:ext cx="4784111" cy="5073168"/>
        </p:xfrm>
        <a:graphic>
          <a:graphicData uri="http://schemas.openxmlformats.org/drawingml/2006/table">
            <a:tbl>
              <a:tblPr/>
              <a:tblGrid>
                <a:gridCol w="2162050">
                  <a:extLst>
                    <a:ext uri="{9D8B030D-6E8A-4147-A177-3AD203B41FA5}">
                      <a16:colId xmlns:a16="http://schemas.microsoft.com/office/drawing/2014/main" val="2049527594"/>
                    </a:ext>
                  </a:extLst>
                </a:gridCol>
                <a:gridCol w="889354">
                  <a:extLst>
                    <a:ext uri="{9D8B030D-6E8A-4147-A177-3AD203B41FA5}">
                      <a16:colId xmlns:a16="http://schemas.microsoft.com/office/drawing/2014/main" val="1087347085"/>
                    </a:ext>
                  </a:extLst>
                </a:gridCol>
                <a:gridCol w="874020">
                  <a:extLst>
                    <a:ext uri="{9D8B030D-6E8A-4147-A177-3AD203B41FA5}">
                      <a16:colId xmlns:a16="http://schemas.microsoft.com/office/drawing/2014/main" val="3321341589"/>
                    </a:ext>
                  </a:extLst>
                </a:gridCol>
                <a:gridCol w="858687">
                  <a:extLst>
                    <a:ext uri="{9D8B030D-6E8A-4147-A177-3AD203B41FA5}">
                      <a16:colId xmlns:a16="http://schemas.microsoft.com/office/drawing/2014/main" val="1660120774"/>
                    </a:ext>
                  </a:extLst>
                </a:gridCol>
              </a:tblGrid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Voltage (V)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Current (A)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 (W)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982844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Laser Housing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360020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Laser + Controller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998857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DGH Modules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2.04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707218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 Serial Server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8995326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temp/humidity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734623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327464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Laser Housing Power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146.64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22371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864865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Camera Housing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140943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Camera 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041481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Twiga Int Board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347529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Temp/humidity board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591226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416040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Camera Housing Power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097287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870722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264930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Dye Injector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582254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Elmo +Motor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819802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530176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Dye Injector Power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617982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262491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Interface Can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828915"/>
                  </a:ext>
                </a:extLst>
              </a:tr>
              <a:tr h="211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Focal stack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566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16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33"/>
            <a:ext cx="10515600" cy="1325563"/>
          </a:xfrm>
        </p:spPr>
        <p:txBody>
          <a:bodyPr/>
          <a:lstStyle/>
          <a:p>
            <a:r>
              <a:rPr lang="en-US" dirty="0"/>
              <a:t>Integration Can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015" y="932736"/>
            <a:ext cx="10984156" cy="61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01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513</Words>
  <Application>Microsoft Office PowerPoint</Application>
  <PresentationFormat>Widescreen</PresentationFormat>
  <Paragraphs>205</Paragraphs>
  <Slides>24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Picture</vt:lpstr>
      <vt:lpstr>DeepPIV Subastian Integration</vt:lpstr>
      <vt:lpstr>Project Goal</vt:lpstr>
      <vt:lpstr>Electrical Interfaces</vt:lpstr>
      <vt:lpstr>System Block Diagram</vt:lpstr>
      <vt:lpstr>System Block Diagram</vt:lpstr>
      <vt:lpstr>Camera Housing</vt:lpstr>
      <vt:lpstr>Laser Housing</vt:lpstr>
      <vt:lpstr>DeepPIV + Integration Can Power Consumption</vt:lpstr>
      <vt:lpstr>Integration Can</vt:lpstr>
      <vt:lpstr>Focal Mux</vt:lpstr>
      <vt:lpstr>Interface Can AC-DC </vt:lpstr>
      <vt:lpstr>Top side</vt:lpstr>
      <vt:lpstr>Cables</vt:lpstr>
      <vt:lpstr>Integration Can Housing</vt:lpstr>
      <vt:lpstr>Laser and Camera Housings</vt:lpstr>
      <vt:lpstr>Schedule – lead times</vt:lpstr>
      <vt:lpstr>Schedule</vt:lpstr>
      <vt:lpstr>TBD</vt:lpstr>
      <vt:lpstr>Questions</vt:lpstr>
      <vt:lpstr>Coherent Laser Assmbly</vt:lpstr>
      <vt:lpstr>Laser Remote Head</vt:lpstr>
      <vt:lpstr>Focal 914-HDE</vt:lpstr>
      <vt:lpstr>Focal 914-HDE</vt:lpstr>
      <vt:lpstr>Alternate Plans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29</cp:revision>
  <dcterms:created xsi:type="dcterms:W3CDTF">2019-05-13T18:44:16Z</dcterms:created>
  <dcterms:modified xsi:type="dcterms:W3CDTF">2019-05-15T16:30:14Z</dcterms:modified>
</cp:coreProperties>
</file>