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2" r:id="rId2"/>
    <p:sldId id="263"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B2D06A-38D3-4568-B464-9713943DF00B}" type="datetimeFigureOut">
              <a:rPr lang="en-US" smtClean="0"/>
              <a:t>10/11/2017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46D7D9-DA52-4703-8788-E40C10117F6A}" type="slidenum">
              <a:rPr lang="en-US" smtClean="0"/>
              <a:t>‹#›</a:t>
            </a:fld>
            <a:endParaRPr lang="en-US"/>
          </a:p>
        </p:txBody>
      </p:sp>
    </p:spTree>
    <p:extLst>
      <p:ext uri="{BB962C8B-B14F-4D97-AF65-F5344CB8AC3E}">
        <p14:creationId xmlns:p14="http://schemas.microsoft.com/office/powerpoint/2010/main" val="3379946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A200068-A772-4C33-8EB5-D94FDEEAD847}"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1167277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200068-A772-4C33-8EB5-D94FDEEAD847}"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1782297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200068-A772-4C33-8EB5-D94FDEEAD847}"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32241665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6" name="Shape 6"/>
          <p:cNvSpPr>
            <a:spLocks noGrp="1"/>
          </p:cNvSpPr>
          <p:nvPr>
            <p:ph type="title"/>
          </p:nvPr>
        </p:nvSpPr>
        <p:spPr>
          <a:xfrm>
            <a:off x="1812727" y="1151930"/>
            <a:ext cx="5518547" cy="2321719"/>
          </a:xfrm>
          <a:prstGeom prst="rect">
            <a:avLst/>
          </a:prstGeom>
        </p:spPr>
        <p:txBody>
          <a:bodyPr lIns="0" tIns="0" rIns="0" bIns="0" anchor="b"/>
          <a:lstStyle>
            <a:lvl1pPr defTabSz="245364">
              <a:defRPr sz="4700">
                <a:latin typeface="+mn-lt"/>
                <a:ea typeface="+mn-ea"/>
                <a:cs typeface="+mn-cs"/>
                <a:sym typeface="Helvetica Light"/>
              </a:defRPr>
            </a:lvl1pPr>
          </a:lstStyle>
          <a:p>
            <a:pPr lvl="0">
              <a:defRPr sz="1800"/>
            </a:pPr>
            <a:r>
              <a:rPr sz="4700"/>
              <a:t>Title Text</a:t>
            </a:r>
          </a:p>
        </p:txBody>
      </p:sp>
      <p:sp>
        <p:nvSpPr>
          <p:cNvPr id="7" name="Shape 7"/>
          <p:cNvSpPr>
            <a:spLocks noGrp="1"/>
          </p:cNvSpPr>
          <p:nvPr>
            <p:ph type="body" idx="1"/>
          </p:nvPr>
        </p:nvSpPr>
        <p:spPr>
          <a:xfrm>
            <a:off x="1812727" y="3536156"/>
            <a:ext cx="5518547" cy="794743"/>
          </a:xfrm>
          <a:prstGeom prst="rect">
            <a:avLst/>
          </a:prstGeom>
        </p:spPr>
        <p:txBody>
          <a:bodyPr lIns="0" tIns="0" rIns="0" bIns="0"/>
          <a:lstStyle>
            <a:lvl1pPr marL="0" indent="0" algn="ctr" defTabSz="245364">
              <a:spcBef>
                <a:spcPts val="0"/>
              </a:spcBef>
              <a:buSzTx/>
              <a:buFontTx/>
              <a:buNone/>
              <a:defRPr sz="1800">
                <a:latin typeface="+mn-lt"/>
                <a:ea typeface="+mn-ea"/>
                <a:cs typeface="+mn-cs"/>
                <a:sym typeface="Helvetica Light"/>
              </a:defRPr>
            </a:lvl1pPr>
            <a:lvl2pPr marL="0" indent="96012" algn="ctr" defTabSz="245364">
              <a:spcBef>
                <a:spcPts val="0"/>
              </a:spcBef>
              <a:buSzTx/>
              <a:buFontTx/>
              <a:buNone/>
              <a:defRPr sz="1800">
                <a:latin typeface="+mn-lt"/>
                <a:ea typeface="+mn-ea"/>
                <a:cs typeface="+mn-cs"/>
                <a:sym typeface="Helvetica Light"/>
              </a:defRPr>
            </a:lvl2pPr>
            <a:lvl3pPr marL="0" indent="192024" algn="ctr" defTabSz="245364">
              <a:spcBef>
                <a:spcPts val="0"/>
              </a:spcBef>
              <a:buSzTx/>
              <a:buFontTx/>
              <a:buNone/>
              <a:defRPr sz="1800">
                <a:latin typeface="+mn-lt"/>
                <a:ea typeface="+mn-ea"/>
                <a:cs typeface="+mn-cs"/>
                <a:sym typeface="Helvetica Light"/>
              </a:defRPr>
            </a:lvl3pPr>
            <a:lvl4pPr marL="0" indent="288036" algn="ctr" defTabSz="245364">
              <a:spcBef>
                <a:spcPts val="0"/>
              </a:spcBef>
              <a:buSzTx/>
              <a:buFontTx/>
              <a:buNone/>
              <a:defRPr sz="1800">
                <a:latin typeface="+mn-lt"/>
                <a:ea typeface="+mn-ea"/>
                <a:cs typeface="+mn-cs"/>
                <a:sym typeface="Helvetica Light"/>
              </a:defRPr>
            </a:lvl4pPr>
            <a:lvl5pPr marL="0" indent="384048" algn="ctr" defTabSz="245364">
              <a:spcBef>
                <a:spcPts val="0"/>
              </a:spcBef>
              <a:buSzTx/>
              <a:buFontTx/>
              <a:buNone/>
              <a:defRPr sz="1800">
                <a:latin typeface="+mn-lt"/>
                <a:ea typeface="+mn-ea"/>
                <a:cs typeface="+mn-cs"/>
                <a:sym typeface="Helvetica Light"/>
              </a:defRPr>
            </a:lvl5pPr>
          </a:lstStyle>
          <a:p>
            <a:pPr lvl="0">
              <a:defRPr sz="1800"/>
            </a:pPr>
            <a:r>
              <a:rPr sz="1800"/>
              <a:t>Body Level One</a:t>
            </a:r>
          </a:p>
          <a:p>
            <a:pPr lvl="1">
              <a:defRPr sz="1800"/>
            </a:pPr>
            <a:r>
              <a:rPr sz="1800"/>
              <a:t>Body Level Two</a:t>
            </a:r>
          </a:p>
          <a:p>
            <a:pPr lvl="2">
              <a:defRPr sz="1800"/>
            </a:pPr>
            <a:r>
              <a:rPr sz="1800"/>
              <a:t>Body Level Three</a:t>
            </a:r>
          </a:p>
          <a:p>
            <a:pPr lvl="3">
              <a:defRPr sz="1800"/>
            </a:pPr>
            <a:r>
              <a:rPr sz="1800"/>
              <a:t>Body Level Four</a:t>
            </a:r>
          </a:p>
          <a:p>
            <a:pPr lvl="4">
              <a:defRPr sz="1800"/>
            </a:pPr>
            <a:r>
              <a:rPr sz="1800"/>
              <a:t>Body Level Five</a:t>
            </a:r>
          </a:p>
        </p:txBody>
      </p:sp>
    </p:spTree>
    <p:extLst>
      <p:ext uri="{BB962C8B-B14F-4D97-AF65-F5344CB8AC3E}">
        <p14:creationId xmlns:p14="http://schemas.microsoft.com/office/powerpoint/2010/main" val="178458553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200068-A772-4C33-8EB5-D94FDEEAD847}"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2076875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200068-A772-4C33-8EB5-D94FDEEAD847}" type="datetimeFigureOut">
              <a:rPr lang="en-US" smtClean="0"/>
              <a:t>10/11/2017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1019711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A200068-A772-4C33-8EB5-D94FDEEAD847}"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219518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200068-A772-4C33-8EB5-D94FDEEAD847}" type="datetimeFigureOut">
              <a:rPr lang="en-US" smtClean="0"/>
              <a:t>10/11/2017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2271504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200068-A772-4C33-8EB5-D94FDEEAD847}" type="datetimeFigureOut">
              <a:rPr lang="en-US" smtClean="0"/>
              <a:t>10/11/2017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1928177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200068-A772-4C33-8EB5-D94FDEEAD847}" type="datetimeFigureOut">
              <a:rPr lang="en-US" smtClean="0"/>
              <a:t>10/11/2017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4190919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200068-A772-4C33-8EB5-D94FDEEAD847}"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920630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200068-A772-4C33-8EB5-D94FDEEAD847}" type="datetimeFigureOut">
              <a:rPr lang="en-US" smtClean="0"/>
              <a:t>10/11/2017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868F87-DD9D-4A1D-9DE8-0F0A6C064ACD}" type="slidenum">
              <a:rPr lang="en-US" smtClean="0"/>
              <a:t>‹#›</a:t>
            </a:fld>
            <a:endParaRPr lang="en-US"/>
          </a:p>
        </p:txBody>
      </p:sp>
    </p:spTree>
    <p:extLst>
      <p:ext uri="{BB962C8B-B14F-4D97-AF65-F5344CB8AC3E}">
        <p14:creationId xmlns:p14="http://schemas.microsoft.com/office/powerpoint/2010/main" val="3334672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00068-A772-4C33-8EB5-D94FDEEAD847}" type="datetimeFigureOut">
              <a:rPr lang="en-US" smtClean="0"/>
              <a:t>10/11/2017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68F87-DD9D-4A1D-9DE8-0F0A6C064ACD}" type="slidenum">
              <a:rPr lang="en-US" smtClean="0"/>
              <a:t>‹#›</a:t>
            </a:fld>
            <a:endParaRPr lang="en-US"/>
          </a:p>
        </p:txBody>
      </p:sp>
    </p:spTree>
    <p:extLst>
      <p:ext uri="{BB962C8B-B14F-4D97-AF65-F5344CB8AC3E}">
        <p14:creationId xmlns:p14="http://schemas.microsoft.com/office/powerpoint/2010/main" val="3392661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1080p_30Hz_4_309-filtered.jpeg"/>
          <p:cNvPicPr/>
          <p:nvPr/>
        </p:nvPicPr>
        <p:blipFill>
          <a:blip r:embed="rId2">
            <a:extLst/>
          </a:blip>
          <a:stretch>
            <a:fillRect/>
          </a:stretch>
        </p:blipFill>
        <p:spPr>
          <a:xfrm>
            <a:off x="-275421" y="-460093"/>
            <a:ext cx="10032602" cy="7524451"/>
          </a:xfrm>
          <a:prstGeom prst="rect">
            <a:avLst/>
          </a:prstGeom>
          <a:ln w="12700">
            <a:miter lim="400000"/>
          </a:ln>
        </p:spPr>
      </p:pic>
      <p:sp>
        <p:nvSpPr>
          <p:cNvPr id="67" name="Shape 67"/>
          <p:cNvSpPr>
            <a:spLocks noGrp="1"/>
          </p:cNvSpPr>
          <p:nvPr>
            <p:ph type="title"/>
          </p:nvPr>
        </p:nvSpPr>
        <p:spPr>
          <a:xfrm>
            <a:off x="1678900" y="-76200"/>
            <a:ext cx="5786203" cy="1463161"/>
          </a:xfrm>
          <a:prstGeom prst="rect">
            <a:avLst/>
          </a:prstGeom>
        </p:spPr>
        <p:txBody>
          <a:bodyPr/>
          <a:lstStyle/>
          <a:p>
            <a:pPr lvl="0">
              <a:defRPr sz="1800"/>
            </a:pPr>
            <a:r>
              <a:rPr sz="3100" dirty="0" err="1">
                <a:solidFill>
                  <a:srgbClr val="FFFFFF"/>
                </a:solidFill>
              </a:rPr>
              <a:t>DeepPIV</a:t>
            </a:r>
            <a:endParaRPr sz="3100" dirty="0">
              <a:solidFill>
                <a:srgbClr val="FFFFFF"/>
              </a:solidFill>
            </a:endParaRPr>
          </a:p>
          <a:p>
            <a:pPr lvl="0">
              <a:defRPr sz="1800"/>
            </a:pPr>
            <a:r>
              <a:rPr sz="3100" dirty="0">
                <a:solidFill>
                  <a:srgbClr val="FFFFFF"/>
                </a:solidFill>
              </a:rPr>
              <a:t>(</a:t>
            </a:r>
            <a:r>
              <a:rPr sz="3100" u="sng" dirty="0">
                <a:solidFill>
                  <a:srgbClr val="FFFFFF"/>
                </a:solidFill>
              </a:rPr>
              <a:t>P</a:t>
            </a:r>
            <a:r>
              <a:rPr sz="3100" dirty="0">
                <a:solidFill>
                  <a:srgbClr val="FFFFFF"/>
                </a:solidFill>
              </a:rPr>
              <a:t>article </a:t>
            </a:r>
            <a:r>
              <a:rPr sz="3100" u="sng" dirty="0">
                <a:solidFill>
                  <a:srgbClr val="FFFFFF"/>
                </a:solidFill>
              </a:rPr>
              <a:t>I</a:t>
            </a:r>
            <a:r>
              <a:rPr sz="3100" dirty="0">
                <a:solidFill>
                  <a:srgbClr val="FFFFFF"/>
                </a:solidFill>
              </a:rPr>
              <a:t>mage </a:t>
            </a:r>
            <a:r>
              <a:rPr sz="3100" u="sng" dirty="0">
                <a:solidFill>
                  <a:srgbClr val="FFFFFF"/>
                </a:solidFill>
              </a:rPr>
              <a:t>V</a:t>
            </a:r>
            <a:r>
              <a:rPr sz="3100" dirty="0">
                <a:solidFill>
                  <a:srgbClr val="FFFFFF"/>
                </a:solidFill>
              </a:rPr>
              <a:t>elocimetry)</a:t>
            </a:r>
          </a:p>
          <a:p>
            <a:pPr lvl="0">
              <a:defRPr sz="1800"/>
            </a:pPr>
            <a:r>
              <a:rPr sz="2400" dirty="0">
                <a:solidFill>
                  <a:srgbClr val="FFFFFF"/>
                </a:solidFill>
              </a:rPr>
              <a:t>Measuring fine-scale fluid motion at depth</a:t>
            </a:r>
          </a:p>
        </p:txBody>
      </p:sp>
      <p:sp>
        <p:nvSpPr>
          <p:cNvPr id="68" name="Shape 68"/>
          <p:cNvSpPr>
            <a:spLocks noGrp="1"/>
          </p:cNvSpPr>
          <p:nvPr>
            <p:ph type="body" idx="1"/>
          </p:nvPr>
        </p:nvSpPr>
        <p:spPr>
          <a:xfrm>
            <a:off x="1322601" y="1600200"/>
            <a:ext cx="6498798" cy="2011149"/>
          </a:xfrm>
          <a:prstGeom prst="rect">
            <a:avLst/>
          </a:prstGeom>
        </p:spPr>
        <p:txBody>
          <a:bodyPr/>
          <a:lstStyle/>
          <a:p>
            <a:pPr lvl="0">
              <a:defRPr sz="1800"/>
            </a:pPr>
            <a:r>
              <a:rPr dirty="0" err="1">
                <a:solidFill>
                  <a:srgbClr val="FFFFFF"/>
                </a:solidFill>
              </a:rPr>
              <a:t>Kakani</a:t>
            </a:r>
            <a:r>
              <a:rPr dirty="0">
                <a:solidFill>
                  <a:srgbClr val="FFFFFF"/>
                </a:solidFill>
              </a:rPr>
              <a:t> </a:t>
            </a:r>
            <a:r>
              <a:rPr dirty="0" err="1">
                <a:solidFill>
                  <a:srgbClr val="FFFFFF"/>
                </a:solidFill>
              </a:rPr>
              <a:t>Katija</a:t>
            </a:r>
            <a:r>
              <a:rPr dirty="0">
                <a:solidFill>
                  <a:srgbClr val="FFFFFF"/>
                </a:solidFill>
              </a:rPr>
              <a:t>, Alana </a:t>
            </a:r>
            <a:r>
              <a:rPr dirty="0" smtClean="0">
                <a:solidFill>
                  <a:srgbClr val="FFFFFF"/>
                </a:solidFill>
              </a:rPr>
              <a:t>Sherman</a:t>
            </a:r>
            <a:r>
              <a:rPr lang="en-US" dirty="0" smtClean="0">
                <a:solidFill>
                  <a:srgbClr val="FFFFFF"/>
                </a:solidFill>
              </a:rPr>
              <a:t>, Dale Graves</a:t>
            </a:r>
            <a:r>
              <a:rPr dirty="0" smtClean="0">
                <a:solidFill>
                  <a:srgbClr val="FFFFFF"/>
                </a:solidFill>
              </a:rPr>
              <a:t>, </a:t>
            </a:r>
            <a:endParaRPr dirty="0">
              <a:solidFill>
                <a:srgbClr val="FFFFFF"/>
              </a:solidFill>
            </a:endParaRPr>
          </a:p>
          <a:p>
            <a:pPr lvl="0">
              <a:defRPr sz="1800"/>
            </a:pPr>
            <a:r>
              <a:rPr lang="en-US" dirty="0" smtClean="0">
                <a:solidFill>
                  <a:srgbClr val="FFFFFF"/>
                </a:solidFill>
              </a:rPr>
              <a:t>Jon Erickson</a:t>
            </a:r>
            <a:r>
              <a:rPr dirty="0" smtClean="0">
                <a:solidFill>
                  <a:srgbClr val="FFFFFF"/>
                </a:solidFill>
              </a:rPr>
              <a:t>, </a:t>
            </a:r>
            <a:r>
              <a:rPr dirty="0">
                <a:solidFill>
                  <a:srgbClr val="FFFFFF"/>
                </a:solidFill>
              </a:rPr>
              <a:t>Denis </a:t>
            </a:r>
            <a:r>
              <a:rPr dirty="0" err="1">
                <a:solidFill>
                  <a:srgbClr val="FFFFFF"/>
                </a:solidFill>
              </a:rPr>
              <a:t>Klimov</a:t>
            </a:r>
            <a:r>
              <a:rPr dirty="0">
                <a:solidFill>
                  <a:srgbClr val="FFFFFF"/>
                </a:solidFill>
              </a:rPr>
              <a:t>, Chad </a:t>
            </a:r>
            <a:r>
              <a:rPr dirty="0" err="1">
                <a:solidFill>
                  <a:srgbClr val="FFFFFF"/>
                </a:solidFill>
              </a:rPr>
              <a:t>Kecy</a:t>
            </a:r>
            <a:r>
              <a:rPr dirty="0">
                <a:solidFill>
                  <a:srgbClr val="FFFFFF"/>
                </a:solidFill>
              </a:rPr>
              <a:t>, and Bruce Robison</a:t>
            </a:r>
          </a:p>
        </p:txBody>
      </p:sp>
      <p:sp>
        <p:nvSpPr>
          <p:cNvPr id="69" name="Shape 69"/>
          <p:cNvSpPr/>
          <p:nvPr/>
        </p:nvSpPr>
        <p:spPr>
          <a:xfrm>
            <a:off x="789206" y="2514600"/>
            <a:ext cx="7903403" cy="2769028"/>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p>
            <a:pPr defTabSz="245359">
              <a:defRPr sz="1800"/>
            </a:pPr>
            <a:r>
              <a:rPr lang="en-US" sz="1900" kern="0" dirty="0" smtClean="0">
                <a:solidFill>
                  <a:srgbClr val="FFFFFF"/>
                </a:solidFill>
                <a:latin typeface="Gill Sans SemiBold"/>
                <a:ea typeface="Gill Sans SemiBold"/>
                <a:cs typeface="Gill Sans SemiBold"/>
                <a:sym typeface="Gill Sans SemiBold"/>
              </a:rPr>
              <a:t>The Question:</a:t>
            </a:r>
          </a:p>
          <a:p>
            <a:pPr defTabSz="245359">
              <a:defRPr sz="1800"/>
            </a:pPr>
            <a:r>
              <a:rPr lang="en-US" sz="1900" kern="0" dirty="0">
                <a:solidFill>
                  <a:srgbClr val="FFFFFF"/>
                </a:solidFill>
                <a:latin typeface="Gill Sans SemiBold"/>
                <a:ea typeface="Gill Sans SemiBold"/>
                <a:cs typeface="Gill Sans SemiBold"/>
                <a:sym typeface="Gill Sans SemiBold"/>
              </a:rPr>
              <a:t>	</a:t>
            </a:r>
            <a:r>
              <a:rPr lang="en-US" sz="1900" kern="0" dirty="0" smtClean="0">
                <a:solidFill>
                  <a:srgbClr val="FFFFFF"/>
                </a:solidFill>
                <a:latin typeface="Gill Sans SemiBold"/>
                <a:ea typeface="Gill Sans SemiBold"/>
                <a:cs typeface="Gill Sans SemiBold"/>
                <a:sym typeface="Gill Sans SemiBold"/>
              </a:rPr>
              <a:t>	</a:t>
            </a:r>
            <a:r>
              <a:rPr lang="en-US" sz="1700" kern="0" dirty="0" smtClean="0">
                <a:solidFill>
                  <a:srgbClr val="FFFFFF"/>
                </a:solidFill>
                <a:latin typeface="Gill Sans SemiBold"/>
                <a:ea typeface="Gill Sans SemiBold"/>
                <a:cs typeface="Gill Sans SemiBold"/>
                <a:sym typeface="Gill Sans SemiBold"/>
              </a:rPr>
              <a:t>How can we resolve fine scale fluid motions that govern biological, </a:t>
            </a:r>
            <a:r>
              <a:rPr lang="en-US" sz="1700" kern="0" dirty="0" err="1" smtClean="0">
                <a:solidFill>
                  <a:srgbClr val="FFFFFF"/>
                </a:solidFill>
                <a:latin typeface="Gill Sans SemiBold"/>
                <a:ea typeface="Gill Sans SemiBold"/>
                <a:cs typeface="Gill Sans SemiBold"/>
                <a:sym typeface="Gill Sans SemiBold"/>
              </a:rPr>
              <a:t>ecoclogical</a:t>
            </a:r>
            <a:r>
              <a:rPr lang="en-US" sz="1700" kern="0" dirty="0" smtClean="0">
                <a:solidFill>
                  <a:srgbClr val="FFFFFF"/>
                </a:solidFill>
                <a:latin typeface="Gill Sans SemiBold"/>
                <a:ea typeface="Gill Sans SemiBold"/>
                <a:cs typeface="Gill Sans SemiBold"/>
                <a:sym typeface="Gill Sans SemiBold"/>
              </a:rPr>
              <a:t>, and geochemical processed in the ocean? </a:t>
            </a:r>
          </a:p>
          <a:p>
            <a:pPr defTabSz="245359">
              <a:defRPr sz="1800"/>
            </a:pPr>
            <a:endParaRPr lang="en-US" sz="1700" kern="0" dirty="0">
              <a:solidFill>
                <a:srgbClr val="FFFFFF"/>
              </a:solidFill>
              <a:latin typeface="Gill Sans SemiBold"/>
              <a:ea typeface="Gill Sans SemiBold"/>
              <a:cs typeface="Gill Sans SemiBold"/>
              <a:sym typeface="Gill Sans SemiBold"/>
            </a:endParaRPr>
          </a:p>
          <a:p>
            <a:pPr defTabSz="245359">
              <a:defRPr sz="1800"/>
            </a:pPr>
            <a:r>
              <a:rPr lang="en-US" sz="1900" kern="0" dirty="0" smtClean="0">
                <a:solidFill>
                  <a:srgbClr val="FFFFFF"/>
                </a:solidFill>
                <a:latin typeface="Gill Sans SemiBold"/>
                <a:ea typeface="Gill Sans SemiBold"/>
                <a:cs typeface="Gill Sans SemiBold"/>
                <a:sym typeface="Gill Sans SemiBold"/>
              </a:rPr>
              <a:t>Why is it important: </a:t>
            </a:r>
            <a:endParaRPr lang="en-US" sz="1900" kern="0" dirty="0">
              <a:solidFill>
                <a:srgbClr val="FFFFFF"/>
              </a:solidFill>
              <a:latin typeface="Gill Sans SemiBold"/>
              <a:ea typeface="Gill Sans SemiBold"/>
              <a:cs typeface="Gill Sans SemiBold"/>
              <a:sym typeface="Gill Sans SemiBold"/>
            </a:endParaRPr>
          </a:p>
          <a:p>
            <a:pPr defTabSz="245359">
              <a:defRPr sz="1800"/>
            </a:pPr>
            <a:r>
              <a:rPr lang="en-US" sz="1700" kern="0" dirty="0">
                <a:solidFill>
                  <a:srgbClr val="FFFFFF"/>
                </a:solidFill>
                <a:latin typeface="Gill Sans SemiBold"/>
                <a:ea typeface="Gill Sans SemiBold"/>
                <a:cs typeface="Gill Sans SemiBold"/>
                <a:sym typeface="Gill Sans SemiBold"/>
              </a:rPr>
              <a:t>	By measuring particle motion as a proxy for fluid motion, we can understand how organisms interact with their fluid environment. These interactions are relevant to mating, predation, feeding, biomechanics and swimming performance, nutrient transport, and carbon fluxes in the ocean</a:t>
            </a:r>
            <a:r>
              <a:rPr lang="en-US" sz="1700" kern="0" dirty="0" smtClean="0">
                <a:solidFill>
                  <a:srgbClr val="FFFFFF"/>
                </a:solidFill>
                <a:latin typeface="Gill Sans SemiBold"/>
                <a:ea typeface="Gill Sans SemiBold"/>
                <a:cs typeface="Gill Sans SemiBold"/>
                <a:sym typeface="Gill Sans SemiBold"/>
              </a:rPr>
              <a:t>.</a:t>
            </a:r>
          </a:p>
          <a:p>
            <a:pPr defTabSz="245359">
              <a:defRPr sz="1800"/>
            </a:pPr>
            <a:endParaRPr lang="en-US" sz="1700" kern="0" dirty="0">
              <a:solidFill>
                <a:srgbClr val="FFFFFF"/>
              </a:solidFill>
              <a:latin typeface="Gill Sans SemiBold"/>
              <a:ea typeface="Gill Sans SemiBold"/>
              <a:cs typeface="Gill Sans SemiBold"/>
              <a:sym typeface="Gill Sans SemiBold"/>
            </a:endParaRPr>
          </a:p>
        </p:txBody>
      </p:sp>
    </p:spTree>
    <p:extLst>
      <p:ext uri="{BB962C8B-B14F-4D97-AF65-F5344CB8AC3E}">
        <p14:creationId xmlns:p14="http://schemas.microsoft.com/office/powerpoint/2010/main" val="2321137092"/>
      </p:ext>
    </p:extLst>
  </p:cSld>
  <p:clrMapOvr>
    <a:masterClrMapping/>
  </p:clrMapOvr>
  <p:transition spd="med"/>
  <p:timing>
    <p:tnLst>
      <p:par>
        <p:cTn id="1" dur="indefinite" restart="never" fill="hold"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1080p_30Hz_4_309-filtered.jpeg"/>
          <p:cNvPicPr/>
          <p:nvPr/>
        </p:nvPicPr>
        <p:blipFill>
          <a:blip r:embed="rId2">
            <a:extLst/>
          </a:blip>
          <a:stretch>
            <a:fillRect/>
          </a:stretch>
        </p:blipFill>
        <p:spPr>
          <a:xfrm>
            <a:off x="-275421" y="-460093"/>
            <a:ext cx="10032602" cy="7524451"/>
          </a:xfrm>
          <a:prstGeom prst="rect">
            <a:avLst/>
          </a:prstGeom>
          <a:ln w="12700">
            <a:miter lim="400000"/>
          </a:ln>
        </p:spPr>
      </p:pic>
      <p:sp>
        <p:nvSpPr>
          <p:cNvPr id="67" name="Shape 67"/>
          <p:cNvSpPr>
            <a:spLocks noGrp="1"/>
          </p:cNvSpPr>
          <p:nvPr>
            <p:ph type="title"/>
          </p:nvPr>
        </p:nvSpPr>
        <p:spPr>
          <a:xfrm>
            <a:off x="1678900" y="-76200"/>
            <a:ext cx="5786203" cy="1463161"/>
          </a:xfrm>
          <a:prstGeom prst="rect">
            <a:avLst/>
          </a:prstGeom>
        </p:spPr>
        <p:txBody>
          <a:bodyPr/>
          <a:lstStyle/>
          <a:p>
            <a:pPr lvl="0">
              <a:defRPr sz="1800"/>
            </a:pPr>
            <a:r>
              <a:rPr sz="3100" dirty="0" err="1" smtClean="0">
                <a:solidFill>
                  <a:srgbClr val="FFFFFF"/>
                </a:solidFill>
              </a:rPr>
              <a:t>DeepPIV</a:t>
            </a:r>
            <a:r>
              <a:rPr lang="en-US" sz="3100" u="sng" dirty="0" smtClean="0">
                <a:solidFill>
                  <a:srgbClr val="FFFFFF"/>
                </a:solidFill>
              </a:rPr>
              <a:t/>
            </a:r>
            <a:br>
              <a:rPr lang="en-US" sz="3100" u="sng" dirty="0" smtClean="0">
                <a:solidFill>
                  <a:srgbClr val="FFFFFF"/>
                </a:solidFill>
              </a:rPr>
            </a:br>
            <a:r>
              <a:rPr lang="en-US" sz="3100" u="sng" dirty="0">
                <a:solidFill>
                  <a:srgbClr val="FFFFFF"/>
                </a:solidFill>
              </a:rPr>
              <a:t/>
            </a:r>
            <a:br>
              <a:rPr lang="en-US" sz="3100" u="sng" dirty="0">
                <a:solidFill>
                  <a:srgbClr val="FFFFFF"/>
                </a:solidFill>
              </a:rPr>
            </a:br>
            <a:endParaRPr sz="3100" dirty="0">
              <a:solidFill>
                <a:srgbClr val="FFFFFF"/>
              </a:solidFill>
            </a:endParaRPr>
          </a:p>
        </p:txBody>
      </p:sp>
      <p:sp>
        <p:nvSpPr>
          <p:cNvPr id="69" name="Shape 69"/>
          <p:cNvSpPr/>
          <p:nvPr/>
        </p:nvSpPr>
        <p:spPr>
          <a:xfrm>
            <a:off x="789206" y="1295400"/>
            <a:ext cx="7903403" cy="3800079"/>
          </a:xfrm>
          <a:prstGeom prst="rect">
            <a:avLst/>
          </a:prstGeom>
          <a:ln w="12700">
            <a:miter lim="400000"/>
          </a:ln>
          <a:extLst>
            <a:ext uri="{C572A759-6A51-4108-AA02-DFA0A04FC94B}">
              <ma14:wrappingTextBoxFlag xmlns:ma14="http://schemas.microsoft.com/office/mac/drawingml/2011/main" xmlns="" val="1"/>
            </a:ext>
          </a:extLst>
        </p:spPr>
        <p:txBody>
          <a:bodyPr lIns="30004" tIns="30004" rIns="30004" bIns="30004" anchor="ctr">
            <a:spAutoFit/>
          </a:bodyPr>
          <a:lstStyle/>
          <a:p>
            <a:pPr defTabSz="245359">
              <a:defRPr sz="1800"/>
            </a:pPr>
            <a:r>
              <a:rPr lang="en-US" sz="1900" kern="0" dirty="0" smtClean="0">
                <a:solidFill>
                  <a:srgbClr val="FFFFFF"/>
                </a:solidFill>
                <a:latin typeface="Gill Sans SemiBold"/>
                <a:ea typeface="Gill Sans SemiBold"/>
                <a:cs typeface="Gill Sans SemiBold"/>
                <a:sym typeface="Gill Sans SemiBold"/>
              </a:rPr>
              <a:t>DPIV Instrument:</a:t>
            </a:r>
          </a:p>
          <a:p>
            <a:pPr marL="0" lvl="5" defTabSz="245359">
              <a:defRPr sz="1800"/>
            </a:pPr>
            <a:r>
              <a:rPr lang="en-US" sz="1700" kern="0" dirty="0" smtClean="0">
                <a:solidFill>
                  <a:srgbClr val="FFFFFF"/>
                </a:solidFill>
                <a:latin typeface="Gill Sans"/>
                <a:ea typeface="Gill Sans"/>
                <a:cs typeface="Gill Sans"/>
                <a:sym typeface="Gill Sans"/>
              </a:rPr>
              <a:t>	</a:t>
            </a:r>
            <a:r>
              <a:rPr lang="en-US" sz="1700" kern="0" dirty="0" err="1" smtClean="0">
                <a:solidFill>
                  <a:srgbClr val="FFFFFF"/>
                </a:solidFill>
                <a:latin typeface="Gill Sans"/>
                <a:ea typeface="Gill Sans"/>
                <a:cs typeface="Gill Sans"/>
                <a:sym typeface="Gill Sans"/>
              </a:rPr>
              <a:t>DeepPIV</a:t>
            </a:r>
            <a:r>
              <a:rPr lang="en-US" sz="1700" kern="0" dirty="0" smtClean="0">
                <a:solidFill>
                  <a:srgbClr val="FFFFFF"/>
                </a:solidFill>
                <a:latin typeface="Gill Sans"/>
                <a:ea typeface="Gill Sans"/>
                <a:cs typeface="Gill Sans"/>
                <a:sym typeface="Gill Sans"/>
              </a:rPr>
              <a:t> </a:t>
            </a:r>
            <a:r>
              <a:rPr lang="en-US" sz="1700" kern="0" dirty="0">
                <a:solidFill>
                  <a:srgbClr val="FFFFFF"/>
                </a:solidFill>
                <a:latin typeface="Gill Sans"/>
                <a:ea typeface="Gill Sans"/>
                <a:cs typeface="Gill Sans"/>
                <a:sym typeface="Gill Sans"/>
              </a:rPr>
              <a:t>is an instrument that optically captures the motion of suspended particles in deep sea environments using a laser sheet, high-resolution camera, and an ROV.</a:t>
            </a:r>
          </a:p>
          <a:p>
            <a:pPr defTabSz="245359">
              <a:defRPr sz="1800"/>
            </a:pPr>
            <a:endParaRPr kern="0" dirty="0">
              <a:solidFill>
                <a:srgbClr val="FFFFFF"/>
              </a:solidFill>
              <a:latin typeface="Gill Sans"/>
              <a:ea typeface="Gill Sans"/>
              <a:cs typeface="Gill Sans"/>
              <a:sym typeface="Gill Sans"/>
            </a:endParaRPr>
          </a:p>
          <a:p>
            <a:pPr defTabSz="245359">
              <a:defRPr sz="1800"/>
            </a:pPr>
            <a:r>
              <a:rPr sz="1900" kern="0" dirty="0">
                <a:solidFill>
                  <a:srgbClr val="FFFFFF"/>
                </a:solidFill>
                <a:latin typeface="Gill Sans SemiBold"/>
                <a:ea typeface="Gill Sans SemiBold"/>
                <a:cs typeface="Gill Sans SemiBold"/>
                <a:sym typeface="Gill Sans SemiBold"/>
              </a:rPr>
              <a:t>MBARI relevance:</a:t>
            </a:r>
          </a:p>
          <a:p>
            <a:pPr marL="0" lvl="5" indent="480050" defTabSz="245359">
              <a:defRPr sz="1800"/>
            </a:pPr>
            <a:r>
              <a:rPr sz="1700" kern="0" dirty="0">
                <a:solidFill>
                  <a:srgbClr val="FFFFFF"/>
                </a:solidFill>
                <a:latin typeface="Gill Sans"/>
                <a:ea typeface="Gill Sans"/>
                <a:cs typeface="Gill Sans"/>
                <a:sym typeface="Gill Sans"/>
              </a:rPr>
              <a:t>We are developing innovative technologies that were traditionally reserved for laboratory environments to resolve important questions related to fluid mechanics that advance our understanding of the ocean</a:t>
            </a:r>
            <a:r>
              <a:rPr sz="1700" kern="0" dirty="0" smtClean="0">
                <a:solidFill>
                  <a:srgbClr val="FFFFFF"/>
                </a:solidFill>
                <a:latin typeface="Gill Sans"/>
                <a:ea typeface="Gill Sans"/>
                <a:cs typeface="Gill Sans"/>
                <a:sym typeface="Gill Sans"/>
              </a:rPr>
              <a:t>.</a:t>
            </a:r>
            <a:endParaRPr lang="en-US" sz="1700" kern="0" dirty="0" smtClean="0">
              <a:solidFill>
                <a:srgbClr val="FFFFFF"/>
              </a:solidFill>
              <a:latin typeface="Gill Sans"/>
              <a:ea typeface="Gill Sans"/>
              <a:cs typeface="Gill Sans"/>
              <a:sym typeface="Gill Sans"/>
            </a:endParaRPr>
          </a:p>
          <a:p>
            <a:pPr marL="0" lvl="5" indent="480050" defTabSz="245359">
              <a:defRPr sz="1800"/>
            </a:pPr>
            <a:endParaRPr lang="en-US" sz="1700" kern="0" dirty="0">
              <a:solidFill>
                <a:srgbClr val="FFFFFF"/>
              </a:solidFill>
              <a:latin typeface="Gill Sans"/>
              <a:ea typeface="Gill Sans"/>
              <a:cs typeface="Gill Sans"/>
              <a:sym typeface="Gill Sans"/>
            </a:endParaRPr>
          </a:p>
          <a:p>
            <a:pPr marL="0" lvl="4" indent="22850" defTabSz="245359">
              <a:defRPr sz="1800"/>
            </a:pPr>
            <a:r>
              <a:rPr lang="en-US" sz="1700" kern="0" dirty="0" smtClean="0">
                <a:solidFill>
                  <a:srgbClr val="FFFFFF"/>
                </a:solidFill>
                <a:latin typeface="Gill Sans"/>
                <a:ea typeface="Gill Sans"/>
                <a:cs typeface="Gill Sans"/>
                <a:sym typeface="Gill Sans"/>
              </a:rPr>
              <a:t>Plans for 2018:</a:t>
            </a:r>
          </a:p>
          <a:p>
            <a:pPr marL="0" lvl="4" indent="22850" defTabSz="245359">
              <a:defRPr sz="1800"/>
            </a:pPr>
            <a:r>
              <a:rPr lang="en-US" sz="1700" kern="0" dirty="0">
                <a:solidFill>
                  <a:srgbClr val="FFFFFF"/>
                </a:solidFill>
                <a:latin typeface="Gill Sans"/>
                <a:ea typeface="Gill Sans"/>
                <a:cs typeface="Gill Sans"/>
                <a:sym typeface="Gill Sans"/>
              </a:rPr>
              <a:t>		</a:t>
            </a:r>
            <a:r>
              <a:rPr lang="en-US" sz="1700" kern="0" dirty="0" smtClean="0">
                <a:solidFill>
                  <a:srgbClr val="FFFFFF"/>
                </a:solidFill>
                <a:latin typeface="Gill Sans"/>
                <a:ea typeface="Gill Sans"/>
                <a:cs typeface="Gill Sans"/>
                <a:sym typeface="Gill Sans"/>
              </a:rPr>
              <a:t>In 2018 we will add back-light illumination to the instrument package, which will enable us to image reflective surfaces such as corals. </a:t>
            </a:r>
          </a:p>
          <a:p>
            <a:pPr marL="0" lvl="5" indent="480050" defTabSz="245359">
              <a:defRPr sz="1800"/>
            </a:pPr>
            <a:endParaRPr sz="1700" kern="0" dirty="0">
              <a:solidFill>
                <a:srgbClr val="FFFFFF"/>
              </a:solidFill>
              <a:latin typeface="Gill Sans"/>
              <a:ea typeface="Gill Sans"/>
              <a:cs typeface="Gill Sans"/>
              <a:sym typeface="Gill Sans"/>
            </a:endParaRPr>
          </a:p>
        </p:txBody>
      </p:sp>
    </p:spTree>
    <p:extLst>
      <p:ext uri="{BB962C8B-B14F-4D97-AF65-F5344CB8AC3E}">
        <p14:creationId xmlns:p14="http://schemas.microsoft.com/office/powerpoint/2010/main" val="1765641768"/>
      </p:ext>
    </p:extLst>
  </p:cSld>
  <p:clrMapOvr>
    <a:masterClrMapping/>
  </p:clrMapOvr>
  <p:transition spd="med"/>
  <p:timing>
    <p:tnLst>
      <p:par>
        <p:cTn id="1" dur="indefinite" restart="never" fill="hold"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40</Words>
  <Application>Microsoft Office PowerPoint</Application>
  <PresentationFormat>On-screen Show (4:3)</PresentationFormat>
  <Paragraphs>19</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DeepPIV (Particle Image Velocimetry) Measuring fine-scale fluid motion at depth</vt:lpstr>
      <vt:lpstr>DeepPIV  </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5</cp:revision>
  <dcterms:created xsi:type="dcterms:W3CDTF">2017-10-11T18:17:10Z</dcterms:created>
  <dcterms:modified xsi:type="dcterms:W3CDTF">2017-10-11T18:50:08Z</dcterms:modified>
</cp:coreProperties>
</file>