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media1.mov" ContentType="video/unknown"/>
  <Override PartName="/ppt/media/media2.mov" ContentType="video/unknown"/>
  <Override PartName="/ppt/notesSlides/notesSlide3.xml" ContentType="application/vnd.openxmlformats-officedocument.presentationml.notesSlide+xml"/>
  <Override PartName="/ppt/media/media3.mov" ContentType="video/unknown"/>
  <Override PartName="/ppt/notesSlides/notesSlide4.xml" ContentType="application/vnd.openxmlformats-officedocument.presentationml.notesSlide+xml"/>
  <Override PartName="/ppt/media/image1.jpeg" ContentType="image/jpeg"/>
  <Override PartName="/ppt/notesSlides/notesSlide5.xml" ContentType="application/vnd.openxmlformats-officedocument.presentationml.notesSlide+xml"/>
  <Override PartName="/ppt/media/media4.mov" ContentType="video/unknown"/>
  <Override PartName="/ppt/media/media5.mov" ContentType="video/unknown"/>
  <Override PartName="/ppt/notesSlides/notesSlide6.xml" ContentType="application/vnd.openxmlformats-officedocument.presentationml.notesSlide+xml"/>
  <Override PartName="/ppt/media/media1.mp4" ContentType="video/unknown"/>
  <Override PartName="/ppt/media/media6.mov" ContentType="video/unknown"/>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media7.mov" ContentType="video/unknown"/>
  <Override PartName="/ppt/notesSlides/notesSlide9.xml" ContentType="application/vnd.openxmlformats-officedocument.presentationml.notesSlide+xml"/>
  <Override PartName="/ppt/media/image2.jpeg" ContentType="image/jpeg"/>
  <Override PartName="/ppt/media/image3.jpeg" ContentType="image/jpeg"/>
  <Override PartName="/ppt/media/image4.jpeg" ContentType="image/jpeg"/>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Lst>
  <p:sldSz cx="24384000" cy="13716000"/>
  <p:notesSz cx="6858000" cy="9144000"/>
  <p:defaultTextStyle>
    <a:lvl1pPr algn="ctr" defTabSz="584200">
      <a:defRPr sz="5000">
        <a:latin typeface="+mn-lt"/>
        <a:ea typeface="+mn-ea"/>
        <a:cs typeface="+mn-cs"/>
        <a:sym typeface="Helvetica Light"/>
      </a:defRPr>
    </a:lvl1pPr>
    <a:lvl2pPr indent="228600" algn="ctr" defTabSz="584200">
      <a:defRPr sz="5000">
        <a:latin typeface="+mn-lt"/>
        <a:ea typeface="+mn-ea"/>
        <a:cs typeface="+mn-cs"/>
        <a:sym typeface="Helvetica Light"/>
      </a:defRPr>
    </a:lvl2pPr>
    <a:lvl3pPr indent="457200" algn="ctr" defTabSz="584200">
      <a:defRPr sz="5000">
        <a:latin typeface="+mn-lt"/>
        <a:ea typeface="+mn-ea"/>
        <a:cs typeface="+mn-cs"/>
        <a:sym typeface="Helvetica Light"/>
      </a:defRPr>
    </a:lvl3pPr>
    <a:lvl4pPr indent="685800" algn="ctr" defTabSz="584200">
      <a:defRPr sz="5000">
        <a:latin typeface="+mn-lt"/>
        <a:ea typeface="+mn-ea"/>
        <a:cs typeface="+mn-cs"/>
        <a:sym typeface="Helvetica Light"/>
      </a:defRPr>
    </a:lvl4pPr>
    <a:lvl5pPr indent="914400" algn="ctr" defTabSz="584200">
      <a:defRPr sz="5000">
        <a:latin typeface="+mn-lt"/>
        <a:ea typeface="+mn-ea"/>
        <a:cs typeface="+mn-cs"/>
        <a:sym typeface="Helvetica Light"/>
      </a:defRPr>
    </a:lvl5pPr>
    <a:lvl6pPr indent="1143000" algn="ctr" defTabSz="584200">
      <a:defRPr sz="5000">
        <a:latin typeface="+mn-lt"/>
        <a:ea typeface="+mn-ea"/>
        <a:cs typeface="+mn-cs"/>
        <a:sym typeface="Helvetica Light"/>
      </a:defRPr>
    </a:lvl6pPr>
    <a:lvl7pPr indent="1371600" algn="ctr" defTabSz="584200">
      <a:defRPr sz="5000">
        <a:latin typeface="+mn-lt"/>
        <a:ea typeface="+mn-ea"/>
        <a:cs typeface="+mn-cs"/>
        <a:sym typeface="Helvetica Light"/>
      </a:defRPr>
    </a:lvl7pPr>
    <a:lvl8pPr indent="1600200" algn="ctr" defTabSz="584200">
      <a:defRPr sz="5000">
        <a:latin typeface="+mn-lt"/>
        <a:ea typeface="+mn-ea"/>
        <a:cs typeface="+mn-cs"/>
        <a:sym typeface="Helvetica Light"/>
      </a:defRPr>
    </a:lvl8pPr>
    <a:lvl9pPr indent="1828800" algn="ctr" defTabSz="584200">
      <a:defRPr sz="5000">
        <a:latin typeface="+mn-lt"/>
        <a:ea typeface="+mn-ea"/>
        <a:cs typeface="+mn-cs"/>
        <a:sym typeface="Helvetica Ligh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398CCE"/>
          </a:solidFill>
        </a:fill>
      </a:tcStyle>
    </a:firstCol>
    <a:la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365C0"/>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n"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5AC831"/>
          </a:solidFill>
        </a:fill>
      </a:tcStyle>
    </a:firstCol>
    <a:lastRow>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lastRow>
    <a:firstRow>
      <a:tcTxStyle b="on"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00882B"/>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E6E3D7"/>
          </a:solidFill>
        </a:fill>
      </a:tcStyle>
    </a:wholeTbl>
    <a:band2H>
      <a:tcTxStyle b="def" i="def"/>
      <a:tcStyle>
        <a:tcBdr/>
        <a:fill>
          <a:solidFill>
            <a:srgbClr val="C3C2C2"/>
          </a:solidFill>
        </a:fill>
      </a:tcStyle>
    </a:band2H>
    <a:firstCol>
      <a:tcTxStyle b="on"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09C99"/>
          </a:solidFill>
        </a:fill>
      </a:tcStyle>
    </a:firstCol>
    <a:lastRow>
      <a:tcTxStyle b="on"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lastRow>
    <a:firstRow>
      <a:tcTxStyle b="on"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EBEB"/>
          </a:solidFill>
        </a:fill>
      </a:tcStyle>
    </a:wholeTbl>
    <a:band2H>
      <a:tcTxStyle b="def" i="def"/>
      <a:tcStyle>
        <a:tcBdr/>
        <a:fill>
          <a:solidFill>
            <a:srgbClr val="DCE5E6"/>
          </a:solidFill>
        </a:fill>
      </a:tcStyle>
    </a:band2H>
    <a:firstCol>
      <a:tcTxStyle b="on" i="off">
        <a:fontRef idx="minor">
          <a:srgbClr val="FFFFFF"/>
        </a:fontRef>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Col>
    <a:lastRow>
      <a:tcTxStyle b="on" i="off">
        <a:fontRef idx="minor">
          <a:srgbClr val="FFFFFF"/>
        </a:fontRef>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lastRow>
    <a:firstRow>
      <a:tcTxStyle b="on" i="off">
        <a:fontRef idx="minor">
          <a:srgbClr val="FFFFFF"/>
        </a:fontRef>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0D1D2"/>
          </a:solidFill>
        </a:fill>
      </a:tcStyle>
    </a:wholeTbl>
    <a:band2H>
      <a:tcTxStyle b="def" i="def"/>
      <a:tcStyle>
        <a:tcBdr/>
        <a:fill>
          <a:solidFill>
            <a:srgbClr val="DEDEDF"/>
          </a:solidFill>
        </a:fill>
      </a:tcStyle>
    </a:band2H>
    <a:firstCol>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761"/>
          </a:solidFill>
        </a:fill>
      </a:tcStyle>
    </a:firstCol>
    <a:la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09398"/>
          </a:solidFill>
        </a:fill>
      </a:tcStyle>
    </a:lastRow>
    <a:fir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67C85"/>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a:ea typeface="Helvetica"/>
          <a:cs typeface="Helvetica"/>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Shape 41"/>
          <p:cNvSpPr/>
          <p:nvPr>
            <p:ph type="sldImg"/>
          </p:nvPr>
        </p:nvSpPr>
        <p:spPr>
          <a:xfrm>
            <a:off x="1143000" y="685800"/>
            <a:ext cx="4572000" cy="3429000"/>
          </a:xfrm>
          <a:prstGeom prst="rect">
            <a:avLst/>
          </a:prstGeom>
        </p:spPr>
        <p:txBody>
          <a:bodyPr/>
          <a:lstStyle/>
          <a:p>
            <a:pPr lvl="0"/>
          </a:p>
        </p:txBody>
      </p:sp>
      <p:sp>
        <p:nvSpPr>
          <p:cNvPr id="42" name="Shape 42"/>
          <p:cNvSpPr/>
          <p:nvPr>
            <p:ph type="body" sz="quarter" idx="1"/>
          </p:nvPr>
        </p:nvSpPr>
        <p:spPr>
          <a:xfrm>
            <a:off x="914400" y="4343400"/>
            <a:ext cx="5029200" cy="4114800"/>
          </a:xfrm>
          <a:prstGeom prst="rect">
            <a:avLst/>
          </a:prstGeom>
        </p:spPr>
        <p:txBody>
          <a:bodyPr/>
          <a:lstStyle/>
          <a:p>
            <a:pPr lvl="0"/>
          </a:p>
        </p:txBody>
      </p:sp>
    </p:spTree>
  </p:cSld>
  <p:clrMap bg1="lt1" tx1="dk1" bg2="lt2" tx2="dk2" accent1="accent1" accent2="accent2" accent3="accent3" accent4="accent4" accent5="accent5" accent6="accent6" hlink="hlink" folHlink="folHlink"/>
  <p:notesStyle>
    <a:lvl1pPr defTabSz="457200">
      <a:lnSpc>
        <a:spcPct val="125000"/>
      </a:lnSpc>
      <a:defRPr sz="3200">
        <a:latin typeface="Avenir Roman"/>
        <a:ea typeface="Avenir Roman"/>
        <a:cs typeface="Avenir Roman"/>
        <a:sym typeface="Avenir Roman"/>
      </a:defRPr>
    </a:lvl1pPr>
    <a:lvl2pPr indent="228600" defTabSz="457200">
      <a:lnSpc>
        <a:spcPct val="125000"/>
      </a:lnSpc>
      <a:defRPr sz="3200">
        <a:latin typeface="Avenir Roman"/>
        <a:ea typeface="Avenir Roman"/>
        <a:cs typeface="Avenir Roman"/>
        <a:sym typeface="Avenir Roman"/>
      </a:defRPr>
    </a:lvl2pPr>
    <a:lvl3pPr indent="457200" defTabSz="457200">
      <a:lnSpc>
        <a:spcPct val="125000"/>
      </a:lnSpc>
      <a:defRPr sz="3200">
        <a:latin typeface="Avenir Roman"/>
        <a:ea typeface="Avenir Roman"/>
        <a:cs typeface="Avenir Roman"/>
        <a:sym typeface="Avenir Roman"/>
      </a:defRPr>
    </a:lvl3pPr>
    <a:lvl4pPr indent="685800" defTabSz="457200">
      <a:lnSpc>
        <a:spcPct val="125000"/>
      </a:lnSpc>
      <a:defRPr sz="3200">
        <a:latin typeface="Avenir Roman"/>
        <a:ea typeface="Avenir Roman"/>
        <a:cs typeface="Avenir Roman"/>
        <a:sym typeface="Avenir Roman"/>
      </a:defRPr>
    </a:lvl4pPr>
    <a:lvl5pPr indent="914400" defTabSz="457200">
      <a:lnSpc>
        <a:spcPct val="125000"/>
      </a:lnSpc>
      <a:defRPr sz="3200">
        <a:latin typeface="Avenir Roman"/>
        <a:ea typeface="Avenir Roman"/>
        <a:cs typeface="Avenir Roman"/>
        <a:sym typeface="Avenir Roman"/>
      </a:defRPr>
    </a:lvl5pPr>
    <a:lvl6pPr indent="1143000" defTabSz="457200">
      <a:lnSpc>
        <a:spcPct val="125000"/>
      </a:lnSpc>
      <a:defRPr sz="3200">
        <a:latin typeface="Avenir Roman"/>
        <a:ea typeface="Avenir Roman"/>
        <a:cs typeface="Avenir Roman"/>
        <a:sym typeface="Avenir Roman"/>
      </a:defRPr>
    </a:lvl6pPr>
    <a:lvl7pPr indent="1371600" defTabSz="457200">
      <a:lnSpc>
        <a:spcPct val="125000"/>
      </a:lnSpc>
      <a:defRPr sz="3200">
        <a:latin typeface="Avenir Roman"/>
        <a:ea typeface="Avenir Roman"/>
        <a:cs typeface="Avenir Roman"/>
        <a:sym typeface="Avenir Roman"/>
      </a:defRPr>
    </a:lvl7pPr>
    <a:lvl8pPr indent="1600200" defTabSz="457200">
      <a:lnSpc>
        <a:spcPct val="125000"/>
      </a:lnSpc>
      <a:defRPr sz="3200">
        <a:latin typeface="Avenir Roman"/>
        <a:ea typeface="Avenir Roman"/>
        <a:cs typeface="Avenir Roman"/>
        <a:sym typeface="Avenir Roman"/>
      </a:defRPr>
    </a:lvl8pPr>
    <a:lvl9pPr indent="1828800" defTabSz="457200">
      <a:lnSpc>
        <a:spcPct val="125000"/>
      </a:lnSpc>
      <a:defRPr sz="3200">
        <a:latin typeface="Avenir Roman"/>
        <a:ea typeface="Avenir Roman"/>
        <a:cs typeface="Avenir Roman"/>
        <a:sym typeface="Avenir Roman"/>
      </a:defRPr>
    </a:lvl9pPr>
  </p:notesStyle>
</p:notesMaster>
</file>

<file path=ppt/notesSlides/_rels/notesSlide1.xml.rels><?xml version="1.0" encoding="UTF-8" standalone="yes"?><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5.xml.rels><?xml version="1.0" encoding="UTF-8" standalone="yes"?><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6.xml.rels><?xml version="1.0" encoding="UTF-8" standalone="yes"?><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Relationships>

</file>

<file path=ppt/notesSlides/_rels/notesSlide7.xml.rels><?xml version="1.0" encoding="UTF-8" standalone="yes"?><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Relationships>

</file>

<file path=ppt/notesSlides/_rels/notesSlide8.xml.rels><?xml version="1.0" encoding="UTF-8" standalone="yes"?><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Relationships>

</file>

<file path=ppt/notesSlides/_rels/notesSlide9.xml.rels><?xml version="1.0" encoding="UTF-8" standalone="yes"?><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47" name="Shape 47"/>
          <p:cNvSpPr/>
          <p:nvPr>
            <p:ph type="sldImg"/>
          </p:nvPr>
        </p:nvSpPr>
        <p:spPr>
          <a:prstGeom prst="rect">
            <a:avLst/>
          </a:prstGeom>
        </p:spPr>
        <p:txBody>
          <a:bodyPr/>
          <a:lstStyle/>
          <a:p>
            <a:pPr lvl="0"/>
          </a:p>
        </p:txBody>
      </p:sp>
      <p:sp>
        <p:nvSpPr>
          <p:cNvPr id="48" name="Shape 48"/>
          <p:cNvSpPr/>
          <p:nvPr>
            <p:ph type="body" sz="quarter" idx="1"/>
          </p:nvPr>
        </p:nvSpPr>
        <p:spPr>
          <a:prstGeom prst="rect">
            <a:avLst/>
          </a:prstGeom>
        </p:spPr>
        <p:txBody>
          <a:bodyPr/>
          <a:lstStyle/>
          <a:p>
            <a:pPr lvl="0">
              <a:lnSpc>
                <a:spcPct val="100000"/>
              </a:lnSpc>
              <a:defRPr sz="1800"/>
            </a:pPr>
            <a:r>
              <a:rPr sz="2000">
                <a:latin typeface="Gill Sans"/>
                <a:ea typeface="Gill Sans"/>
                <a:cs typeface="Gill Sans"/>
                <a:sym typeface="Gill Sans"/>
              </a:rPr>
              <a:t>Introduction</a:t>
            </a:r>
            <a:endParaRPr sz="2000">
              <a:latin typeface="Gill Sans"/>
              <a:ea typeface="Gill Sans"/>
              <a:cs typeface="Gill Sans"/>
              <a:sym typeface="Gill Sans"/>
            </a:endParaRPr>
          </a:p>
          <a:p>
            <a:pPr lvl="0" marL="271638" indent="-271638">
              <a:lnSpc>
                <a:spcPct val="100000"/>
              </a:lnSpc>
              <a:buSzPct val="75000"/>
              <a:buChar char="-"/>
              <a:defRPr sz="1800"/>
            </a:pPr>
            <a:r>
              <a:rPr sz="2000">
                <a:latin typeface="Gill Sans"/>
                <a:ea typeface="Gill Sans"/>
                <a:cs typeface="Gill Sans"/>
                <a:sym typeface="Gill Sans"/>
              </a:rPr>
              <a:t>Kakani Katija, Postdoctoral Fellow with Alana Sherman; background in Aerospace Engineering with PhD in Bioengineering; specialize in small-scale fluid mechanics and how environmental flows play a role in ecology of marine organisms</a:t>
            </a:r>
            <a:endParaRPr sz="2000">
              <a:latin typeface="Gill Sans"/>
              <a:ea typeface="Gill Sans"/>
              <a:cs typeface="Gill Sans"/>
              <a:sym typeface="Gill Sans"/>
            </a:endParaRPr>
          </a:p>
          <a:p>
            <a:pPr lvl="0">
              <a:lnSpc>
                <a:spcPct val="100000"/>
              </a:lnSpc>
              <a:defRPr sz="1800"/>
            </a:pPr>
            <a:r>
              <a:rPr sz="2000">
                <a:latin typeface="Gill Sans"/>
                <a:ea typeface="Gill Sans"/>
                <a:cs typeface="Gill Sans"/>
                <a:sym typeface="Gill Sans"/>
              </a:rPr>
              <a:t>Biological pump</a:t>
            </a:r>
            <a:endParaRPr sz="2000">
              <a:latin typeface="Gill Sans"/>
              <a:ea typeface="Gill Sans"/>
              <a:cs typeface="Gill Sans"/>
              <a:sym typeface="Gill Sans"/>
            </a:endParaRPr>
          </a:p>
          <a:p>
            <a:pPr lvl="0" marL="271638" indent="-271638">
              <a:lnSpc>
                <a:spcPct val="100000"/>
              </a:lnSpc>
              <a:buSzPct val="75000"/>
              <a:buChar char="-"/>
              <a:defRPr sz="1800"/>
            </a:pPr>
            <a:r>
              <a:rPr sz="2000">
                <a:latin typeface="Gill Sans"/>
                <a:ea typeface="Gill Sans"/>
                <a:cs typeface="Gill Sans"/>
                <a:sym typeface="Gill Sans"/>
              </a:rPr>
              <a:t>in ocean, plays a role in the biological pump, which is involved in fixing carbon dioxide from the atmosphere by phytoplankton, and carbon is transported across trophic scales by feeding, death, and defecation by marine organisms that feed on phytoplankton, zooplankton, and increasingly larger organisms. some of that carbon dioxide is released back to the atmosphere by respiration, whereas ~1% finally reach the seafloor and is sequestered long term</a:t>
            </a:r>
            <a:endParaRPr sz="2000">
              <a:latin typeface="Gill Sans"/>
              <a:ea typeface="Gill Sans"/>
              <a:cs typeface="Gill Sans"/>
              <a:sym typeface="Gill Sans"/>
            </a:endParaRPr>
          </a:p>
          <a:p>
            <a:pPr lvl="0" marL="271638" indent="-271638">
              <a:lnSpc>
                <a:spcPct val="100000"/>
              </a:lnSpc>
              <a:buSzPct val="75000"/>
              <a:buChar char="-"/>
              <a:defRPr sz="1800"/>
            </a:pPr>
            <a:r>
              <a:rPr sz="2000">
                <a:latin typeface="Gill Sans"/>
                <a:ea typeface="Gill Sans"/>
                <a:cs typeface="Gill Sans"/>
                <a:sym typeface="Gill Sans"/>
              </a:rPr>
              <a:t>interactions between the plankton: feeding, swimming, avoiding detection, are an important step in understanding the energetic, nutrient transfer and carbon flux in the euphotic zone as well as the dark ocean</a:t>
            </a:r>
            <a:endParaRPr sz="2000">
              <a:latin typeface="Gill Sans"/>
              <a:ea typeface="Gill Sans"/>
              <a:cs typeface="Gill Sans"/>
              <a:sym typeface="Gill Sans"/>
            </a:endParaRPr>
          </a:p>
          <a:p>
            <a:pPr lvl="0" marL="271638" indent="-271638">
              <a:lnSpc>
                <a:spcPct val="100000"/>
              </a:lnSpc>
              <a:buSzPct val="75000"/>
              <a:buChar char="-"/>
              <a:defRPr sz="1800"/>
            </a:pPr>
            <a:r>
              <a:rPr sz="2000">
                <a:latin typeface="Gill Sans"/>
                <a:ea typeface="Gill Sans"/>
                <a:cs typeface="Gill Sans"/>
                <a:sym typeface="Gill Sans"/>
              </a:rPr>
              <a:t>however, we do not have an accurate way to measure these fluxes and contributions by individual organisms</a:t>
            </a:r>
            <a:endParaRPr sz="2000">
              <a:latin typeface="Gill Sans"/>
              <a:ea typeface="Gill Sans"/>
              <a:cs typeface="Gill Sans"/>
              <a:sym typeface="Gill Sans"/>
            </a:endParaRPr>
          </a:p>
          <a:p>
            <a:pPr lvl="0" marL="271638" indent="-271638">
              <a:lnSpc>
                <a:spcPct val="100000"/>
              </a:lnSpc>
              <a:buSzPct val="75000"/>
              <a:buChar char="-"/>
              <a:defRPr sz="1800"/>
            </a:pPr>
            <a:r>
              <a:rPr sz="2000">
                <a:latin typeface="Gill Sans"/>
                <a:ea typeface="Gill Sans"/>
                <a:cs typeface="Gill Sans"/>
                <a:sym typeface="Gill Sans"/>
              </a:rPr>
              <a:t>Talk today about new, exciting instrumentation that is being developed at MBARI: DeepPIV; allow for measuring fine-scale fluid motion at depth, which has never been done before</a:t>
            </a:r>
            <a:endParaRPr sz="2000">
              <a:latin typeface="Gill Sans"/>
              <a:ea typeface="Gill Sans"/>
              <a:cs typeface="Gill Sans"/>
              <a:sym typeface="Gill Sans"/>
            </a:endParaRPr>
          </a:p>
          <a:p>
            <a:pPr lvl="0" marL="271638" indent="-271638">
              <a:lnSpc>
                <a:spcPct val="100000"/>
              </a:lnSpc>
              <a:buSzPct val="75000"/>
              <a:buChar char="-"/>
              <a:defRPr sz="1800"/>
            </a:pPr>
            <a:r>
              <a:rPr sz="2000">
                <a:latin typeface="Gill Sans"/>
                <a:ea typeface="Gill Sans"/>
                <a:cs typeface="Gill Sans"/>
                <a:sym typeface="Gill Sans"/>
              </a:rPr>
              <a:t>the development of DeepPIV seeks to address this gap, and will elucidate complex processes and interactions between marine organisms and their physical environment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58" name="Shape 58"/>
          <p:cNvSpPr/>
          <p:nvPr>
            <p:ph type="sldImg"/>
          </p:nvPr>
        </p:nvSpPr>
        <p:spPr>
          <a:prstGeom prst="rect">
            <a:avLst/>
          </a:prstGeom>
        </p:spPr>
        <p:txBody>
          <a:bodyPr/>
          <a:lstStyle/>
          <a:p>
            <a:pPr lvl="0"/>
          </a:p>
        </p:txBody>
      </p:sp>
      <p:sp>
        <p:nvSpPr>
          <p:cNvPr id="59" name="Shape 59"/>
          <p:cNvSpPr/>
          <p:nvPr>
            <p:ph type="body" sz="quarter" idx="1"/>
          </p:nvPr>
        </p:nvSpPr>
        <p:spPr>
          <a:prstGeom prst="rect">
            <a:avLst/>
          </a:prstGeom>
        </p:spPr>
        <p:txBody>
          <a:bodyPr/>
          <a:lstStyle/>
          <a:p>
            <a:pPr lvl="0" defTabSz="584200">
              <a:lnSpc>
                <a:spcPct val="100000"/>
              </a:lnSpc>
              <a:defRPr sz="1800"/>
            </a:pPr>
            <a:r>
              <a:rPr sz="1600">
                <a:latin typeface="Lucida Grande"/>
                <a:ea typeface="Lucida Grande"/>
                <a:cs typeface="Lucida Grande"/>
                <a:sym typeface="Lucida Grande"/>
              </a:rPr>
              <a:t>-what are these organisms sensing?</a:t>
            </a:r>
            <a:endParaRPr sz="1600">
              <a:latin typeface="Lucida Grande"/>
              <a:ea typeface="Lucida Grande"/>
              <a:cs typeface="Lucida Grande"/>
              <a:sym typeface="Lucida Grande"/>
            </a:endParaRPr>
          </a:p>
          <a:p>
            <a:pPr lvl="0" defTabSz="584200">
              <a:lnSpc>
                <a:spcPct val="100000"/>
              </a:lnSpc>
              <a:defRPr sz="1800"/>
            </a:pPr>
            <a:r>
              <a:rPr sz="1600">
                <a:latin typeface="Lucida Grande"/>
                <a:ea typeface="Lucida Grande"/>
                <a:cs typeface="Lucida Grande"/>
                <a:sym typeface="Lucida Grande"/>
              </a:rPr>
              <a:t>-trying to isolate their predators from all the background noise</a:t>
            </a:r>
            <a:endParaRPr sz="1600">
              <a:latin typeface="Lucida Grande"/>
              <a:ea typeface="Lucida Grande"/>
              <a:cs typeface="Lucida Grande"/>
              <a:sym typeface="Lucida Grande"/>
            </a:endParaRPr>
          </a:p>
          <a:p>
            <a:pPr lvl="0" defTabSz="584200">
              <a:lnSpc>
                <a:spcPct val="100000"/>
              </a:lnSpc>
              <a:defRPr sz="1800"/>
            </a:pPr>
            <a:r>
              <a:rPr sz="1600">
                <a:latin typeface="Lucida Grande"/>
                <a:ea typeface="Lucida Grande"/>
                <a:cs typeface="Lucida Grande"/>
                <a:sym typeface="Lucida Grande"/>
              </a:rPr>
              <a:t>-fine-tune behavioral response (escape) induced by regions of high fluid shear which is often induced by a predator via suction feeding</a:t>
            </a:r>
            <a:endParaRPr sz="1600">
              <a:latin typeface="Lucida Grande"/>
              <a:ea typeface="Lucida Grande"/>
              <a:cs typeface="Lucida Grande"/>
              <a:sym typeface="Lucida Grande"/>
            </a:endParaRPr>
          </a:p>
          <a:p>
            <a:pPr lvl="0" defTabSz="584200">
              <a:lnSpc>
                <a:spcPct val="100000"/>
              </a:lnSpc>
              <a:defRPr sz="1800"/>
            </a:pPr>
            <a:r>
              <a:rPr sz="1600">
                <a:latin typeface="Lucida Grande"/>
                <a:ea typeface="Lucida Grande"/>
                <a:cs typeface="Lucida Grande"/>
                <a:sym typeface="Lucida Grande"/>
              </a:rPr>
              <a:t>-a lot of studies focusing on this behavioral response in laboratory; replace their predator by a siphon, and note their responses depending on location and fluid properties</a:t>
            </a:r>
            <a:endParaRPr sz="1600">
              <a:latin typeface="Lucida Grande"/>
              <a:ea typeface="Lucida Grande"/>
              <a:cs typeface="Lucida Grande"/>
              <a:sym typeface="Lucida Grande"/>
            </a:endParaRPr>
          </a:p>
          <a:p>
            <a:pPr lvl="0" defTabSz="584200">
              <a:lnSpc>
                <a:spcPct val="100000"/>
              </a:lnSpc>
              <a:defRPr sz="1800"/>
            </a:pPr>
            <a:r>
              <a:rPr sz="1600">
                <a:latin typeface="Lucida Grande"/>
                <a:ea typeface="Lucida Grande"/>
                <a:cs typeface="Lucida Grande"/>
                <a:sym typeface="Lucida Grande"/>
              </a:rPr>
              <a:t>-as organism nears siphon, behavioral response is finally initiated, and animal escapes by jumping perpendicular to the flow direction</a:t>
            </a:r>
            <a:endParaRPr sz="1600">
              <a:latin typeface="Lucida Grande"/>
              <a:ea typeface="Lucida Grande"/>
              <a:cs typeface="Lucida Grande"/>
              <a:sym typeface="Lucida Grande"/>
            </a:endParaRPr>
          </a:p>
          <a:p>
            <a:pPr lvl="0" defTabSz="584200">
              <a:lnSpc>
                <a:spcPct val="100000"/>
              </a:lnSpc>
              <a:defRPr sz="1800"/>
            </a:pPr>
            <a:r>
              <a:rPr sz="1600">
                <a:latin typeface="Lucida Grande"/>
                <a:ea typeface="Lucida Grande"/>
                <a:cs typeface="Lucida Grande"/>
                <a:sym typeface="Lucida Grande"/>
              </a:rPr>
              <a:t>-if animal does not detect signal, which fails to elicit an escape response, this has dire consequences for the copepod, but great for its predator!</a:t>
            </a:r>
            <a:endParaRPr sz="1600">
              <a:latin typeface="Lucida Grande"/>
              <a:ea typeface="Lucida Grande"/>
              <a:cs typeface="Lucida Grande"/>
              <a:sym typeface="Lucida Grande"/>
            </a:endParaRPr>
          </a:p>
          <a:p>
            <a:pPr lvl="0" defTabSz="584200">
              <a:lnSpc>
                <a:spcPct val="100000"/>
              </a:lnSpc>
              <a:defRPr sz="1800"/>
            </a:pPr>
            <a:r>
              <a:rPr sz="1600">
                <a:latin typeface="Lucida Grande"/>
                <a:ea typeface="Lucida Grande"/>
                <a:cs typeface="Lucida Grande"/>
                <a:sym typeface="Lucida Grande"/>
              </a:rPr>
              <a:t>-just imagine a world where your movement (during feeding and swimming) and your very presence is scrutinized, and your response to others can have life or death consequences!! not just grad school, but everywhere in the ocean!</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5" name="Shape 65"/>
          <p:cNvSpPr/>
          <p:nvPr>
            <p:ph type="sldImg"/>
          </p:nvPr>
        </p:nvSpPr>
        <p:spPr>
          <a:prstGeom prst="rect">
            <a:avLst/>
          </a:prstGeom>
        </p:spPr>
        <p:txBody>
          <a:bodyPr/>
          <a:lstStyle/>
          <a:p>
            <a:pPr lvl="0"/>
          </a:p>
        </p:txBody>
      </p:sp>
      <p:sp>
        <p:nvSpPr>
          <p:cNvPr id="66" name="Shape 66"/>
          <p:cNvSpPr/>
          <p:nvPr>
            <p:ph type="body" sz="quarter" idx="1"/>
          </p:nvPr>
        </p:nvSpPr>
        <p:spPr>
          <a:prstGeom prst="rect">
            <a:avLst/>
          </a:prstGeom>
        </p:spPr>
        <p:txBody>
          <a:bodyPr/>
          <a:lstStyle/>
          <a:p>
            <a:pPr lvl="0" marL="345722" indent="-345722">
              <a:lnSpc>
                <a:spcPct val="100000"/>
              </a:lnSpc>
              <a:buSzPct val="75000"/>
              <a:buChar char="-"/>
              <a:defRPr sz="1800"/>
            </a:pPr>
            <a:r>
              <a:rPr sz="2000">
                <a:latin typeface="Gill Sans"/>
                <a:ea typeface="Gill Sans"/>
                <a:cs typeface="Gill Sans"/>
                <a:sym typeface="Gill Sans"/>
              </a:rPr>
              <a:t>turn to laboratory-based technique that allows us to measure fluid motion non-invasively</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components required: light source, optics to manipulate light source, fluid with scattering material, and cameras to capture motion of fluid</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diagram: particles are added to the flow that are neutrally buoyant; motion of particles infer motion of fluid</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picture: experimental setup in a laboratory in Woods Hole, where I completed my previous postdoc</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98" name="Shape 98"/>
          <p:cNvSpPr/>
          <p:nvPr>
            <p:ph type="sldImg"/>
          </p:nvPr>
        </p:nvSpPr>
        <p:spPr>
          <a:prstGeom prst="rect">
            <a:avLst/>
          </a:prstGeom>
        </p:spPr>
        <p:txBody>
          <a:bodyPr/>
          <a:lstStyle/>
          <a:p>
            <a:pPr lvl="0"/>
          </a:p>
        </p:txBody>
      </p:sp>
      <p:sp>
        <p:nvSpPr>
          <p:cNvPr id="99" name="Shape 99"/>
          <p:cNvSpPr/>
          <p:nvPr>
            <p:ph type="body" sz="quarter" idx="1"/>
          </p:nvPr>
        </p:nvSpPr>
        <p:spPr>
          <a:prstGeom prst="rect">
            <a:avLst/>
          </a:prstGeom>
        </p:spPr>
        <p:txBody>
          <a:bodyPr/>
          <a:lstStyle/>
          <a:p>
            <a:pPr lvl="0" marL="345722" indent="-345722">
              <a:lnSpc>
                <a:spcPct val="100000"/>
              </a:lnSpc>
              <a:buSzPct val="75000"/>
              <a:buChar char="-"/>
              <a:defRPr sz="1800"/>
            </a:pPr>
            <a:r>
              <a:rPr sz="2000">
                <a:latin typeface="Gill Sans"/>
                <a:ea typeface="Gill Sans"/>
                <a:cs typeface="Gill Sans"/>
                <a:sym typeface="Gill Sans"/>
              </a:rPr>
              <a:t>image: shows how laser housing will be attached to the Doc Ricketts with similar attachment to Ventana</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the laser housing will be affixed to the swing arm on the port side of all vehicles; port manipulator (not shown) will hold the swing arm in place to maintain fixed position of laser housing relative to the camera</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science camera will be used to capture particle fields</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controller housing placed under the vehicle and mounted to tool sled</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laser plane is shown in green; camera FOV in red; combined camera, laser, and optics will yield 50 cm x 50 cm FOV</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81" name="Shape 181"/>
          <p:cNvSpPr/>
          <p:nvPr>
            <p:ph type="sldImg"/>
          </p:nvPr>
        </p:nvSpPr>
        <p:spPr>
          <a:prstGeom prst="rect">
            <a:avLst/>
          </a:prstGeom>
        </p:spPr>
        <p:txBody>
          <a:bodyPr/>
          <a:lstStyle/>
          <a:p>
            <a:pPr lvl="0"/>
          </a:p>
        </p:txBody>
      </p:sp>
      <p:sp>
        <p:nvSpPr>
          <p:cNvPr id="182" name="Shape 182"/>
          <p:cNvSpPr/>
          <p:nvPr>
            <p:ph type="body" sz="quarter" idx="1"/>
          </p:nvPr>
        </p:nvSpPr>
        <p:spPr>
          <a:prstGeom prst="rect">
            <a:avLst/>
          </a:prstGeom>
        </p:spPr>
        <p:txBody>
          <a:bodyPr/>
          <a:lstStyle/>
          <a:p>
            <a:pPr lvl="0" defTabSz="584200">
              <a:lnSpc>
                <a:spcPct val="100000"/>
              </a:lnSpc>
              <a:defRPr sz="1800"/>
            </a:pPr>
            <a:r>
              <a:rPr sz="2000">
                <a:latin typeface="Gill Sans"/>
                <a:ea typeface="Gill Sans"/>
                <a:cs typeface="Gill Sans"/>
                <a:sym typeface="Gill Sans"/>
              </a:rPr>
              <a:t>-analysis can be conducted either in matlab or python using video clips from the science camera</a:t>
            </a:r>
            <a:endParaRPr sz="2000">
              <a:latin typeface="Gill Sans"/>
              <a:ea typeface="Gill Sans"/>
              <a:cs typeface="Gill Sans"/>
              <a:sym typeface="Gill Sans"/>
            </a:endParaRPr>
          </a:p>
          <a:p>
            <a:pPr lvl="0" defTabSz="584200">
              <a:lnSpc>
                <a:spcPct val="100000"/>
              </a:lnSpc>
              <a:defRPr sz="1800"/>
            </a:pPr>
            <a:r>
              <a:rPr sz="2000">
                <a:latin typeface="Gill Sans"/>
                <a:ea typeface="Gill Sans"/>
                <a:cs typeface="Gill Sans"/>
                <a:sym typeface="Gill Sans"/>
              </a:rPr>
              <a:t>-control based on discussions with steve rock and mark risi - modifying jellyfish-following control algorithm to minimize ROV movement during DeepPIV deployment and measurement</a:t>
            </a:r>
            <a:endParaRPr sz="2000">
              <a:latin typeface="Gill Sans"/>
              <a:ea typeface="Gill Sans"/>
              <a:cs typeface="Gill Sans"/>
              <a:sym typeface="Gill Sans"/>
            </a:endParaRPr>
          </a:p>
          <a:p>
            <a:pPr lvl="0" defTabSz="584200">
              <a:lnSpc>
                <a:spcPct val="100000"/>
              </a:lnSpc>
              <a:defRPr sz="1800"/>
            </a:pPr>
            <a:r>
              <a:rPr sz="2000">
                <a:latin typeface="Gill Sans"/>
                <a:ea typeface="Gill Sans"/>
                <a:cs typeface="Gill Sans"/>
                <a:sym typeface="Gill Sans"/>
              </a:rPr>
              <a:t>-in year 2, we will consider whether a high-speed camera should be deployed in place of the science camera</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18" name="Shape 218"/>
          <p:cNvSpPr/>
          <p:nvPr>
            <p:ph type="sldImg"/>
          </p:nvPr>
        </p:nvSpPr>
        <p:spPr>
          <a:prstGeom prst="rect">
            <a:avLst/>
          </a:prstGeom>
        </p:spPr>
        <p:txBody>
          <a:bodyPr/>
          <a:lstStyle/>
          <a:p>
            <a:pPr lvl="0"/>
          </a:p>
        </p:txBody>
      </p:sp>
      <p:sp>
        <p:nvSpPr>
          <p:cNvPr id="219" name="Shape 219"/>
          <p:cNvSpPr/>
          <p:nvPr>
            <p:ph type="body" sz="quarter" idx="1"/>
          </p:nvPr>
        </p:nvSpPr>
        <p:spPr>
          <a:prstGeom prst="rect">
            <a:avLst/>
          </a:prstGeom>
        </p:spPr>
        <p:txBody>
          <a:bodyPr/>
          <a:lstStyle/>
          <a:p>
            <a:pPr lvl="0" defTabSz="584200">
              <a:lnSpc>
                <a:spcPct val="100000"/>
              </a:lnSpc>
              <a:defRPr sz="1800"/>
            </a:pPr>
            <a:r>
              <a:rPr sz="2000">
                <a:latin typeface="Gill Sans"/>
                <a:ea typeface="Gill Sans"/>
                <a:cs typeface="Gill Sans"/>
                <a:sym typeface="Gill Sans"/>
              </a:rPr>
              <a:t>-starting with the primary and secondary initial targets, followed by general applications that may interest others at MBARI to expand the applicability of Deep PIV technology</a:t>
            </a:r>
            <a:endParaRPr sz="2000">
              <a:latin typeface="Gill Sans"/>
              <a:ea typeface="Gill Sans"/>
              <a:cs typeface="Gill Sans"/>
              <a:sym typeface="Gill Sans"/>
            </a:endParaRPr>
          </a:p>
          <a:p>
            <a:pPr lvl="0" defTabSz="584200">
              <a:lnSpc>
                <a:spcPct val="100000"/>
              </a:lnSpc>
              <a:defRPr sz="1800"/>
            </a:pPr>
            <a:r>
              <a:rPr sz="2000">
                <a:latin typeface="Gill Sans"/>
                <a:ea typeface="Gill Sans"/>
                <a:cs typeface="Gill Sans"/>
                <a:sym typeface="Gill Sans"/>
              </a:rPr>
              <a:t>-measurements can also be conducted in the benthic boundary layer to determine how fluid-structure interactions affect feeding and reproduction of benthic organisms; can also measure flow rates and volume flux directly of sponges, cold seeps, and potentially hydrothermal vents; marine snow concentrations, etc.</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25" name="Shape 225"/>
          <p:cNvSpPr/>
          <p:nvPr>
            <p:ph type="sldImg"/>
          </p:nvPr>
        </p:nvSpPr>
        <p:spPr>
          <a:prstGeom prst="rect">
            <a:avLst/>
          </a:prstGeom>
        </p:spPr>
        <p:txBody>
          <a:bodyPr/>
          <a:lstStyle/>
          <a:p>
            <a:pPr lvl="0"/>
          </a:p>
        </p:txBody>
      </p:sp>
      <p:sp>
        <p:nvSpPr>
          <p:cNvPr id="226" name="Shape 226"/>
          <p:cNvSpPr/>
          <p:nvPr>
            <p:ph type="body" sz="quarter" idx="1"/>
          </p:nvPr>
        </p:nvSpPr>
        <p:spPr>
          <a:prstGeom prst="rect">
            <a:avLst/>
          </a:prstGeom>
        </p:spPr>
        <p:txBody>
          <a:bodyPr/>
          <a:lstStyle/>
          <a:p>
            <a:pPr lvl="0" marL="345722" indent="-345722">
              <a:lnSpc>
                <a:spcPct val="100000"/>
              </a:lnSpc>
              <a:buSzPct val="75000"/>
              <a:buChar char="-"/>
              <a:defRPr sz="1800"/>
            </a:pPr>
            <a:r>
              <a:rPr sz="2000">
                <a:latin typeface="Gill Sans"/>
                <a:ea typeface="Gill Sans"/>
                <a:cs typeface="Gill Sans"/>
                <a:sym typeface="Gill Sans"/>
              </a:rPr>
              <a:t>larvacean is invertebrate in Monterey Bay and world’s oceans that is an important player in biological pump and carbon transport from the surface to the deep ocean and feeds across large range of trophic levels/size scales</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found in the upper 500 m of ocean</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generate mucus house that acts as a filter to remove particulate and small plankton from adjacent water</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houses can reach diameters on the scale of meters</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once houses are clogged, larvacean abandons it and ultimately sinks to the bottom</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major questions:</a:t>
            </a:r>
            <a:endParaRPr sz="2000">
              <a:latin typeface="Gill Sans"/>
              <a:ea typeface="Gill Sans"/>
              <a:cs typeface="Gill Sans"/>
              <a:sym typeface="Gill Sans"/>
            </a:endParaRPr>
          </a:p>
          <a:p>
            <a:pPr lvl="1" marL="790222" indent="-345722">
              <a:lnSpc>
                <a:spcPct val="100000"/>
              </a:lnSpc>
              <a:buSzPct val="75000"/>
              <a:buChar char="-"/>
              <a:defRPr sz="1800"/>
            </a:pPr>
            <a:r>
              <a:rPr sz="2000">
                <a:latin typeface="Gill Sans"/>
                <a:ea typeface="Gill Sans"/>
                <a:cs typeface="Gill Sans"/>
                <a:sym typeface="Gill Sans"/>
              </a:rPr>
              <a:t>how does feeding (i.e., filtration of small particulates) by larvaceans contribute to carbon flux in the oceans?</a:t>
            </a:r>
            <a:endParaRPr sz="2000">
              <a:latin typeface="Gill Sans"/>
              <a:ea typeface="Gill Sans"/>
              <a:cs typeface="Gill Sans"/>
              <a:sym typeface="Gill Sans"/>
            </a:endParaRPr>
          </a:p>
          <a:p>
            <a:pPr lvl="1" marL="790222" indent="-345722">
              <a:lnSpc>
                <a:spcPct val="100000"/>
              </a:lnSpc>
              <a:buSzPct val="75000"/>
              <a:buChar char="-"/>
              <a:defRPr sz="1800"/>
            </a:pPr>
            <a:r>
              <a:rPr sz="2000">
                <a:latin typeface="Gill Sans"/>
                <a:ea typeface="Gill Sans"/>
                <a:cs typeface="Gill Sans"/>
                <a:sym typeface="Gill Sans"/>
              </a:rPr>
              <a:t>how does larvacean swimming behavior alter feeding and filtration rates?</a:t>
            </a:r>
            <a:endParaRPr sz="2000">
              <a:latin typeface="Gill Sans"/>
              <a:ea typeface="Gill Sans"/>
              <a:cs typeface="Gill Sans"/>
              <a:sym typeface="Gill Sans"/>
            </a:endParaRPr>
          </a:p>
          <a:p>
            <a:pPr lvl="1" marL="790222" indent="-345722">
              <a:lnSpc>
                <a:spcPct val="100000"/>
              </a:lnSpc>
              <a:buSzPct val="75000"/>
              <a:buChar char="-"/>
              <a:defRPr sz="1800"/>
            </a:pPr>
            <a:r>
              <a:rPr sz="2000">
                <a:latin typeface="Gill Sans"/>
                <a:ea typeface="Gill Sans"/>
                <a:cs typeface="Gill Sans"/>
                <a:sym typeface="Gill Sans"/>
              </a:rPr>
              <a:t>how does mucus house structure alter feeding and change sinking dynamics of discarded houses (“sinkers”) that ultimately reach the ocean bottom?</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quantifying fluid motion, as particle-laden fluid enters the house and filtered fluid leaves the house can directly measure filtration rates, carbon flux and correlate with behavior</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how do we do that?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35" name="Shape 235"/>
          <p:cNvSpPr/>
          <p:nvPr>
            <p:ph type="sldImg"/>
          </p:nvPr>
        </p:nvSpPr>
        <p:spPr>
          <a:prstGeom prst="rect">
            <a:avLst/>
          </a:prstGeom>
        </p:spPr>
        <p:txBody>
          <a:bodyPr/>
          <a:lstStyle/>
          <a:p>
            <a:pPr lvl="0"/>
          </a:p>
        </p:txBody>
      </p:sp>
      <p:sp>
        <p:nvSpPr>
          <p:cNvPr id="236" name="Shape 236"/>
          <p:cNvSpPr/>
          <p:nvPr>
            <p:ph type="body" sz="quarter" idx="1"/>
          </p:nvPr>
        </p:nvSpPr>
        <p:spPr>
          <a:prstGeom prst="rect">
            <a:avLst/>
          </a:prstGeom>
        </p:spPr>
        <p:txBody>
          <a:bodyPr/>
          <a:lstStyle/>
          <a:p>
            <a:pPr lvl="0" marL="480059" indent="-480059">
              <a:lnSpc>
                <a:spcPct val="100000"/>
              </a:lnSpc>
              <a:buSzPct val="100000"/>
              <a:buChar char="•"/>
              <a:defRPr sz="1800"/>
            </a:pPr>
            <a:r>
              <a:rPr sz="2000">
                <a:latin typeface="Gill Sans"/>
                <a:ea typeface="Gill Sans"/>
                <a:cs typeface="Gill Sans"/>
                <a:sym typeface="Gill Sans"/>
              </a:rPr>
              <a:t>dye visualization using fluorescein reveals the fluid interactions during feeding and swimming of marine organisms</a:t>
            </a:r>
            <a:endParaRPr sz="2000">
              <a:latin typeface="Gill Sans"/>
              <a:ea typeface="Gill Sans"/>
              <a:cs typeface="Gill Sans"/>
              <a:sym typeface="Gill Sans"/>
            </a:endParaRPr>
          </a:p>
          <a:p>
            <a:pPr lvl="0" marL="480059" indent="-480059">
              <a:lnSpc>
                <a:spcPct val="100000"/>
              </a:lnSpc>
              <a:buSzPct val="100000"/>
              <a:buChar char="•"/>
              <a:defRPr sz="1800"/>
            </a:pPr>
            <a:r>
              <a:rPr sz="2000">
                <a:latin typeface="Gill Sans"/>
                <a:ea typeface="Gill Sans"/>
                <a:cs typeface="Gill Sans"/>
                <a:sym typeface="Gill Sans"/>
              </a:rPr>
              <a:t>here, dye is delivered by a scuba diver using a pipette</a:t>
            </a:r>
            <a:endParaRPr sz="2000">
              <a:latin typeface="Gill Sans"/>
              <a:ea typeface="Gill Sans"/>
              <a:cs typeface="Gill Sans"/>
              <a:sym typeface="Gill Sans"/>
            </a:endParaRPr>
          </a:p>
          <a:p>
            <a:pPr lvl="0" marL="480059" indent="-480059">
              <a:lnSpc>
                <a:spcPct val="100000"/>
              </a:lnSpc>
              <a:buSzPct val="100000"/>
              <a:buChar char="•"/>
              <a:defRPr sz="1800"/>
            </a:pPr>
            <a:r>
              <a:rPr sz="2000">
                <a:latin typeface="Gill Sans"/>
                <a:ea typeface="Gill Sans"/>
                <a:cs typeface="Gill Sans"/>
                <a:sym typeface="Gill Sans"/>
              </a:rPr>
              <a:t>MBARI’s ROVs have similar capability, and dye visualizations have been used to qualitatively describe in situ fluid motion: bottom boundary layer, testing benthic flow tunnel, larvacean house flow</a:t>
            </a:r>
            <a:endParaRPr sz="2000">
              <a:latin typeface="Gill Sans"/>
              <a:ea typeface="Gill Sans"/>
              <a:cs typeface="Gill Sans"/>
              <a:sym typeface="Gill Sans"/>
            </a:endParaRPr>
          </a:p>
          <a:p>
            <a:pPr lvl="0" marL="480059" indent="-480059">
              <a:lnSpc>
                <a:spcPct val="100000"/>
              </a:lnSpc>
              <a:buSzPct val="100000"/>
              <a:buChar char="•"/>
              <a:defRPr sz="1800"/>
            </a:pPr>
            <a:r>
              <a:rPr sz="2000">
                <a:latin typeface="Gill Sans"/>
                <a:ea typeface="Gill Sans"/>
                <a:cs typeface="Gill Sans"/>
                <a:sym typeface="Gill Sans"/>
              </a:rPr>
              <a:t>dye visualizations do not provide a way to measure fluid motion =&gt; another method</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40" name="Shape 240"/>
          <p:cNvSpPr/>
          <p:nvPr>
            <p:ph type="sldImg"/>
          </p:nvPr>
        </p:nvSpPr>
        <p:spPr>
          <a:prstGeom prst="rect">
            <a:avLst/>
          </a:prstGeom>
        </p:spPr>
        <p:txBody>
          <a:bodyPr/>
          <a:lstStyle/>
          <a:p>
            <a:pPr lvl="0"/>
          </a:p>
        </p:txBody>
      </p:sp>
      <p:sp>
        <p:nvSpPr>
          <p:cNvPr id="241" name="Shape 241"/>
          <p:cNvSpPr/>
          <p:nvPr>
            <p:ph type="body" sz="quarter" idx="1"/>
          </p:nvPr>
        </p:nvSpPr>
        <p:spPr>
          <a:prstGeom prst="rect">
            <a:avLst/>
          </a:prstGeom>
        </p:spPr>
        <p:txBody>
          <a:bodyPr/>
          <a:lstStyle/>
          <a:p>
            <a:pPr lvl="0">
              <a:lnSpc>
                <a:spcPct val="100000"/>
              </a:lnSpc>
              <a:defRPr sz="1800"/>
            </a:pPr>
            <a:r>
              <a:rPr sz="2000">
                <a:latin typeface="Gill Sans"/>
                <a:ea typeface="Gill Sans"/>
                <a:cs typeface="Gill Sans"/>
                <a:sym typeface="Gill Sans"/>
              </a:rPr>
              <a:t>PIV provides a visualization technique where fluid motion is measured and can be used to directly quantify filtration rates and carbon flux by individual larvaceans</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need to modify the laboratory setup such that measurements can be conducted in situ</a:t>
            </a:r>
            <a:endParaRPr sz="2000">
              <a:latin typeface="Gill Sans"/>
              <a:ea typeface="Gill Sans"/>
              <a:cs typeface="Gill Sans"/>
              <a:sym typeface="Gill Sans"/>
            </a:endParaRPr>
          </a:p>
          <a:p>
            <a:pPr lvl="0" marL="345722" indent="-345722">
              <a:lnSpc>
                <a:spcPct val="100000"/>
              </a:lnSpc>
              <a:buSzPct val="75000"/>
              <a:buChar char="-"/>
              <a:defRPr sz="1800"/>
            </a:pPr>
            <a:r>
              <a:rPr sz="2000">
                <a:latin typeface="Gill Sans"/>
                <a:ea typeface="Gill Sans"/>
                <a:cs typeface="Gill Sans"/>
                <a:sym typeface="Gill Sans"/>
              </a:rPr>
              <a:t>developing DeepPIV, which is ROV-deployable PIV system</a:t>
            </a:r>
            <a:endParaRPr sz="2000">
              <a:latin typeface="Gill Sans"/>
              <a:ea typeface="Gill Sans"/>
              <a:cs typeface="Gill Sans"/>
              <a:sym typeface="Gill Sans"/>
            </a:endParaRPr>
          </a:p>
          <a:p>
            <a:pPr lvl="0">
              <a:lnSpc>
                <a:spcPct val="100000"/>
              </a:lnSpc>
              <a:defRPr sz="1800"/>
            </a:pPr>
            <a:r>
              <a:rPr sz="2000">
                <a:latin typeface="Gill Sans"/>
                <a:ea typeface="Gill Sans"/>
                <a:cs typeface="Gill Sans"/>
                <a:sym typeface="Gill Sans"/>
              </a:rPr>
              <a:t>These interactions are relevant to mating, predation, feeding, biomechanics and swimming performance, nutrient transport, and carbon fluxes in the ocean.</a:t>
            </a:r>
          </a:p>
        </p:txBody>
      </p:sp>
    </p:spTree>
  </p:cSld>
  <p:clrMapOvr>
    <a:masterClrMapping/>
  </p:clrMapOvr>
</p:notes>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showMasterSp="1" showMasterPhAnim="1">
  <p:cSld name="Title &amp; Subtitle">
    <p:spTree>
      <p:nvGrpSpPr>
        <p:cNvPr id="1" name=""/>
        <p:cNvGrpSpPr/>
        <p:nvPr/>
      </p:nvGrpSpPr>
      <p:grpSpPr>
        <a:xfrm>
          <a:off x="0" y="0"/>
          <a:ext cx="0" cy="0"/>
          <a:chOff x="0" y="0"/>
          <a:chExt cx="0" cy="0"/>
        </a:xfrm>
      </p:grpSpPr>
      <p:sp>
        <p:nvSpPr>
          <p:cNvPr id="5" name="Shape 5"/>
          <p:cNvSpPr/>
          <p:nvPr>
            <p:ph type="title"/>
          </p:nvPr>
        </p:nvSpPr>
        <p:spPr>
          <a:xfrm>
            <a:off x="4833937" y="2303859"/>
            <a:ext cx="14716126" cy="4643438"/>
          </a:xfrm>
          <a:prstGeom prst="rect">
            <a:avLst/>
          </a:prstGeom>
        </p:spPr>
        <p:txBody>
          <a:bodyPr anchor="b"/>
          <a:lstStyle/>
          <a:p>
            <a:pPr lvl="0">
              <a:defRPr sz="1800"/>
            </a:pPr>
            <a:r>
              <a:rPr sz="11200"/>
              <a:t>Title Text</a:t>
            </a:r>
          </a:p>
        </p:txBody>
      </p:sp>
      <p:sp>
        <p:nvSpPr>
          <p:cNvPr id="6" name="Shape 6"/>
          <p:cNvSpPr/>
          <p:nvPr>
            <p:ph type="body" idx="1"/>
          </p:nvPr>
        </p:nvSpPr>
        <p:spPr>
          <a:xfrm>
            <a:off x="4833937" y="7072312"/>
            <a:ext cx="14716126" cy="1589485"/>
          </a:xfrm>
          <a:prstGeom prst="rect">
            <a:avLst/>
          </a:prstGeom>
        </p:spPr>
        <p:txBody>
          <a:bodyPr anchor="t"/>
          <a:lstStyle>
            <a:lvl1pPr marL="0" indent="0" algn="ctr">
              <a:spcBef>
                <a:spcPts val="0"/>
              </a:spcBef>
              <a:buSzTx/>
              <a:buNone/>
              <a:defRPr sz="4400"/>
            </a:lvl1pPr>
            <a:lvl2pPr marL="0" indent="228600" algn="ctr">
              <a:spcBef>
                <a:spcPts val="0"/>
              </a:spcBef>
              <a:buSzTx/>
              <a:buNone/>
              <a:defRPr sz="4400"/>
            </a:lvl2pPr>
            <a:lvl3pPr marL="0" indent="457200" algn="ctr">
              <a:spcBef>
                <a:spcPts val="0"/>
              </a:spcBef>
              <a:buSzTx/>
              <a:buNone/>
              <a:defRPr sz="4400"/>
            </a:lvl3pPr>
            <a:lvl4pPr marL="0" indent="685800" algn="ctr">
              <a:spcBef>
                <a:spcPts val="0"/>
              </a:spcBef>
              <a:buSzTx/>
              <a:buNone/>
              <a:defRPr sz="4400"/>
            </a:lvl4pPr>
            <a:lvl5pPr marL="0" indent="914400" algn="ctr">
              <a:spcBef>
                <a:spcPts val="0"/>
              </a:spcBef>
              <a:buSzTx/>
              <a:buNone/>
              <a:defRPr sz="4400"/>
            </a:lvl5pPr>
          </a:lstStyle>
          <a:p>
            <a:pPr lvl="0">
              <a:defRPr sz="1800"/>
            </a:pPr>
            <a:r>
              <a:rPr sz="4400"/>
              <a:t>Body Level One</a:t>
            </a:r>
            <a:endParaRPr sz="4400"/>
          </a:p>
          <a:p>
            <a:pPr lvl="1">
              <a:defRPr sz="1800"/>
            </a:pPr>
            <a:r>
              <a:rPr sz="4400"/>
              <a:t>Body Level Two</a:t>
            </a:r>
            <a:endParaRPr sz="4400"/>
          </a:p>
          <a:p>
            <a:pPr lvl="2">
              <a:defRPr sz="1800"/>
            </a:pPr>
            <a:r>
              <a:rPr sz="4400"/>
              <a:t>Body Level Three</a:t>
            </a:r>
            <a:endParaRPr sz="4400"/>
          </a:p>
          <a:p>
            <a:pPr lvl="3">
              <a:defRPr sz="1800"/>
            </a:pPr>
            <a:r>
              <a:rPr sz="4400"/>
              <a:t>Body Level Four</a:t>
            </a:r>
            <a:endParaRPr sz="4400"/>
          </a:p>
          <a:p>
            <a:pPr lvl="4">
              <a:defRPr sz="1800"/>
            </a:pPr>
            <a:r>
              <a:rPr sz="4400"/>
              <a:t>Body Level Five</a:t>
            </a:r>
          </a:p>
        </p:txBody>
      </p:sp>
    </p:spTree>
  </p:cSld>
  <p:clrMapOvr>
    <a:masterClrMapping/>
  </p:clrMapOvr>
  <p:transitio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Photo - Horizontal">
    <p:spTree>
      <p:nvGrpSpPr>
        <p:cNvPr id="1" name=""/>
        <p:cNvGrpSpPr/>
        <p:nvPr/>
      </p:nvGrpSpPr>
      <p:grpSpPr>
        <a:xfrm>
          <a:off x="0" y="0"/>
          <a:ext cx="0" cy="0"/>
          <a:chOff x="0" y="0"/>
          <a:chExt cx="0" cy="0"/>
        </a:xfrm>
      </p:grpSpPr>
      <p:sp>
        <p:nvSpPr>
          <p:cNvPr id="8" name="Shape 8"/>
          <p:cNvSpPr/>
          <p:nvPr>
            <p:ph type="title"/>
          </p:nvPr>
        </p:nvSpPr>
        <p:spPr>
          <a:xfrm>
            <a:off x="4833937" y="9447609"/>
            <a:ext cx="14716126" cy="2000251"/>
          </a:xfrm>
          <a:prstGeom prst="rect">
            <a:avLst/>
          </a:prstGeom>
        </p:spPr>
        <p:txBody>
          <a:bodyPr anchor="b"/>
          <a:lstStyle/>
          <a:p>
            <a:pPr lvl="0">
              <a:defRPr sz="1800"/>
            </a:pPr>
            <a:r>
              <a:rPr sz="11200"/>
              <a:t>Title Text</a:t>
            </a:r>
          </a:p>
        </p:txBody>
      </p:sp>
      <p:sp>
        <p:nvSpPr>
          <p:cNvPr id="9" name="Shape 9"/>
          <p:cNvSpPr/>
          <p:nvPr>
            <p:ph type="body" idx="1"/>
          </p:nvPr>
        </p:nvSpPr>
        <p:spPr>
          <a:xfrm>
            <a:off x="4833937" y="11519296"/>
            <a:ext cx="14716126" cy="1589486"/>
          </a:xfrm>
          <a:prstGeom prst="rect">
            <a:avLst/>
          </a:prstGeom>
        </p:spPr>
        <p:txBody>
          <a:bodyPr anchor="t"/>
          <a:lstStyle>
            <a:lvl1pPr marL="0" indent="0" algn="ctr">
              <a:spcBef>
                <a:spcPts val="0"/>
              </a:spcBef>
              <a:buSzTx/>
              <a:buNone/>
              <a:defRPr sz="4400"/>
            </a:lvl1pPr>
            <a:lvl2pPr marL="0" indent="228600" algn="ctr">
              <a:spcBef>
                <a:spcPts val="0"/>
              </a:spcBef>
              <a:buSzTx/>
              <a:buNone/>
              <a:defRPr sz="4400"/>
            </a:lvl2pPr>
            <a:lvl3pPr marL="0" indent="457200" algn="ctr">
              <a:spcBef>
                <a:spcPts val="0"/>
              </a:spcBef>
              <a:buSzTx/>
              <a:buNone/>
              <a:defRPr sz="4400"/>
            </a:lvl3pPr>
            <a:lvl4pPr marL="0" indent="685800" algn="ctr">
              <a:spcBef>
                <a:spcPts val="0"/>
              </a:spcBef>
              <a:buSzTx/>
              <a:buNone/>
              <a:defRPr sz="4400"/>
            </a:lvl4pPr>
            <a:lvl5pPr marL="0" indent="914400" algn="ctr">
              <a:spcBef>
                <a:spcPts val="0"/>
              </a:spcBef>
              <a:buSzTx/>
              <a:buNone/>
              <a:defRPr sz="4400"/>
            </a:lvl5pPr>
          </a:lstStyle>
          <a:p>
            <a:pPr lvl="0">
              <a:defRPr sz="1800"/>
            </a:pPr>
            <a:r>
              <a:rPr sz="4400"/>
              <a:t>Body Level One</a:t>
            </a:r>
            <a:endParaRPr sz="4400"/>
          </a:p>
          <a:p>
            <a:pPr lvl="1">
              <a:defRPr sz="1800"/>
            </a:pPr>
            <a:r>
              <a:rPr sz="4400"/>
              <a:t>Body Level Two</a:t>
            </a:r>
            <a:endParaRPr sz="4400"/>
          </a:p>
          <a:p>
            <a:pPr lvl="2">
              <a:defRPr sz="1800"/>
            </a:pPr>
            <a:r>
              <a:rPr sz="4400"/>
              <a:t>Body Level Three</a:t>
            </a:r>
            <a:endParaRPr sz="4400"/>
          </a:p>
          <a:p>
            <a:pPr lvl="3">
              <a:defRPr sz="1800"/>
            </a:pPr>
            <a:r>
              <a:rPr sz="4400"/>
              <a:t>Body Level Four</a:t>
            </a:r>
            <a:endParaRPr sz="4400"/>
          </a:p>
          <a:p>
            <a:pPr lvl="4">
              <a:defRPr sz="1800"/>
            </a:pPr>
            <a:r>
              <a:rPr sz="4400"/>
              <a:t>Body Level Five</a:t>
            </a:r>
          </a:p>
        </p:txBody>
      </p:sp>
    </p:spTree>
  </p:cSld>
  <p:clrMapOvr>
    <a:masterClrMapping/>
  </p:clrMapOvr>
  <p:transitio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Title - Center">
    <p:spTree>
      <p:nvGrpSpPr>
        <p:cNvPr id="1" name=""/>
        <p:cNvGrpSpPr/>
        <p:nvPr/>
      </p:nvGrpSpPr>
      <p:grpSpPr>
        <a:xfrm>
          <a:off x="0" y="0"/>
          <a:ext cx="0" cy="0"/>
          <a:chOff x="0" y="0"/>
          <a:chExt cx="0" cy="0"/>
        </a:xfrm>
      </p:grpSpPr>
      <p:sp>
        <p:nvSpPr>
          <p:cNvPr id="11" name="Shape 11"/>
          <p:cNvSpPr/>
          <p:nvPr>
            <p:ph type="title"/>
          </p:nvPr>
        </p:nvSpPr>
        <p:spPr>
          <a:xfrm>
            <a:off x="4833937" y="4536281"/>
            <a:ext cx="14716126" cy="4643438"/>
          </a:xfrm>
          <a:prstGeom prst="rect">
            <a:avLst/>
          </a:prstGeom>
        </p:spPr>
        <p:txBody>
          <a:bodyPr/>
          <a:lstStyle/>
          <a:p>
            <a:pPr lvl="0">
              <a:defRPr sz="1800"/>
            </a:pPr>
            <a:r>
              <a:rPr sz="11200"/>
              <a:t>Title Text</a:t>
            </a:r>
          </a:p>
        </p:txBody>
      </p:sp>
    </p:spTree>
  </p:cSld>
  <p:clrMapOvr>
    <a:masterClrMapping/>
  </p:clrMapOvr>
  <p:transitio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Photo - Vertical">
    <p:spTree>
      <p:nvGrpSpPr>
        <p:cNvPr id="1" name=""/>
        <p:cNvGrpSpPr/>
        <p:nvPr/>
      </p:nvGrpSpPr>
      <p:grpSpPr>
        <a:xfrm>
          <a:off x="0" y="0"/>
          <a:ext cx="0" cy="0"/>
          <a:chOff x="0" y="0"/>
          <a:chExt cx="0" cy="0"/>
        </a:xfrm>
      </p:grpSpPr>
      <p:sp>
        <p:nvSpPr>
          <p:cNvPr id="13" name="Shape 13"/>
          <p:cNvSpPr/>
          <p:nvPr>
            <p:ph type="title"/>
          </p:nvPr>
        </p:nvSpPr>
        <p:spPr>
          <a:xfrm>
            <a:off x="4387453" y="892968"/>
            <a:ext cx="7500938" cy="5607845"/>
          </a:xfrm>
          <a:prstGeom prst="rect">
            <a:avLst/>
          </a:prstGeom>
        </p:spPr>
        <p:txBody>
          <a:bodyPr anchor="b"/>
          <a:lstStyle>
            <a:lvl1pPr>
              <a:defRPr sz="8400"/>
            </a:lvl1pPr>
          </a:lstStyle>
          <a:p>
            <a:pPr lvl="0">
              <a:defRPr sz="1800"/>
            </a:pPr>
            <a:r>
              <a:rPr sz="8400"/>
              <a:t>Title Text</a:t>
            </a:r>
          </a:p>
        </p:txBody>
      </p:sp>
      <p:sp>
        <p:nvSpPr>
          <p:cNvPr id="14" name="Shape 14"/>
          <p:cNvSpPr/>
          <p:nvPr>
            <p:ph type="body" idx="1"/>
          </p:nvPr>
        </p:nvSpPr>
        <p:spPr>
          <a:xfrm>
            <a:off x="4387453" y="6697265"/>
            <a:ext cx="7500938" cy="5768579"/>
          </a:xfrm>
          <a:prstGeom prst="rect">
            <a:avLst/>
          </a:prstGeom>
        </p:spPr>
        <p:txBody>
          <a:bodyPr anchor="t"/>
          <a:lstStyle>
            <a:lvl1pPr marL="0" indent="0" algn="ctr">
              <a:spcBef>
                <a:spcPts val="0"/>
              </a:spcBef>
              <a:buSzTx/>
              <a:buNone/>
              <a:defRPr sz="4400"/>
            </a:lvl1pPr>
            <a:lvl2pPr marL="0" indent="228600" algn="ctr">
              <a:spcBef>
                <a:spcPts val="0"/>
              </a:spcBef>
              <a:buSzTx/>
              <a:buNone/>
              <a:defRPr sz="4400"/>
            </a:lvl2pPr>
            <a:lvl3pPr marL="0" indent="457200" algn="ctr">
              <a:spcBef>
                <a:spcPts val="0"/>
              </a:spcBef>
              <a:buSzTx/>
              <a:buNone/>
              <a:defRPr sz="4400"/>
            </a:lvl3pPr>
            <a:lvl4pPr marL="0" indent="685800" algn="ctr">
              <a:spcBef>
                <a:spcPts val="0"/>
              </a:spcBef>
              <a:buSzTx/>
              <a:buNone/>
              <a:defRPr sz="4400"/>
            </a:lvl4pPr>
            <a:lvl5pPr marL="0" indent="914400" algn="ctr">
              <a:spcBef>
                <a:spcPts val="0"/>
              </a:spcBef>
              <a:buSzTx/>
              <a:buNone/>
              <a:defRPr sz="4400"/>
            </a:lvl5pPr>
          </a:lstStyle>
          <a:p>
            <a:pPr lvl="0">
              <a:defRPr sz="1800"/>
            </a:pPr>
            <a:r>
              <a:rPr sz="4400"/>
              <a:t>Body Level One</a:t>
            </a:r>
            <a:endParaRPr sz="4400"/>
          </a:p>
          <a:p>
            <a:pPr lvl="1">
              <a:defRPr sz="1800"/>
            </a:pPr>
            <a:r>
              <a:rPr sz="4400"/>
              <a:t>Body Level Two</a:t>
            </a:r>
            <a:endParaRPr sz="4400"/>
          </a:p>
          <a:p>
            <a:pPr lvl="2">
              <a:defRPr sz="1800"/>
            </a:pPr>
            <a:r>
              <a:rPr sz="4400"/>
              <a:t>Body Level Three</a:t>
            </a:r>
            <a:endParaRPr sz="4400"/>
          </a:p>
          <a:p>
            <a:pPr lvl="3">
              <a:defRPr sz="1800"/>
            </a:pPr>
            <a:r>
              <a:rPr sz="4400"/>
              <a:t>Body Level Four</a:t>
            </a:r>
            <a:endParaRPr sz="4400"/>
          </a:p>
          <a:p>
            <a:pPr lvl="4">
              <a:defRPr sz="1800"/>
            </a:pPr>
            <a:r>
              <a:rPr sz="4400"/>
              <a:t>Body Level Five</a:t>
            </a:r>
          </a:p>
        </p:txBody>
      </p:sp>
    </p:spTree>
  </p:cSld>
  <p:clrMapOvr>
    <a:masterClrMapping/>
  </p:clrMapOvr>
  <p:transitio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Title - Top">
    <p:spTree>
      <p:nvGrpSpPr>
        <p:cNvPr id="1" name=""/>
        <p:cNvGrpSpPr/>
        <p:nvPr/>
      </p:nvGrpSpPr>
      <p:grpSpPr>
        <a:xfrm>
          <a:off x="0" y="0"/>
          <a:ext cx="0" cy="0"/>
          <a:chOff x="0" y="0"/>
          <a:chExt cx="0" cy="0"/>
        </a:xfrm>
      </p:grpSpPr>
      <p:sp>
        <p:nvSpPr>
          <p:cNvPr id="16" name="Shape 16"/>
          <p:cNvSpPr/>
          <p:nvPr>
            <p:ph type="title"/>
          </p:nvPr>
        </p:nvSpPr>
        <p:spPr>
          <a:prstGeom prst="rect">
            <a:avLst/>
          </a:prstGeom>
        </p:spPr>
        <p:txBody>
          <a:bodyPr/>
          <a:lstStyle/>
          <a:p>
            <a:pPr lvl="0">
              <a:defRPr sz="1800"/>
            </a:pPr>
            <a:r>
              <a:rPr sz="11200"/>
              <a:t>Title Text</a:t>
            </a:r>
          </a:p>
        </p:txBody>
      </p:sp>
    </p:spTree>
  </p:cSld>
  <p:clrMapOvr>
    <a:masterClrMapping/>
  </p:clrMapOvr>
  <p:transitio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18" name="Shape 18"/>
          <p:cNvSpPr/>
          <p:nvPr>
            <p:ph type="title"/>
          </p:nvPr>
        </p:nvSpPr>
        <p:spPr>
          <a:prstGeom prst="rect">
            <a:avLst/>
          </a:prstGeom>
        </p:spPr>
        <p:txBody>
          <a:bodyPr/>
          <a:lstStyle/>
          <a:p>
            <a:pPr lvl="0">
              <a:defRPr sz="1800"/>
            </a:pPr>
            <a:r>
              <a:rPr sz="11200"/>
              <a:t>Title Text</a:t>
            </a:r>
          </a:p>
        </p:txBody>
      </p:sp>
      <p:sp>
        <p:nvSpPr>
          <p:cNvPr id="19" name="Shape 19"/>
          <p:cNvSpPr/>
          <p:nvPr>
            <p:ph type="body" idx="1"/>
          </p:nvPr>
        </p:nvSpPr>
        <p:spPr>
          <a:prstGeom prst="rect">
            <a:avLst/>
          </a:prstGeom>
        </p:spPr>
        <p:txBody>
          <a:bodyPr/>
          <a:lstStyle/>
          <a:p>
            <a:pPr lvl="0">
              <a:defRPr sz="1800"/>
            </a:pPr>
            <a:r>
              <a:rPr sz="5000"/>
              <a:t>Body Level One</a:t>
            </a:r>
            <a:endParaRPr sz="5000"/>
          </a:p>
          <a:p>
            <a:pPr lvl="1">
              <a:defRPr sz="1800"/>
            </a:pPr>
            <a:r>
              <a:rPr sz="5000"/>
              <a:t>Body Level Two</a:t>
            </a:r>
            <a:endParaRPr sz="5000"/>
          </a:p>
          <a:p>
            <a:pPr lvl="2">
              <a:defRPr sz="1800"/>
            </a:pPr>
            <a:r>
              <a:rPr sz="5000"/>
              <a:t>Body Level Three</a:t>
            </a:r>
            <a:endParaRPr sz="5000"/>
          </a:p>
          <a:p>
            <a:pPr lvl="3">
              <a:defRPr sz="1800"/>
            </a:pPr>
            <a:r>
              <a:rPr sz="5000"/>
              <a:t>Body Level Four</a:t>
            </a:r>
            <a:endParaRPr sz="5000"/>
          </a:p>
          <a:p>
            <a:pPr lvl="4">
              <a:defRPr sz="1800"/>
            </a:pPr>
            <a:r>
              <a:rPr sz="5000"/>
              <a:t>Body Level Five</a:t>
            </a:r>
          </a:p>
        </p:txBody>
      </p:sp>
    </p:spTree>
  </p:cSld>
  <p:clrMapOvr>
    <a:masterClrMapping/>
  </p:clrMapOvr>
  <p:transitio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Bullets &amp; Photo">
    <p:spTree>
      <p:nvGrpSpPr>
        <p:cNvPr id="1" name=""/>
        <p:cNvGrpSpPr/>
        <p:nvPr/>
      </p:nvGrpSpPr>
      <p:grpSpPr>
        <a:xfrm>
          <a:off x="0" y="0"/>
          <a:ext cx="0" cy="0"/>
          <a:chOff x="0" y="0"/>
          <a:chExt cx="0" cy="0"/>
        </a:xfrm>
      </p:grpSpPr>
      <p:sp>
        <p:nvSpPr>
          <p:cNvPr id="21" name="Shape 21"/>
          <p:cNvSpPr/>
          <p:nvPr>
            <p:ph type="title"/>
          </p:nvPr>
        </p:nvSpPr>
        <p:spPr>
          <a:prstGeom prst="rect">
            <a:avLst/>
          </a:prstGeom>
        </p:spPr>
        <p:txBody>
          <a:bodyPr/>
          <a:lstStyle/>
          <a:p>
            <a:pPr lvl="0">
              <a:defRPr sz="1800"/>
            </a:pPr>
            <a:r>
              <a:rPr sz="11200"/>
              <a:t>Title Text</a:t>
            </a:r>
          </a:p>
        </p:txBody>
      </p:sp>
      <p:sp>
        <p:nvSpPr>
          <p:cNvPr id="22" name="Shape 22"/>
          <p:cNvSpPr/>
          <p:nvPr>
            <p:ph type="body" idx="1"/>
          </p:nvPr>
        </p:nvSpPr>
        <p:spPr>
          <a:xfrm>
            <a:off x="4387453" y="3661171"/>
            <a:ext cx="7500938" cy="8840392"/>
          </a:xfrm>
          <a:prstGeom prst="rect">
            <a:avLst/>
          </a:prstGeom>
        </p:spPr>
        <p:txBody>
          <a:bodyPr/>
          <a:lstStyle>
            <a:lvl1pPr marL="465364" indent="-465364">
              <a:spcBef>
                <a:spcPts val="3200"/>
              </a:spcBef>
              <a:defRPr sz="3800"/>
            </a:lvl1pPr>
            <a:lvl2pPr marL="808264" indent="-465364">
              <a:spcBef>
                <a:spcPts val="3200"/>
              </a:spcBef>
              <a:defRPr sz="3800"/>
            </a:lvl2pPr>
            <a:lvl3pPr marL="1151164" indent="-465364">
              <a:spcBef>
                <a:spcPts val="3200"/>
              </a:spcBef>
              <a:defRPr sz="3800"/>
            </a:lvl3pPr>
            <a:lvl4pPr marL="1494064" indent="-465364">
              <a:spcBef>
                <a:spcPts val="3200"/>
              </a:spcBef>
              <a:defRPr sz="3800"/>
            </a:lvl4pPr>
            <a:lvl5pPr marL="1836964" indent="-465364">
              <a:spcBef>
                <a:spcPts val="3200"/>
              </a:spcBef>
              <a:defRPr sz="3800"/>
            </a:lvl5pPr>
          </a:lstStyle>
          <a:p>
            <a:pPr lvl="0">
              <a:defRPr sz="1800"/>
            </a:pPr>
            <a:r>
              <a:rPr sz="3800"/>
              <a:t>Body Level One</a:t>
            </a:r>
            <a:endParaRPr sz="3800"/>
          </a:p>
          <a:p>
            <a:pPr lvl="1">
              <a:defRPr sz="1800"/>
            </a:pPr>
            <a:r>
              <a:rPr sz="3800"/>
              <a:t>Body Level Two</a:t>
            </a:r>
            <a:endParaRPr sz="3800"/>
          </a:p>
          <a:p>
            <a:pPr lvl="2">
              <a:defRPr sz="1800"/>
            </a:pPr>
            <a:r>
              <a:rPr sz="3800"/>
              <a:t>Body Level Three</a:t>
            </a:r>
            <a:endParaRPr sz="3800"/>
          </a:p>
          <a:p>
            <a:pPr lvl="3">
              <a:defRPr sz="1800"/>
            </a:pPr>
            <a:r>
              <a:rPr sz="3800"/>
              <a:t>Body Level Four</a:t>
            </a:r>
            <a:endParaRPr sz="3800"/>
          </a:p>
          <a:p>
            <a:pPr lvl="4">
              <a:defRPr sz="1800"/>
            </a:pPr>
            <a:r>
              <a:rPr sz="3800"/>
              <a:t>Body Level Five</a:t>
            </a:r>
          </a:p>
        </p:txBody>
      </p:sp>
    </p:spTree>
  </p:cSld>
  <p:clrMapOvr>
    <a:masterClrMapping/>
  </p:clrMapOvr>
  <p:transitio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Bullets">
    <p:spTree>
      <p:nvGrpSpPr>
        <p:cNvPr id="1" name=""/>
        <p:cNvGrpSpPr/>
        <p:nvPr/>
      </p:nvGrpSpPr>
      <p:grpSpPr>
        <a:xfrm>
          <a:off x="0" y="0"/>
          <a:ext cx="0" cy="0"/>
          <a:chOff x="0" y="0"/>
          <a:chExt cx="0" cy="0"/>
        </a:xfrm>
      </p:grpSpPr>
      <p:sp>
        <p:nvSpPr>
          <p:cNvPr id="24" name="Shape 24"/>
          <p:cNvSpPr/>
          <p:nvPr>
            <p:ph type="body" idx="1"/>
          </p:nvPr>
        </p:nvSpPr>
        <p:spPr>
          <a:xfrm>
            <a:off x="4387453" y="1785937"/>
            <a:ext cx="15609094" cy="10144126"/>
          </a:xfrm>
          <a:prstGeom prst="rect">
            <a:avLst/>
          </a:prstGeom>
        </p:spPr>
        <p:txBody>
          <a:bodyPr/>
          <a:lstStyle/>
          <a:p>
            <a:pPr lvl="0">
              <a:defRPr sz="1800"/>
            </a:pPr>
            <a:r>
              <a:rPr sz="5000"/>
              <a:t>Body Level One</a:t>
            </a:r>
            <a:endParaRPr sz="5000"/>
          </a:p>
          <a:p>
            <a:pPr lvl="1">
              <a:defRPr sz="1800"/>
            </a:pPr>
            <a:r>
              <a:rPr sz="5000"/>
              <a:t>Body Level Two</a:t>
            </a:r>
            <a:endParaRPr sz="5000"/>
          </a:p>
          <a:p>
            <a:pPr lvl="2">
              <a:defRPr sz="1800"/>
            </a:pPr>
            <a:r>
              <a:rPr sz="5000"/>
              <a:t>Body Level Three</a:t>
            </a:r>
            <a:endParaRPr sz="5000"/>
          </a:p>
          <a:p>
            <a:pPr lvl="3">
              <a:defRPr sz="1800"/>
            </a:pPr>
            <a:r>
              <a:rPr sz="5000"/>
              <a:t>Body Level Four</a:t>
            </a:r>
            <a:endParaRPr sz="5000"/>
          </a:p>
          <a:p>
            <a:pPr lvl="4">
              <a:defRPr sz="1800"/>
            </a:pPr>
            <a:r>
              <a:rPr sz="5000"/>
              <a:t>Body Level Five</a:t>
            </a:r>
          </a:p>
        </p:txBody>
      </p:sp>
    </p:spTree>
  </p:cSld>
  <p:clrMapOvr>
    <a:masterClrMapping/>
  </p:clrMapOvr>
  <p:transitio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hoto - 3 Up">
    <p:spTree>
      <p:nvGrpSpPr>
        <p:cNvPr id="1" name=""/>
        <p:cNvGrpSpPr/>
        <p:nvPr/>
      </p:nvGrpSpPr>
      <p:grpSpPr>
        <a:xfrm>
          <a:off x="0" y="0"/>
          <a:ext cx="0" cy="0"/>
          <a:chOff x="0" y="0"/>
          <a:chExt cx="0" cy="0"/>
        </a:xfrm>
      </p:grpSpPr>
    </p:spTree>
  </p:cSld>
  <p:clrMapOvr>
    <a:masterClrMapping/>
  </p:clrMapOvr>
  <p:transitio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Quote">
    <p:spTree>
      <p:nvGrpSpPr>
        <p:cNvPr id="1" name=""/>
        <p:cNvGrpSpPr/>
        <p:nvPr/>
      </p:nvGrpSpPr>
      <p:grpSpPr>
        <a:xfrm>
          <a:off x="0" y="0"/>
          <a:ext cx="0" cy="0"/>
          <a:chOff x="0" y="0"/>
          <a:chExt cx="0" cy="0"/>
        </a:xfrm>
      </p:grpSpPr>
    </p:spTree>
  </p:cSld>
  <p:clrMapOvr>
    <a:masterClrMapping/>
  </p:clrMapOvr>
  <p:transitio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Photo">
    <p:spTree>
      <p:nvGrpSpPr>
        <p:cNvPr id="1" name=""/>
        <p:cNvGrpSpPr/>
        <p:nvPr/>
      </p:nvGrpSpPr>
      <p:grpSpPr>
        <a:xfrm>
          <a:off x="0" y="0"/>
          <a:ext cx="0" cy="0"/>
          <a:chOff x="0" y="0"/>
          <a:chExt cx="0" cy="0"/>
        </a:xfrm>
      </p:grpSpPr>
    </p:spTree>
  </p:cSld>
  <p:clrMapOvr>
    <a:masterClrMapping/>
  </p:clrMapOvr>
  <p:transitio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Tree>
  </p:cSld>
  <p:clrMapOvr>
    <a:masterClrMapping/>
  </p:clrMapOvr>
  <p:transitio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type="tx" showMasterSp="1" showMasterPhAnim="1">
  <p:cSld name="Title &amp; Subtitle">
    <p:spTree>
      <p:nvGrpSpPr>
        <p:cNvPr id="1" name=""/>
        <p:cNvGrpSpPr/>
        <p:nvPr/>
      </p:nvGrpSpPr>
      <p:grpSpPr>
        <a:xfrm>
          <a:off x="0" y="0"/>
          <a:ext cx="0" cy="0"/>
          <a:chOff x="0" y="0"/>
          <a:chExt cx="0" cy="0"/>
        </a:xfrm>
      </p:grpSpPr>
      <p:sp>
        <p:nvSpPr>
          <p:cNvPr id="30" name="Shape 30"/>
          <p:cNvSpPr/>
          <p:nvPr>
            <p:ph type="title"/>
          </p:nvPr>
        </p:nvSpPr>
        <p:spPr>
          <a:xfrm>
            <a:off x="4833937" y="2303859"/>
            <a:ext cx="14716126" cy="4643438"/>
          </a:xfrm>
          <a:prstGeom prst="rect">
            <a:avLst/>
          </a:prstGeom>
        </p:spPr>
        <p:txBody>
          <a:bodyPr anchor="b">
            <a:noAutofit/>
          </a:bodyPr>
          <a:lstStyle>
            <a:lvl1pPr>
              <a:defRPr sz="11800">
                <a:latin typeface="Gill Sans"/>
                <a:ea typeface="Gill Sans"/>
                <a:cs typeface="Gill Sans"/>
                <a:sym typeface="Gill Sans"/>
              </a:defRPr>
            </a:lvl1pPr>
          </a:lstStyle>
          <a:p>
            <a:pPr lvl="0">
              <a:defRPr sz="1800"/>
            </a:pPr>
            <a:r>
              <a:rPr sz="11800"/>
              <a:t>Title Text</a:t>
            </a:r>
          </a:p>
        </p:txBody>
      </p:sp>
      <p:sp>
        <p:nvSpPr>
          <p:cNvPr id="31" name="Shape 31"/>
          <p:cNvSpPr/>
          <p:nvPr>
            <p:ph type="body" idx="1"/>
          </p:nvPr>
        </p:nvSpPr>
        <p:spPr>
          <a:xfrm>
            <a:off x="4833937" y="7072312"/>
            <a:ext cx="14716126" cy="1589485"/>
          </a:xfrm>
          <a:prstGeom prst="rect">
            <a:avLst/>
          </a:prstGeom>
        </p:spPr>
        <p:txBody>
          <a:bodyPr anchor="t">
            <a:noAutofit/>
          </a:bodyPr>
          <a:lstStyle>
            <a:lvl1pPr marL="0" indent="0" algn="ctr">
              <a:spcBef>
                <a:spcPts val="0"/>
              </a:spcBef>
              <a:buSzTx/>
              <a:buNone/>
              <a:defRPr>
                <a:latin typeface="Gill Sans"/>
                <a:ea typeface="Gill Sans"/>
                <a:cs typeface="Gill Sans"/>
                <a:sym typeface="Gill Sans"/>
              </a:defRPr>
            </a:lvl1pPr>
            <a:lvl2pPr marL="0" indent="0" algn="ctr">
              <a:spcBef>
                <a:spcPts val="0"/>
              </a:spcBef>
              <a:buSzTx/>
              <a:buNone/>
              <a:defRPr>
                <a:latin typeface="Gill Sans"/>
                <a:ea typeface="Gill Sans"/>
                <a:cs typeface="Gill Sans"/>
                <a:sym typeface="Gill Sans"/>
              </a:defRPr>
            </a:lvl2pPr>
            <a:lvl3pPr marL="0" indent="0" algn="ctr">
              <a:spcBef>
                <a:spcPts val="0"/>
              </a:spcBef>
              <a:buSzTx/>
              <a:buNone/>
              <a:defRPr>
                <a:latin typeface="Gill Sans"/>
                <a:ea typeface="Gill Sans"/>
                <a:cs typeface="Gill Sans"/>
                <a:sym typeface="Gill Sans"/>
              </a:defRPr>
            </a:lvl3pPr>
            <a:lvl4pPr marL="0" indent="0" algn="ctr">
              <a:spcBef>
                <a:spcPts val="0"/>
              </a:spcBef>
              <a:buSzTx/>
              <a:buNone/>
              <a:defRPr>
                <a:latin typeface="Gill Sans"/>
                <a:ea typeface="Gill Sans"/>
                <a:cs typeface="Gill Sans"/>
                <a:sym typeface="Gill Sans"/>
              </a:defRPr>
            </a:lvl4pPr>
            <a:lvl5pPr marL="0" indent="0" algn="ctr">
              <a:spcBef>
                <a:spcPts val="0"/>
              </a:spcBef>
              <a:buSzTx/>
              <a:buNone/>
              <a:defRPr>
                <a:latin typeface="Gill Sans"/>
                <a:ea typeface="Gill Sans"/>
                <a:cs typeface="Gill Sans"/>
                <a:sym typeface="Gill Sans"/>
              </a:defRPr>
            </a:lvl5pPr>
          </a:lstStyle>
          <a:p>
            <a:pPr lvl="0">
              <a:defRPr sz="1800"/>
            </a:pPr>
            <a:r>
              <a:rPr sz="5000"/>
              <a:t>Body Level One</a:t>
            </a:r>
            <a:endParaRPr sz="5000"/>
          </a:p>
          <a:p>
            <a:pPr lvl="1">
              <a:defRPr sz="1800"/>
            </a:pPr>
            <a:r>
              <a:rPr sz="5000"/>
              <a:t>Body Level Two</a:t>
            </a:r>
            <a:endParaRPr sz="5000"/>
          </a:p>
          <a:p>
            <a:pPr lvl="2">
              <a:defRPr sz="1800"/>
            </a:pPr>
            <a:r>
              <a:rPr sz="5000"/>
              <a:t>Body Level Three</a:t>
            </a:r>
            <a:endParaRPr sz="5000"/>
          </a:p>
          <a:p>
            <a:pPr lvl="3">
              <a:defRPr sz="1800"/>
            </a:pPr>
            <a:r>
              <a:rPr sz="5000"/>
              <a:t>Body Level Four</a:t>
            </a:r>
            <a:endParaRPr sz="5000"/>
          </a:p>
          <a:p>
            <a:pPr lvl="4">
              <a:defRPr sz="1800"/>
            </a:pPr>
            <a:r>
              <a:rPr sz="5000"/>
              <a:t>Body Level Five</a:t>
            </a:r>
          </a:p>
        </p:txBody>
      </p:sp>
    </p:spTree>
  </p:cSld>
  <p:clrMapOvr>
    <a:masterClrMapping/>
  </p:clrMapOvr>
  <p:transitio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33" name="Shape 33"/>
          <p:cNvSpPr/>
          <p:nvPr>
            <p:ph type="title"/>
          </p:nvPr>
        </p:nvSpPr>
        <p:spPr>
          <a:xfrm>
            <a:off x="4833937" y="357187"/>
            <a:ext cx="14716126" cy="2678907"/>
          </a:xfrm>
          <a:prstGeom prst="rect">
            <a:avLst/>
          </a:prstGeom>
        </p:spPr>
        <p:txBody>
          <a:bodyPr>
            <a:noAutofit/>
          </a:bodyPr>
          <a:lstStyle>
            <a:lvl1pPr>
              <a:defRPr sz="5600">
                <a:latin typeface="Gill Sans"/>
                <a:ea typeface="Gill Sans"/>
                <a:cs typeface="Gill Sans"/>
                <a:sym typeface="Gill Sans"/>
              </a:defRPr>
            </a:lvl1pPr>
          </a:lstStyle>
          <a:p>
            <a:pPr lvl="0">
              <a:defRPr sz="1800"/>
            </a:pPr>
            <a:r>
              <a:rPr sz="5600"/>
              <a:t>Title Text</a:t>
            </a:r>
          </a:p>
        </p:txBody>
      </p:sp>
      <p:sp>
        <p:nvSpPr>
          <p:cNvPr id="34" name="Shape 34"/>
          <p:cNvSpPr/>
          <p:nvPr>
            <p:ph type="body" idx="1"/>
          </p:nvPr>
        </p:nvSpPr>
        <p:spPr>
          <a:xfrm>
            <a:off x="4833937" y="3268265"/>
            <a:ext cx="14716126" cy="8661798"/>
          </a:xfrm>
          <a:prstGeom prst="rect">
            <a:avLst/>
          </a:prstGeom>
        </p:spPr>
        <p:txBody>
          <a:bodyPr>
            <a:noAutofit/>
          </a:bodyPr>
          <a:lstStyle>
            <a:lvl1pPr marL="1111250" indent="-793750">
              <a:spcBef>
                <a:spcPts val="2400"/>
              </a:spcBef>
              <a:buSzPct val="171000"/>
              <a:defRPr>
                <a:latin typeface="Gill Sans"/>
                <a:ea typeface="Gill Sans"/>
                <a:cs typeface="Gill Sans"/>
                <a:sym typeface="Gill Sans"/>
              </a:defRPr>
            </a:lvl1pPr>
            <a:lvl2pPr marL="1524000" indent="-762000">
              <a:spcBef>
                <a:spcPts val="2400"/>
              </a:spcBef>
              <a:buSzPct val="171000"/>
              <a:defRPr sz="3200">
                <a:latin typeface="Gill Sans"/>
                <a:ea typeface="Gill Sans"/>
                <a:cs typeface="Gill Sans"/>
                <a:sym typeface="Gill Sans"/>
              </a:defRPr>
            </a:lvl2pPr>
            <a:lvl3pPr marL="1968500" indent="-762000">
              <a:spcBef>
                <a:spcPts val="2400"/>
              </a:spcBef>
              <a:buSzPct val="171000"/>
              <a:defRPr sz="2400">
                <a:latin typeface="Gill Sans"/>
                <a:ea typeface="Gill Sans"/>
                <a:cs typeface="Gill Sans"/>
                <a:sym typeface="Gill Sans"/>
              </a:defRPr>
            </a:lvl3pPr>
            <a:lvl4pPr marL="2385785" indent="-734785">
              <a:spcBef>
                <a:spcPts val="2400"/>
              </a:spcBef>
              <a:buSzPct val="171000"/>
              <a:defRPr sz="1800">
                <a:latin typeface="Gill Sans"/>
                <a:ea typeface="Gill Sans"/>
                <a:cs typeface="Gill Sans"/>
                <a:sym typeface="Gill Sans"/>
              </a:defRPr>
            </a:lvl4pPr>
            <a:lvl5pPr marL="2886807" indent="-791307">
              <a:spcBef>
                <a:spcPts val="2400"/>
              </a:spcBef>
              <a:buSzPct val="171000"/>
              <a:defRPr sz="1800">
                <a:latin typeface="Gill Sans"/>
                <a:ea typeface="Gill Sans"/>
                <a:cs typeface="Gill Sans"/>
                <a:sym typeface="Gill Sans"/>
              </a:defRPr>
            </a:lvl5pPr>
          </a:lstStyle>
          <a:p>
            <a:pPr lvl="0">
              <a:defRPr sz="1800"/>
            </a:pPr>
            <a:r>
              <a:rPr sz="5000"/>
              <a:t>Body Level One</a:t>
            </a:r>
            <a:endParaRPr sz="5000"/>
          </a:p>
          <a:p>
            <a:pPr lvl="1">
              <a:defRPr sz="1800"/>
            </a:pPr>
            <a:r>
              <a:rPr sz="3200"/>
              <a:t>Body Level Two</a:t>
            </a:r>
            <a:endParaRPr sz="3200"/>
          </a:p>
          <a:p>
            <a:pPr lvl="2">
              <a:defRPr sz="1800"/>
            </a:pPr>
            <a:r>
              <a:rPr sz="2400"/>
              <a:t>Body Level Three</a:t>
            </a:r>
            <a:endParaRPr sz="2400"/>
          </a:p>
          <a:p>
            <a:pPr lvl="3"/>
            <a:r>
              <a:t>Body Level Four</a:t>
            </a:r>
          </a:p>
          <a:p>
            <a:pPr lvl="4"/>
            <a:r>
              <a:t>Body Level Five</a:t>
            </a:r>
          </a:p>
        </p:txBody>
      </p:sp>
    </p:spTree>
  </p:cSld>
  <p:clrMapOvr>
    <a:masterClrMapping/>
  </p:clrMapOvr>
  <p:transitio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36" name="Shape 36"/>
          <p:cNvSpPr/>
          <p:nvPr>
            <p:ph type="title"/>
          </p:nvPr>
        </p:nvSpPr>
        <p:spPr>
          <a:xfrm>
            <a:off x="4833937" y="357187"/>
            <a:ext cx="14716126" cy="3429001"/>
          </a:xfrm>
          <a:prstGeom prst="rect">
            <a:avLst/>
          </a:prstGeom>
        </p:spPr>
        <p:txBody>
          <a:bodyPr>
            <a:noAutofit/>
          </a:bodyPr>
          <a:lstStyle>
            <a:lvl1pPr>
              <a:defRPr sz="11800">
                <a:latin typeface="Gill Sans"/>
                <a:ea typeface="Gill Sans"/>
                <a:cs typeface="Gill Sans"/>
                <a:sym typeface="Gill Sans"/>
              </a:defRPr>
            </a:lvl1pPr>
          </a:lstStyle>
          <a:p>
            <a:pPr lvl="0">
              <a:defRPr sz="1800"/>
            </a:pPr>
            <a:r>
              <a:rPr sz="11800"/>
              <a:t>Title Text</a:t>
            </a:r>
          </a:p>
        </p:txBody>
      </p:sp>
      <p:sp>
        <p:nvSpPr>
          <p:cNvPr id="37" name="Shape 37"/>
          <p:cNvSpPr/>
          <p:nvPr>
            <p:ph type="body" idx="1"/>
          </p:nvPr>
        </p:nvSpPr>
        <p:spPr>
          <a:xfrm>
            <a:off x="4833937" y="3893343"/>
            <a:ext cx="14716126" cy="8036720"/>
          </a:xfrm>
          <a:prstGeom prst="rect">
            <a:avLst/>
          </a:prstGeom>
        </p:spPr>
        <p:txBody>
          <a:bodyPr>
            <a:noAutofit/>
          </a:bodyPr>
          <a:lstStyle>
            <a:lvl1pPr marL="1106714" indent="-789214">
              <a:spcBef>
                <a:spcPts val="2400"/>
              </a:spcBef>
              <a:buSzPct val="171000"/>
              <a:defRPr sz="5800">
                <a:latin typeface="Gill Sans"/>
                <a:ea typeface="Gill Sans"/>
                <a:cs typeface="Gill Sans"/>
                <a:sym typeface="Gill Sans"/>
              </a:defRPr>
            </a:lvl1pPr>
            <a:lvl2pPr marL="1551214" indent="-789214">
              <a:spcBef>
                <a:spcPts val="2400"/>
              </a:spcBef>
              <a:buSzPct val="171000"/>
              <a:defRPr sz="5800">
                <a:latin typeface="Gill Sans"/>
                <a:ea typeface="Gill Sans"/>
                <a:cs typeface="Gill Sans"/>
                <a:sym typeface="Gill Sans"/>
              </a:defRPr>
            </a:lvl2pPr>
            <a:lvl3pPr marL="1995714" indent="-789214">
              <a:spcBef>
                <a:spcPts val="2400"/>
              </a:spcBef>
              <a:buSzPct val="171000"/>
              <a:defRPr sz="5800">
                <a:latin typeface="Gill Sans"/>
                <a:ea typeface="Gill Sans"/>
                <a:cs typeface="Gill Sans"/>
                <a:sym typeface="Gill Sans"/>
              </a:defRPr>
            </a:lvl3pPr>
            <a:lvl4pPr marL="2440214" indent="-789214">
              <a:spcBef>
                <a:spcPts val="2400"/>
              </a:spcBef>
              <a:buSzPct val="171000"/>
              <a:defRPr sz="5800">
                <a:latin typeface="Gill Sans"/>
                <a:ea typeface="Gill Sans"/>
                <a:cs typeface="Gill Sans"/>
                <a:sym typeface="Gill Sans"/>
              </a:defRPr>
            </a:lvl4pPr>
            <a:lvl5pPr marL="2884714" indent="-789214">
              <a:spcBef>
                <a:spcPts val="2400"/>
              </a:spcBef>
              <a:buSzPct val="171000"/>
              <a:defRPr sz="5800">
                <a:latin typeface="Gill Sans"/>
                <a:ea typeface="Gill Sans"/>
                <a:cs typeface="Gill Sans"/>
                <a:sym typeface="Gill Sans"/>
              </a:defRPr>
            </a:lvl5pPr>
          </a:lstStyle>
          <a:p>
            <a:pPr lvl="0">
              <a:defRPr sz="1800"/>
            </a:pPr>
            <a:r>
              <a:rPr sz="5800"/>
              <a:t>Body Level One</a:t>
            </a:r>
            <a:endParaRPr sz="5800"/>
          </a:p>
          <a:p>
            <a:pPr lvl="1">
              <a:defRPr sz="1800"/>
            </a:pPr>
            <a:r>
              <a:rPr sz="5800"/>
              <a:t>Body Level Two</a:t>
            </a:r>
            <a:endParaRPr sz="5800"/>
          </a:p>
          <a:p>
            <a:pPr lvl="2">
              <a:defRPr sz="1800"/>
            </a:pPr>
            <a:r>
              <a:rPr sz="5800"/>
              <a:t>Body Level Three</a:t>
            </a:r>
            <a:endParaRPr sz="5800"/>
          </a:p>
          <a:p>
            <a:pPr lvl="3">
              <a:defRPr sz="1800"/>
            </a:pPr>
            <a:r>
              <a:rPr sz="5800"/>
              <a:t>Body Level Four</a:t>
            </a:r>
            <a:endParaRPr sz="5800"/>
          </a:p>
          <a:p>
            <a:pPr lvl="4">
              <a:defRPr sz="1800"/>
            </a:pPr>
            <a:r>
              <a:rPr sz="5800"/>
              <a:t>Body Level Five</a:t>
            </a:r>
          </a:p>
        </p:txBody>
      </p:sp>
    </p:spTree>
  </p:cSld>
  <p:clrMapOvr>
    <a:masterClrMapping/>
  </p:clrMapOvr>
  <p:transitio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type="tx" showMasterSp="1" showMasterPhAnim="1">
  <p:cSld name="Title &amp; Subtitle">
    <p:spTree>
      <p:nvGrpSpPr>
        <p:cNvPr id="1" name=""/>
        <p:cNvGrpSpPr/>
        <p:nvPr/>
      </p:nvGrpSpPr>
      <p:grpSpPr>
        <a:xfrm>
          <a:off x="0" y="0"/>
          <a:ext cx="0" cy="0"/>
          <a:chOff x="0" y="0"/>
          <a:chExt cx="0" cy="0"/>
        </a:xfrm>
      </p:grpSpPr>
      <p:sp>
        <p:nvSpPr>
          <p:cNvPr id="39" name="Shape 39"/>
          <p:cNvSpPr/>
          <p:nvPr>
            <p:ph type="title"/>
          </p:nvPr>
        </p:nvSpPr>
        <p:spPr>
          <a:xfrm>
            <a:off x="4833937" y="2303859"/>
            <a:ext cx="14716126" cy="4643438"/>
          </a:xfrm>
          <a:prstGeom prst="rect">
            <a:avLst/>
          </a:prstGeom>
        </p:spPr>
        <p:txBody>
          <a:bodyPr anchor="b">
            <a:noAutofit/>
          </a:bodyPr>
          <a:lstStyle>
            <a:lvl1pPr>
              <a:defRPr sz="11800">
                <a:latin typeface="Gill Sans"/>
                <a:ea typeface="Gill Sans"/>
                <a:cs typeface="Gill Sans"/>
                <a:sym typeface="Gill Sans"/>
              </a:defRPr>
            </a:lvl1pPr>
          </a:lstStyle>
          <a:p>
            <a:pPr lvl="0">
              <a:defRPr sz="1800"/>
            </a:pPr>
            <a:r>
              <a:rPr sz="11800"/>
              <a:t>Title Text</a:t>
            </a:r>
          </a:p>
        </p:txBody>
      </p:sp>
      <p:sp>
        <p:nvSpPr>
          <p:cNvPr id="40" name="Shape 40"/>
          <p:cNvSpPr/>
          <p:nvPr>
            <p:ph type="body" idx="1"/>
          </p:nvPr>
        </p:nvSpPr>
        <p:spPr>
          <a:xfrm>
            <a:off x="4833937" y="7072312"/>
            <a:ext cx="14716126" cy="1589485"/>
          </a:xfrm>
          <a:prstGeom prst="rect">
            <a:avLst/>
          </a:prstGeom>
        </p:spPr>
        <p:txBody>
          <a:bodyPr anchor="t">
            <a:noAutofit/>
          </a:bodyPr>
          <a:lstStyle>
            <a:lvl1pPr marL="0" indent="0" algn="ctr">
              <a:spcBef>
                <a:spcPts val="0"/>
              </a:spcBef>
              <a:buSzTx/>
              <a:buNone/>
              <a:defRPr>
                <a:latin typeface="Gill Sans"/>
                <a:ea typeface="Gill Sans"/>
                <a:cs typeface="Gill Sans"/>
                <a:sym typeface="Gill Sans"/>
              </a:defRPr>
            </a:lvl1pPr>
            <a:lvl2pPr marL="0" indent="0" algn="ctr">
              <a:spcBef>
                <a:spcPts val="0"/>
              </a:spcBef>
              <a:buSzTx/>
              <a:buNone/>
              <a:defRPr>
                <a:latin typeface="Gill Sans"/>
                <a:ea typeface="Gill Sans"/>
                <a:cs typeface="Gill Sans"/>
                <a:sym typeface="Gill Sans"/>
              </a:defRPr>
            </a:lvl2pPr>
            <a:lvl3pPr marL="0" indent="0" algn="ctr">
              <a:spcBef>
                <a:spcPts val="0"/>
              </a:spcBef>
              <a:buSzTx/>
              <a:buNone/>
              <a:defRPr>
                <a:latin typeface="Gill Sans"/>
                <a:ea typeface="Gill Sans"/>
                <a:cs typeface="Gill Sans"/>
                <a:sym typeface="Gill Sans"/>
              </a:defRPr>
            </a:lvl3pPr>
            <a:lvl4pPr marL="0" indent="0" algn="ctr">
              <a:spcBef>
                <a:spcPts val="0"/>
              </a:spcBef>
              <a:buSzTx/>
              <a:buNone/>
              <a:defRPr>
                <a:latin typeface="Gill Sans"/>
                <a:ea typeface="Gill Sans"/>
                <a:cs typeface="Gill Sans"/>
                <a:sym typeface="Gill Sans"/>
              </a:defRPr>
            </a:lvl4pPr>
            <a:lvl5pPr marL="0" indent="0" algn="ctr">
              <a:spcBef>
                <a:spcPts val="0"/>
              </a:spcBef>
              <a:buSzTx/>
              <a:buNone/>
              <a:defRPr>
                <a:latin typeface="Gill Sans"/>
                <a:ea typeface="Gill Sans"/>
                <a:cs typeface="Gill Sans"/>
                <a:sym typeface="Gill Sans"/>
              </a:defRPr>
            </a:lvl5pPr>
          </a:lstStyle>
          <a:p>
            <a:pPr lvl="0">
              <a:defRPr sz="1800"/>
            </a:pPr>
            <a:r>
              <a:rPr sz="5000"/>
              <a:t>Body Level One</a:t>
            </a:r>
            <a:endParaRPr sz="5000"/>
          </a:p>
          <a:p>
            <a:pPr lvl="1">
              <a:defRPr sz="1800"/>
            </a:pPr>
            <a:r>
              <a:rPr sz="5000"/>
              <a:t>Body Level Two</a:t>
            </a:r>
            <a:endParaRPr sz="5000"/>
          </a:p>
          <a:p>
            <a:pPr lvl="2">
              <a:defRPr sz="1800"/>
            </a:pPr>
            <a:r>
              <a:rPr sz="5000"/>
              <a:t>Body Level Three</a:t>
            </a:r>
            <a:endParaRPr sz="5000"/>
          </a:p>
          <a:p>
            <a:pPr lvl="3">
              <a:defRPr sz="1800"/>
            </a:pPr>
            <a:r>
              <a:rPr sz="5000"/>
              <a:t>Body Level Four</a:t>
            </a:r>
            <a:endParaRPr sz="5000"/>
          </a:p>
          <a:p>
            <a:pPr lvl="4">
              <a:defRPr sz="1800"/>
            </a:pPr>
            <a:r>
              <a:rPr sz="5000"/>
              <a:t>Body Level Five</a:t>
            </a:r>
          </a:p>
        </p:txBody>
      </p:sp>
    </p:spTree>
  </p:cSld>
  <p:clrMapOvr>
    <a:masterClrMapping/>
  </p:clrMapOvr>
  <p:transitio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p:bgPr>
    </p:bg>
    <p:spTree>
      <p:nvGrpSpPr>
        <p:cNvPr id="1" name=""/>
        <p:cNvGrpSpPr/>
        <p:nvPr/>
      </p:nvGrpSpPr>
      <p:grpSpPr>
        <a:xfrm>
          <a:off x="0" y="0"/>
          <a:ext cx="0" cy="0"/>
          <a:chOff x="0" y="0"/>
          <a:chExt cx="0" cy="0"/>
        </a:xfrm>
      </p:grpSpPr>
      <p:sp>
        <p:nvSpPr>
          <p:cNvPr id="2" name="Shape 2"/>
          <p:cNvSpPr/>
          <p:nvPr>
            <p:ph type="title"/>
          </p:nvPr>
        </p:nvSpPr>
        <p:spPr>
          <a:xfrm>
            <a:off x="4387453" y="625078"/>
            <a:ext cx="15609094" cy="303609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normAutofit fontScale="100000" lnSpcReduction="0"/>
          </a:bodyPr>
          <a:lstStyle/>
          <a:p>
            <a:pPr lvl="0">
              <a:defRPr sz="1800"/>
            </a:pPr>
            <a:r>
              <a:rPr sz="11200"/>
              <a:t>Title Text</a:t>
            </a:r>
          </a:p>
        </p:txBody>
      </p:sp>
      <p:sp>
        <p:nvSpPr>
          <p:cNvPr id="3" name="Shape 3"/>
          <p:cNvSpPr/>
          <p:nvPr>
            <p:ph type="body" idx="1"/>
          </p:nvPr>
        </p:nvSpPr>
        <p:spPr>
          <a:xfrm>
            <a:off x="4387453" y="3661171"/>
            <a:ext cx="15609094" cy="884039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normAutofit fontScale="100000" lnSpcReduction="0"/>
          </a:bodyPr>
          <a:lstStyle/>
          <a:p>
            <a:pPr lvl="0">
              <a:defRPr sz="1800"/>
            </a:pPr>
            <a:r>
              <a:rPr sz="5000"/>
              <a:t>Body Level One</a:t>
            </a:r>
            <a:endParaRPr sz="5000"/>
          </a:p>
          <a:p>
            <a:pPr lvl="1">
              <a:defRPr sz="1800"/>
            </a:pPr>
            <a:r>
              <a:rPr sz="5000"/>
              <a:t>Body Level Two</a:t>
            </a:r>
            <a:endParaRPr sz="5000"/>
          </a:p>
          <a:p>
            <a:pPr lvl="2">
              <a:defRPr sz="1800"/>
            </a:pPr>
            <a:r>
              <a:rPr sz="5000"/>
              <a:t>Body Level Three</a:t>
            </a:r>
            <a:endParaRPr sz="5000"/>
          </a:p>
          <a:p>
            <a:pPr lvl="3">
              <a:defRPr sz="1800"/>
            </a:pPr>
            <a:r>
              <a:rPr sz="5000"/>
              <a:t>Body Level Four</a:t>
            </a:r>
            <a:endParaRPr sz="5000"/>
          </a:p>
          <a:p>
            <a:pPr lvl="4">
              <a:defRPr sz="1800"/>
            </a:pPr>
            <a:r>
              <a:rPr sz="5000"/>
              <a:t>Body Level Five</a:t>
            </a:r>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transition spd="med" advClick="1"/>
  <p:txStyles>
    <p:titleStyle>
      <a:lvl1pPr algn="ctr" defTabSz="584200">
        <a:defRPr sz="11200">
          <a:latin typeface="+mn-lt"/>
          <a:ea typeface="+mn-ea"/>
          <a:cs typeface="+mn-cs"/>
          <a:sym typeface="Helvetica Light"/>
        </a:defRPr>
      </a:lvl1pPr>
      <a:lvl2pPr indent="228600" algn="ctr" defTabSz="584200">
        <a:defRPr sz="11200">
          <a:latin typeface="+mn-lt"/>
          <a:ea typeface="+mn-ea"/>
          <a:cs typeface="+mn-cs"/>
          <a:sym typeface="Helvetica Light"/>
        </a:defRPr>
      </a:lvl2pPr>
      <a:lvl3pPr indent="457200" algn="ctr" defTabSz="584200">
        <a:defRPr sz="11200">
          <a:latin typeface="+mn-lt"/>
          <a:ea typeface="+mn-ea"/>
          <a:cs typeface="+mn-cs"/>
          <a:sym typeface="Helvetica Light"/>
        </a:defRPr>
      </a:lvl3pPr>
      <a:lvl4pPr indent="685800" algn="ctr" defTabSz="584200">
        <a:defRPr sz="11200">
          <a:latin typeface="+mn-lt"/>
          <a:ea typeface="+mn-ea"/>
          <a:cs typeface="+mn-cs"/>
          <a:sym typeface="Helvetica Light"/>
        </a:defRPr>
      </a:lvl4pPr>
      <a:lvl5pPr indent="914400" algn="ctr" defTabSz="584200">
        <a:defRPr sz="11200">
          <a:latin typeface="+mn-lt"/>
          <a:ea typeface="+mn-ea"/>
          <a:cs typeface="+mn-cs"/>
          <a:sym typeface="Helvetica Light"/>
        </a:defRPr>
      </a:lvl5pPr>
      <a:lvl6pPr indent="1143000" algn="ctr" defTabSz="584200">
        <a:defRPr sz="11200">
          <a:latin typeface="+mn-lt"/>
          <a:ea typeface="+mn-ea"/>
          <a:cs typeface="+mn-cs"/>
          <a:sym typeface="Helvetica Light"/>
        </a:defRPr>
      </a:lvl6pPr>
      <a:lvl7pPr indent="1371600" algn="ctr" defTabSz="584200">
        <a:defRPr sz="11200">
          <a:latin typeface="+mn-lt"/>
          <a:ea typeface="+mn-ea"/>
          <a:cs typeface="+mn-cs"/>
          <a:sym typeface="Helvetica Light"/>
        </a:defRPr>
      </a:lvl7pPr>
      <a:lvl8pPr indent="1600200" algn="ctr" defTabSz="584200">
        <a:defRPr sz="11200">
          <a:latin typeface="+mn-lt"/>
          <a:ea typeface="+mn-ea"/>
          <a:cs typeface="+mn-cs"/>
          <a:sym typeface="Helvetica Light"/>
        </a:defRPr>
      </a:lvl8pPr>
      <a:lvl9pPr indent="1828800" algn="ctr" defTabSz="584200">
        <a:defRPr sz="11200">
          <a:latin typeface="+mn-lt"/>
          <a:ea typeface="+mn-ea"/>
          <a:cs typeface="+mn-cs"/>
          <a:sym typeface="Helvetica Light"/>
        </a:defRPr>
      </a:lvl9pPr>
    </p:titleStyle>
    <p:bodyStyle>
      <a:lvl1pPr marL="617361" indent="-617361" defTabSz="584200">
        <a:spcBef>
          <a:spcPts val="4200"/>
        </a:spcBef>
        <a:buSzPct val="75000"/>
        <a:buChar char="•"/>
        <a:defRPr sz="5000">
          <a:latin typeface="+mn-lt"/>
          <a:ea typeface="+mn-ea"/>
          <a:cs typeface="+mn-cs"/>
          <a:sym typeface="Helvetica Light"/>
        </a:defRPr>
      </a:lvl1pPr>
      <a:lvl2pPr marL="1061861" indent="-617361" defTabSz="584200">
        <a:spcBef>
          <a:spcPts val="4200"/>
        </a:spcBef>
        <a:buSzPct val="75000"/>
        <a:buChar char="•"/>
        <a:defRPr sz="5000">
          <a:latin typeface="+mn-lt"/>
          <a:ea typeface="+mn-ea"/>
          <a:cs typeface="+mn-cs"/>
          <a:sym typeface="Helvetica Light"/>
        </a:defRPr>
      </a:lvl2pPr>
      <a:lvl3pPr marL="1506361" indent="-617361" defTabSz="584200">
        <a:spcBef>
          <a:spcPts val="4200"/>
        </a:spcBef>
        <a:buSzPct val="75000"/>
        <a:buChar char="•"/>
        <a:defRPr sz="5000">
          <a:latin typeface="+mn-lt"/>
          <a:ea typeface="+mn-ea"/>
          <a:cs typeface="+mn-cs"/>
          <a:sym typeface="Helvetica Light"/>
        </a:defRPr>
      </a:lvl3pPr>
      <a:lvl4pPr marL="1950861" indent="-617361" defTabSz="584200">
        <a:spcBef>
          <a:spcPts val="4200"/>
        </a:spcBef>
        <a:buSzPct val="75000"/>
        <a:buChar char="•"/>
        <a:defRPr sz="5000">
          <a:latin typeface="+mn-lt"/>
          <a:ea typeface="+mn-ea"/>
          <a:cs typeface="+mn-cs"/>
          <a:sym typeface="Helvetica Light"/>
        </a:defRPr>
      </a:lvl4pPr>
      <a:lvl5pPr marL="2395361" indent="-617361" defTabSz="584200">
        <a:spcBef>
          <a:spcPts val="4200"/>
        </a:spcBef>
        <a:buSzPct val="75000"/>
        <a:buChar char="•"/>
        <a:defRPr sz="5000">
          <a:latin typeface="+mn-lt"/>
          <a:ea typeface="+mn-ea"/>
          <a:cs typeface="+mn-cs"/>
          <a:sym typeface="Helvetica Light"/>
        </a:defRPr>
      </a:lvl5pPr>
      <a:lvl6pPr marL="2839861" indent="-617361" defTabSz="584200">
        <a:spcBef>
          <a:spcPts val="4200"/>
        </a:spcBef>
        <a:buSzPct val="75000"/>
        <a:buChar char="•"/>
        <a:defRPr sz="5000">
          <a:latin typeface="+mn-lt"/>
          <a:ea typeface="+mn-ea"/>
          <a:cs typeface="+mn-cs"/>
          <a:sym typeface="Helvetica Light"/>
        </a:defRPr>
      </a:lvl6pPr>
      <a:lvl7pPr marL="3284361" indent="-617361" defTabSz="584200">
        <a:spcBef>
          <a:spcPts val="4200"/>
        </a:spcBef>
        <a:buSzPct val="75000"/>
        <a:buChar char="•"/>
        <a:defRPr sz="5000">
          <a:latin typeface="+mn-lt"/>
          <a:ea typeface="+mn-ea"/>
          <a:cs typeface="+mn-cs"/>
          <a:sym typeface="Helvetica Light"/>
        </a:defRPr>
      </a:lvl7pPr>
      <a:lvl8pPr marL="3728861" indent="-617361" defTabSz="584200">
        <a:spcBef>
          <a:spcPts val="4200"/>
        </a:spcBef>
        <a:buSzPct val="75000"/>
        <a:buChar char="•"/>
        <a:defRPr sz="5000">
          <a:latin typeface="+mn-lt"/>
          <a:ea typeface="+mn-ea"/>
          <a:cs typeface="+mn-cs"/>
          <a:sym typeface="Helvetica Light"/>
        </a:defRPr>
      </a:lvl8pPr>
      <a:lvl9pPr marL="4173361" indent="-617361" defTabSz="584200">
        <a:spcBef>
          <a:spcPts val="4200"/>
        </a:spcBef>
        <a:buSzPct val="75000"/>
        <a:buChar char="•"/>
        <a:defRPr sz="5000">
          <a:latin typeface="+mn-lt"/>
          <a:ea typeface="+mn-ea"/>
          <a:cs typeface="+mn-cs"/>
          <a:sym typeface="Helvetica Light"/>
        </a:defRPr>
      </a:lvl9pPr>
    </p:bodyStyle>
    <p:otherStyle>
      <a:lvl1pPr algn="ctr" defTabSz="584200">
        <a:defRPr sz="2400">
          <a:solidFill>
            <a:schemeClr val="tx1"/>
          </a:solidFill>
          <a:latin typeface="+mn-lt"/>
          <a:ea typeface="+mn-ea"/>
          <a:cs typeface="+mn-cs"/>
          <a:sym typeface="Helvetica Light"/>
        </a:defRPr>
      </a:lvl1pPr>
      <a:lvl2pPr indent="228600" algn="ctr" defTabSz="584200">
        <a:defRPr sz="2400">
          <a:solidFill>
            <a:schemeClr val="tx1"/>
          </a:solidFill>
          <a:latin typeface="+mn-lt"/>
          <a:ea typeface="+mn-ea"/>
          <a:cs typeface="+mn-cs"/>
          <a:sym typeface="Helvetica Light"/>
        </a:defRPr>
      </a:lvl2pPr>
      <a:lvl3pPr indent="457200" algn="ctr" defTabSz="584200">
        <a:defRPr sz="2400">
          <a:solidFill>
            <a:schemeClr val="tx1"/>
          </a:solidFill>
          <a:latin typeface="+mn-lt"/>
          <a:ea typeface="+mn-ea"/>
          <a:cs typeface="+mn-cs"/>
          <a:sym typeface="Helvetica Light"/>
        </a:defRPr>
      </a:lvl3pPr>
      <a:lvl4pPr indent="685800" algn="ctr" defTabSz="584200">
        <a:defRPr sz="2400">
          <a:solidFill>
            <a:schemeClr val="tx1"/>
          </a:solidFill>
          <a:latin typeface="+mn-lt"/>
          <a:ea typeface="+mn-ea"/>
          <a:cs typeface="+mn-cs"/>
          <a:sym typeface="Helvetica Light"/>
        </a:defRPr>
      </a:lvl4pPr>
      <a:lvl5pPr indent="914400" algn="ctr" defTabSz="584200">
        <a:defRPr sz="2400">
          <a:solidFill>
            <a:schemeClr val="tx1"/>
          </a:solidFill>
          <a:latin typeface="+mn-lt"/>
          <a:ea typeface="+mn-ea"/>
          <a:cs typeface="+mn-cs"/>
          <a:sym typeface="Helvetica Light"/>
        </a:defRPr>
      </a:lvl5pPr>
      <a:lvl6pPr indent="1143000" algn="ctr" defTabSz="584200">
        <a:defRPr sz="2400">
          <a:solidFill>
            <a:schemeClr val="tx1"/>
          </a:solidFill>
          <a:latin typeface="+mn-lt"/>
          <a:ea typeface="+mn-ea"/>
          <a:cs typeface="+mn-cs"/>
          <a:sym typeface="Helvetica Light"/>
        </a:defRPr>
      </a:lvl6pPr>
      <a:lvl7pPr indent="1371600" algn="ctr" defTabSz="584200">
        <a:defRPr sz="2400">
          <a:solidFill>
            <a:schemeClr val="tx1"/>
          </a:solidFill>
          <a:latin typeface="+mn-lt"/>
          <a:ea typeface="+mn-ea"/>
          <a:cs typeface="+mn-cs"/>
          <a:sym typeface="Helvetica Light"/>
        </a:defRPr>
      </a:lvl7pPr>
      <a:lvl8pPr indent="1600200" algn="ctr" defTabSz="584200">
        <a:defRPr sz="2400">
          <a:solidFill>
            <a:schemeClr val="tx1"/>
          </a:solidFill>
          <a:latin typeface="+mn-lt"/>
          <a:ea typeface="+mn-ea"/>
          <a:cs typeface="+mn-cs"/>
          <a:sym typeface="Helvetica Light"/>
        </a:defRPr>
      </a:lvl8pPr>
      <a:lvl9pPr indent="1828800" algn="ctr" defTabSz="584200">
        <a:defRPr sz="2400">
          <a:solidFill>
            <a:schemeClr val="tx1"/>
          </a:solidFill>
          <a:latin typeface="+mn-lt"/>
          <a:ea typeface="+mn-ea"/>
          <a:cs typeface="+mn-cs"/>
          <a:sym typeface="Helvetica Light"/>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 Id="rId3" Type="http://schemas.openxmlformats.org/officeDocument/2006/relationships/video" Target="../media/media1.mov"/><Relationship Id="rId4" Type="http://schemas.microsoft.com/office/2007/relationships/media" Target="../media/media1.mov"/><Relationship Id="rId5" Type="http://schemas.openxmlformats.org/officeDocument/2006/relationships/image" Target="../media/image3.png"/><Relationship Id="rId6" Type="http://schemas.openxmlformats.org/officeDocument/2006/relationships/video" Target="../media/media2.mov"/><Relationship Id="rId7" Type="http://schemas.microsoft.com/office/2007/relationships/media" Target="../media/media2.mov"/><Relationship Id="rId8" Type="http://schemas.openxmlformats.org/officeDocument/2006/relationships/image" Target="../media/image4.png"/></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video" Target="../media/media3.mov"/><Relationship Id="rId3" Type="http://schemas.microsoft.com/office/2007/relationships/media" Target="../media/media3.mov"/><Relationship Id="rId4" Type="http://schemas.openxmlformats.org/officeDocument/2006/relationships/image" Target="../media/image6.png"/><Relationship Id="rId5" Type="http://schemas.openxmlformats.org/officeDocument/2006/relationships/image" Target="../media/image7.png"/></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8.png"/></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9.png"/></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xml"/><Relationship Id="rId3" Type="http://schemas.openxmlformats.org/officeDocument/2006/relationships/image" Target="../media/image1.jpeg"/></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0.png"/></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1.png"/></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2.png"/></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3.png"/></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video" Target="../media/media4.mov"/><Relationship Id="rId3" Type="http://schemas.microsoft.com/office/2007/relationships/media" Target="../media/media4.mov"/><Relationship Id="rId4" Type="http://schemas.openxmlformats.org/officeDocument/2006/relationships/image" Target="../media/image14.png"/><Relationship Id="rId5" Type="http://schemas.openxmlformats.org/officeDocument/2006/relationships/video" Target="../media/media5.mov"/><Relationship Id="rId6" Type="http://schemas.microsoft.com/office/2007/relationships/media" Target="../media/media5.mov"/><Relationship Id="rId7" Type="http://schemas.openxmlformats.org/officeDocument/2006/relationships/image" Target="../media/image15.png"/></Relationships>

</file>

<file path=ppt/slides/_rels/slide18.xml.rels><?xml version="1.0" encoding="UTF-8" standalone="yes"?><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png"/></Relationships>

</file>

<file path=ppt/slides/_rels/slide21.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6.xml"/><Relationship Id="rId3" Type="http://schemas.openxmlformats.org/officeDocument/2006/relationships/video" Target="../media/media1.mp4"/><Relationship Id="rId4" Type="http://schemas.microsoft.com/office/2007/relationships/media" Target="../media/media1.mp4"/><Relationship Id="rId5" Type="http://schemas.openxmlformats.org/officeDocument/2006/relationships/image" Target="../media/image16.png"/><Relationship Id="rId6" Type="http://schemas.openxmlformats.org/officeDocument/2006/relationships/video" Target="../media/media6.mov"/><Relationship Id="rId7" Type="http://schemas.microsoft.com/office/2007/relationships/media" Target="../media/media6.mov"/><Relationship Id="rId8" Type="http://schemas.openxmlformats.org/officeDocument/2006/relationships/image" Target="../media/image17.png"/><Relationship Id="rId9" Type="http://schemas.openxmlformats.org/officeDocument/2006/relationships/video" Target="../media/media2.mov"/><Relationship Id="rId10" Type="http://schemas.microsoft.com/office/2007/relationships/media" Target="../media/media2.mov"/><Relationship Id="rId11" Type="http://schemas.openxmlformats.org/officeDocument/2006/relationships/image" Target="../media/image4.png"/><Relationship Id="rId12" Type="http://schemas.openxmlformats.org/officeDocument/2006/relationships/video" Target="../media/media1.mov"/><Relationship Id="rId13" Type="http://schemas.microsoft.com/office/2007/relationships/media" Target="../media/media1.mov"/><Relationship Id="rId14" Type="http://schemas.openxmlformats.org/officeDocument/2006/relationships/image" Target="../media/image3.png"/></Relationships>

</file>

<file path=ppt/slides/_rels/slide22.xml.rels><?xml version="1.0" encoding="UTF-8" standalone="yes"?><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video" Target="../media/media1.mp4"/><Relationship Id="rId4" Type="http://schemas.microsoft.com/office/2007/relationships/media" Target="../media/media1.mp4"/><Relationship Id="rId5" Type="http://schemas.openxmlformats.org/officeDocument/2006/relationships/image" Target="../media/image16.png"/></Relationships>

</file>

<file path=ppt/slides/_rels/slide23.xml.rels><?xml version="1.0" encoding="UTF-8" standalone="yes"?><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8.xml"/><Relationship Id="rId3" Type="http://schemas.openxmlformats.org/officeDocument/2006/relationships/video" Target="../media/media7.mov"/><Relationship Id="rId4" Type="http://schemas.microsoft.com/office/2007/relationships/media" Target="../media/media7.mov"/><Relationship Id="rId5" Type="http://schemas.openxmlformats.org/officeDocument/2006/relationships/image" Target="../media/image18.png"/></Relationships>

</file>

<file path=ppt/slides/_rels/slide24.xml.rels><?xml version="1.0" encoding="UTF-8" standalone="yes"?><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9.xml"/></Relationships>

</file>

<file path=ppt/slides/_rels/slide25.xml.rels><?xml version="1.0" encoding="UTF-8" standalone="yes"?><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9.png"/><Relationship Id="rId3" Type="http://schemas.openxmlformats.org/officeDocument/2006/relationships/image" Target="../media/image1.png"/></Relationships>

</file>

<file path=ppt/slides/_rels/slide26.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0.png"/><Relationship Id="rId3" Type="http://schemas.openxmlformats.org/officeDocument/2006/relationships/image" Target="../media/image2.jpeg"/><Relationship Id="rId4" Type="http://schemas.openxmlformats.org/officeDocument/2006/relationships/image" Target="../media/image21.png"/></Relationships>

</file>

<file path=ppt/slides/_rels/slide27.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2.png"/><Relationship Id="rId3" Type="http://schemas.openxmlformats.org/officeDocument/2006/relationships/image" Target="../media/image3.jpeg"/></Relationships>

</file>

<file path=ppt/slides/_rels/slide28.xml.rels><?xml version="1.0" encoding="UTF-8" standalone="yes"?><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44" name="1080p_30Hz_4_309.png"/>
          <p:cNvPicPr/>
          <p:nvPr/>
        </p:nvPicPr>
        <p:blipFill>
          <a:blip r:embed="rId3">
            <a:extLst/>
          </a:blip>
          <a:stretch>
            <a:fillRect/>
          </a:stretch>
        </p:blipFill>
        <p:spPr>
          <a:xfrm>
            <a:off x="-238125" y="-1215259"/>
            <a:ext cx="26753605" cy="15048903"/>
          </a:xfrm>
          <a:prstGeom prst="rect">
            <a:avLst/>
          </a:prstGeom>
          <a:ln w="12700">
            <a:miter lim="400000"/>
          </a:ln>
        </p:spPr>
      </p:pic>
      <p:sp>
        <p:nvSpPr>
          <p:cNvPr id="45" name="Shape 45"/>
          <p:cNvSpPr/>
          <p:nvPr>
            <p:ph type="title"/>
          </p:nvPr>
        </p:nvSpPr>
        <p:spPr>
          <a:xfrm>
            <a:off x="4477063" y="1464468"/>
            <a:ext cx="15429874" cy="4643439"/>
          </a:xfrm>
          <a:prstGeom prst="rect">
            <a:avLst/>
          </a:prstGeom>
        </p:spPr>
        <p:txBody>
          <a:bodyPr/>
          <a:lstStyle/>
          <a:p>
            <a:pPr lvl="0">
              <a:defRPr sz="1800"/>
            </a:pPr>
            <a:r>
              <a:rPr sz="7400">
                <a:solidFill>
                  <a:srgbClr val="FFFFFF"/>
                </a:solidFill>
              </a:rPr>
              <a:t>Deep</a:t>
            </a:r>
            <a:r>
              <a:rPr sz="7400" u="sng">
                <a:solidFill>
                  <a:srgbClr val="FFFFFF"/>
                </a:solidFill>
              </a:rPr>
              <a:t>PIV</a:t>
            </a:r>
            <a:endParaRPr sz="7400">
              <a:solidFill>
                <a:srgbClr val="FFFFFF"/>
              </a:solidFill>
            </a:endParaRPr>
          </a:p>
          <a:p>
            <a:pPr lvl="0">
              <a:defRPr sz="1800"/>
            </a:pPr>
            <a:r>
              <a:rPr sz="7400">
                <a:solidFill>
                  <a:srgbClr val="FFFFFF"/>
                </a:solidFill>
              </a:rPr>
              <a:t>(</a:t>
            </a:r>
            <a:r>
              <a:rPr sz="7400" u="sng">
                <a:solidFill>
                  <a:srgbClr val="FFFFFF"/>
                </a:solidFill>
              </a:rPr>
              <a:t>P</a:t>
            </a:r>
            <a:r>
              <a:rPr sz="7400">
                <a:solidFill>
                  <a:srgbClr val="FFFFFF"/>
                </a:solidFill>
              </a:rPr>
              <a:t>article </a:t>
            </a:r>
            <a:r>
              <a:rPr sz="7400" u="sng">
                <a:solidFill>
                  <a:srgbClr val="FFFFFF"/>
                </a:solidFill>
              </a:rPr>
              <a:t>I</a:t>
            </a:r>
            <a:r>
              <a:rPr sz="7400">
                <a:solidFill>
                  <a:srgbClr val="FFFFFF"/>
                </a:solidFill>
              </a:rPr>
              <a:t>mage </a:t>
            </a:r>
            <a:r>
              <a:rPr sz="7400" u="sng">
                <a:solidFill>
                  <a:srgbClr val="FFFFFF"/>
                </a:solidFill>
              </a:rPr>
              <a:t>V</a:t>
            </a:r>
            <a:r>
              <a:rPr sz="7400">
                <a:solidFill>
                  <a:srgbClr val="FFFFFF"/>
                </a:solidFill>
              </a:rPr>
              <a:t>elocimetry)</a:t>
            </a:r>
            <a:endParaRPr sz="7400">
              <a:solidFill>
                <a:srgbClr val="FFFFFF"/>
              </a:solidFill>
            </a:endParaRPr>
          </a:p>
          <a:p>
            <a:pPr lvl="0">
              <a:defRPr sz="1800"/>
            </a:pPr>
            <a:r>
              <a:rPr sz="5600">
                <a:solidFill>
                  <a:srgbClr val="FFFFFF"/>
                </a:solidFill>
              </a:rPr>
              <a:t>Measuring fine-scale fluid motion at depth</a:t>
            </a:r>
          </a:p>
        </p:txBody>
      </p:sp>
      <p:sp>
        <p:nvSpPr>
          <p:cNvPr id="46" name="Shape 46"/>
          <p:cNvSpPr/>
          <p:nvPr>
            <p:ph type="body" idx="1"/>
          </p:nvPr>
        </p:nvSpPr>
        <p:spPr>
          <a:prstGeom prst="rect">
            <a:avLst/>
          </a:prstGeom>
        </p:spPr>
        <p:txBody>
          <a:bodyPr/>
          <a:lstStyle/>
          <a:p>
            <a:pPr lvl="0">
              <a:defRPr sz="1800"/>
            </a:pPr>
            <a:r>
              <a:rPr sz="4200">
                <a:solidFill>
                  <a:srgbClr val="FFFFFF"/>
                </a:solidFill>
              </a:rPr>
              <a:t>Alana Sherman, Kakani Katija</a:t>
            </a:r>
            <a:endParaRPr sz="4200">
              <a:solidFill>
                <a:srgbClr val="FFFFFF"/>
              </a:solidFill>
            </a:endParaRPr>
          </a:p>
          <a:p>
            <a:pPr lvl="0">
              <a:defRPr sz="1800"/>
            </a:pPr>
            <a:r>
              <a:rPr sz="4200">
                <a:solidFill>
                  <a:srgbClr val="FFFFFF"/>
                </a:solidFill>
              </a:rPr>
              <a:t>Dale Graves, Chad Kecy, and Bruce Robison</a:t>
            </a:r>
          </a:p>
        </p:txBody>
      </p:sp>
    </p:spTree>
  </p:cSld>
  <p:clrMapOvr>
    <a:masterClrMapping/>
  </p:clrMapOvr>
  <p:transitio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50" name="Shape 50"/>
          <p:cNvSpPr/>
          <p:nvPr>
            <p:ph type="title"/>
          </p:nvPr>
        </p:nvSpPr>
        <p:spPr>
          <a:xfrm>
            <a:off x="4833937" y="-17860"/>
            <a:ext cx="14716126" cy="2678907"/>
          </a:xfrm>
          <a:prstGeom prst="rect">
            <a:avLst/>
          </a:prstGeom>
        </p:spPr>
        <p:txBody>
          <a:bodyPr anchor="ctr"/>
          <a:lstStyle>
            <a:lvl1pPr>
              <a:defRPr sz="5600"/>
            </a:lvl1pPr>
          </a:lstStyle>
          <a:p>
            <a:pPr lvl="0">
              <a:defRPr sz="1800"/>
            </a:pPr>
            <a:r>
              <a:rPr sz="5600"/>
              <a:t>Survival of organisms depend on ability to decipher sensory-rich ocean environment</a:t>
            </a:r>
          </a:p>
        </p:txBody>
      </p:sp>
      <p:pic>
        <p:nvPicPr>
          <p:cNvPr id="51" name="111214_copepod_5.mov"/>
          <p:cNvPicPr/>
          <p:nvPr>
            <a:videoFile r:link="rId3"/>
            <p:extLst>
              <p:ext uri="{DAA4B4D4-6D71-4841-9C94-3DE7FCFB9230}">
                <p14:media xmlns:p14="http://schemas.microsoft.com/office/powerpoint/2010/main" r:embed="rId4"/>
              </p:ext>
            </p:extLst>
          </p:nvPr>
        </p:nvPicPr>
        <p:blipFill>
          <a:blip r:embed="rId5">
            <a:extLst/>
          </a:blip>
          <a:stretch>
            <a:fillRect/>
          </a:stretch>
        </p:blipFill>
        <p:spPr>
          <a:xfrm>
            <a:off x="12299156" y="2679700"/>
            <a:ext cx="9710427" cy="9710427"/>
          </a:xfrm>
          <a:prstGeom prst="rect">
            <a:avLst/>
          </a:prstGeom>
        </p:spPr>
      </p:pic>
      <p:sp>
        <p:nvSpPr>
          <p:cNvPr id="52" name="Shape 52"/>
          <p:cNvSpPr/>
          <p:nvPr/>
        </p:nvSpPr>
        <p:spPr>
          <a:xfrm>
            <a:off x="13155076" y="11502330"/>
            <a:ext cx="1098352" cy="6000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defRPr sz="3200">
                <a:solidFill>
                  <a:srgbClr val="FFFFFF"/>
                </a:solidFill>
                <a:latin typeface="Gill Sans"/>
                <a:ea typeface="Gill Sans"/>
                <a:cs typeface="Gill Sans"/>
                <a:sym typeface="Gill Sans"/>
              </a:defRPr>
            </a:lvl1pPr>
          </a:lstStyle>
          <a:p>
            <a:pPr lvl="0">
              <a:defRPr sz="1800">
                <a:solidFill>
                  <a:srgbClr val="000000"/>
                </a:solidFill>
              </a:defRPr>
            </a:pPr>
            <a:r>
              <a:rPr sz="3200">
                <a:solidFill>
                  <a:srgbClr val="FFFFFF"/>
                </a:solidFill>
              </a:rPr>
              <a:t>2 mm</a:t>
            </a:r>
          </a:p>
        </p:txBody>
      </p:sp>
      <p:sp>
        <p:nvSpPr>
          <p:cNvPr id="53" name="Shape 53"/>
          <p:cNvSpPr/>
          <p:nvPr/>
        </p:nvSpPr>
        <p:spPr>
          <a:xfrm flipV="1">
            <a:off x="12532879" y="12146527"/>
            <a:ext cx="2363103" cy="1"/>
          </a:xfrm>
          <a:prstGeom prst="line">
            <a:avLst/>
          </a:prstGeom>
          <a:ln w="50800">
            <a:solidFill>
              <a:srgbClr val="EBEBEB"/>
            </a:solidFill>
            <a:miter lim="400000"/>
          </a:ln>
        </p:spPr>
        <p:txBody>
          <a:bodyPr lIns="0" tIns="0" rIns="0" bIns="0" anchor="ctr"/>
          <a:lstStyle/>
          <a:p>
            <a:pPr lvl="0" algn="l" defTabSz="457200">
              <a:defRPr sz="1600">
                <a:latin typeface="Helvetica"/>
                <a:ea typeface="Helvetica"/>
                <a:cs typeface="Helvetica"/>
                <a:sym typeface="Helvetica"/>
              </a:defRPr>
            </a:pPr>
          </a:p>
        </p:txBody>
      </p:sp>
      <p:pic>
        <p:nvPicPr>
          <p:cNvPr id="54" name="111214_copepod_43.mov"/>
          <p:cNvPicPr/>
          <p:nvPr>
            <a:videoFile r:link="rId6"/>
            <p:extLst>
              <p:ext uri="{DAA4B4D4-6D71-4841-9C94-3DE7FCFB9230}">
                <p14:media xmlns:p14="http://schemas.microsoft.com/office/powerpoint/2010/main" r:embed="rId7"/>
              </p:ext>
            </p:extLst>
          </p:nvPr>
        </p:nvPicPr>
        <p:blipFill>
          <a:blip r:embed="rId8">
            <a:extLst/>
          </a:blip>
          <a:stretch>
            <a:fillRect/>
          </a:stretch>
        </p:blipFill>
        <p:spPr>
          <a:xfrm>
            <a:off x="2374417" y="2679700"/>
            <a:ext cx="9710427" cy="9710427"/>
          </a:xfrm>
          <a:prstGeom prst="rect">
            <a:avLst/>
          </a:prstGeom>
        </p:spPr>
      </p:pic>
      <p:sp>
        <p:nvSpPr>
          <p:cNvPr id="55" name="Shape 55"/>
          <p:cNvSpPr/>
          <p:nvPr/>
        </p:nvSpPr>
        <p:spPr>
          <a:xfrm>
            <a:off x="2623803" y="11466976"/>
            <a:ext cx="1098352" cy="6000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defRPr sz="3200">
                <a:solidFill>
                  <a:srgbClr val="FFFFFF"/>
                </a:solidFill>
                <a:latin typeface="Gill Sans"/>
                <a:ea typeface="Gill Sans"/>
                <a:cs typeface="Gill Sans"/>
                <a:sym typeface="Gill Sans"/>
              </a:defRPr>
            </a:lvl1pPr>
          </a:lstStyle>
          <a:p>
            <a:pPr lvl="0">
              <a:defRPr sz="1800">
                <a:solidFill>
                  <a:srgbClr val="000000"/>
                </a:solidFill>
              </a:defRPr>
            </a:pPr>
            <a:r>
              <a:rPr sz="3200">
                <a:solidFill>
                  <a:srgbClr val="FFFFFF"/>
                </a:solidFill>
              </a:rPr>
              <a:t>2 mm</a:t>
            </a:r>
          </a:p>
        </p:txBody>
      </p:sp>
      <p:sp>
        <p:nvSpPr>
          <p:cNvPr id="56" name="Shape 56"/>
          <p:cNvSpPr/>
          <p:nvPr/>
        </p:nvSpPr>
        <p:spPr>
          <a:xfrm>
            <a:off x="2595440" y="12112359"/>
            <a:ext cx="1186890" cy="1"/>
          </a:xfrm>
          <a:prstGeom prst="line">
            <a:avLst/>
          </a:prstGeom>
          <a:ln w="50800">
            <a:solidFill>
              <a:srgbClr val="EBEBEB"/>
            </a:solidFill>
            <a:miter lim="400000"/>
          </a:ln>
        </p:spPr>
        <p:txBody>
          <a:bodyPr lIns="0" tIns="0" rIns="0" bIns="0" anchor="ctr"/>
          <a:lstStyle/>
          <a:p>
            <a:pPr lvl="0" algn="l" defTabSz="457200">
              <a:defRPr sz="1600">
                <a:latin typeface="Helvetica"/>
                <a:ea typeface="Helvetica"/>
                <a:cs typeface="Helvetica"/>
                <a:sym typeface="Helvetica"/>
              </a:defRPr>
            </a:pPr>
          </a:p>
        </p:txBody>
      </p:sp>
      <p:sp>
        <p:nvSpPr>
          <p:cNvPr id="57" name="Shape 57"/>
          <p:cNvSpPr/>
          <p:nvPr/>
        </p:nvSpPr>
        <p:spPr>
          <a:xfrm>
            <a:off x="3064534" y="12529418"/>
            <a:ext cx="18254933" cy="60007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3200">
                <a:latin typeface="Gill Sans"/>
                <a:ea typeface="Gill Sans"/>
                <a:cs typeface="Gill Sans"/>
                <a:sym typeface="Gill Sans"/>
              </a:defRPr>
            </a:lvl1pPr>
          </a:lstStyle>
          <a:p>
            <a:pPr lvl="0">
              <a:defRPr sz="1800"/>
            </a:pPr>
            <a:r>
              <a:rPr sz="3200"/>
              <a:t>Siphon flows established in the laboratory simulate suction feeding flows of fish that prey on copepods.</a:t>
            </a: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nodeType="clickEffect" presetClass="mediacall" presetSubtype="0" presetID="1" grpId="1" fill="hold">
                                  <p:stCondLst>
                                    <p:cond delay="0"/>
                                  </p:stCondLst>
                                  <p:childTnLst>
                                    <p:cmd type="call" cmd="playFrom(0.0)">
                                      <p:cBhvr>
                                        <p:cTn id="6" dur="0" fill="hold"/>
                                        <p:tgtEl>
                                          <p:spTgt spid="54"/>
                                        </p:tgtEl>
                                      </p:cBhvr>
                                    </p:cmd>
                                  </p:childTnLst>
                                </p:cTn>
                              </p:par>
                            </p:childTnLst>
                          </p:cTn>
                        </p:par>
                      </p:childTnLst>
                    </p:cTn>
                  </p:par>
                  <p:par>
                    <p:cTn id="7" fill="hold">
                      <p:stCondLst>
                        <p:cond delay="indefinite"/>
                      </p:stCondLst>
                      <p:childTnLst>
                        <p:par>
                          <p:cTn id="8" fill="hold">
                            <p:stCondLst>
                              <p:cond delay="0"/>
                            </p:stCondLst>
                            <p:childTnLst>
                              <p:par>
                                <p:cTn id="9" nodeType="clickEffect" presetClass="mediacall" presetSubtype="0" presetID="1" grpId="2" fill="hold">
                                  <p:stCondLst>
                                    <p:cond delay="0"/>
                                  </p:stCondLst>
                                  <p:childTnLst>
                                    <p:cmd type="call" cmd="playFrom(0.0)">
                                      <p:cBhvr>
                                        <p:cTn id="10" dur="0" fill="hold"/>
                                        <p:tgtEl>
                                          <p:spTgt spid="51"/>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11" fill="hold" display="0">
                  <p:stCondLst>
                    <p:cond delay="indefinite"/>
                  </p:stCondLst>
                </p:cTn>
                <p:tgtEl>
                  <p:spTgt spid="51"/>
                </p:tgtEl>
              </p:cMediaNode>
            </p:video>
            <p:video fullScrn="0">
              <p:cMediaNode mute="0" showWhenStopped="1" numSld="1" vol="100000">
                <p:cTn id="12" fill="hold" display="0">
                  <p:stCondLst>
                    <p:cond delay="indefinite"/>
                  </p:stCondLst>
                </p:cTn>
                <p:tgtEl>
                  <p:spTgt spid="5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1" name="Shape 61"/>
          <p:cNvSpPr/>
          <p:nvPr>
            <p:ph type="title"/>
          </p:nvPr>
        </p:nvSpPr>
        <p:spPr>
          <a:prstGeom prst="rect">
            <a:avLst/>
          </a:prstGeom>
        </p:spPr>
        <p:txBody>
          <a:bodyPr/>
          <a:lstStyle/>
          <a:p>
            <a:pPr lvl="0">
              <a:defRPr sz="1800"/>
            </a:pPr>
            <a:r>
              <a:rPr sz="5600"/>
              <a:t>Measuring fluid motion:</a:t>
            </a:r>
            <a:endParaRPr sz="5600"/>
          </a:p>
          <a:p>
            <a:pPr lvl="0">
              <a:defRPr sz="1800"/>
            </a:pPr>
            <a:r>
              <a:rPr sz="5600"/>
              <a:t>Particle Image Velocimetry (PIV)</a:t>
            </a:r>
          </a:p>
        </p:txBody>
      </p:sp>
      <p:pic>
        <p:nvPicPr>
          <p:cNvPr id="62" name="droppedImage.pdf"/>
          <p:cNvPicPr/>
          <p:nvPr/>
        </p:nvPicPr>
        <p:blipFill>
          <a:blip r:embed="rId3">
            <a:extLst/>
          </a:blip>
          <a:stretch>
            <a:fillRect/>
          </a:stretch>
        </p:blipFill>
        <p:spPr>
          <a:xfrm>
            <a:off x="1052538" y="3424462"/>
            <a:ext cx="22171770" cy="8298755"/>
          </a:xfrm>
          <a:prstGeom prst="rect">
            <a:avLst/>
          </a:prstGeom>
          <a:ln w="12700">
            <a:miter lim="400000"/>
          </a:ln>
        </p:spPr>
      </p:pic>
      <p:sp>
        <p:nvSpPr>
          <p:cNvPr id="63" name="Shape 63"/>
          <p:cNvSpPr/>
          <p:nvPr/>
        </p:nvSpPr>
        <p:spPr>
          <a:xfrm>
            <a:off x="3029663" y="11730434"/>
            <a:ext cx="18324675" cy="60007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defTabSz="457200">
              <a:defRPr sz="3200">
                <a:latin typeface="Gill Sans"/>
                <a:ea typeface="Gill Sans"/>
                <a:cs typeface="Gill Sans"/>
                <a:sym typeface="Gill Sans"/>
              </a:defRPr>
            </a:lvl1pPr>
          </a:lstStyle>
          <a:p>
            <a:pPr lvl="0">
              <a:defRPr sz="1800"/>
            </a:pPr>
            <a:r>
              <a:rPr sz="3200"/>
              <a:t>(Left) Components used for velocity field measurements. (Right) Experimental setup in a laboratory.</a:t>
            </a:r>
          </a:p>
        </p:txBody>
      </p:sp>
      <p:sp>
        <p:nvSpPr>
          <p:cNvPr id="64" name="Shape 64"/>
          <p:cNvSpPr/>
          <p:nvPr/>
        </p:nvSpPr>
        <p:spPr>
          <a:xfrm>
            <a:off x="22194040" y="13271651"/>
            <a:ext cx="2188593"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a:defRPr sz="2200">
                <a:latin typeface="Gill Sans"/>
                <a:ea typeface="Gill Sans"/>
                <a:cs typeface="Gill Sans"/>
                <a:sym typeface="Gill Sans"/>
              </a:defRPr>
            </a:lvl1pPr>
          </a:lstStyle>
          <a:p>
            <a:pPr lvl="0">
              <a:defRPr sz="1800"/>
            </a:pPr>
            <a:r>
              <a:rPr sz="2200"/>
              <a:t>Raffel et al. (1998)</a:t>
            </a:r>
          </a:p>
        </p:txBody>
      </p:sp>
    </p:spTree>
  </p:cSld>
  <p:clrMapOvr>
    <a:masterClrMapping/>
  </p:clrMapOvr>
  <p:transition spd="med" advClick="1"/>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68" name="aeq_comparison.mov"/>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2586434" y="2705937"/>
            <a:ext cx="19196429" cy="9005733"/>
          </a:xfrm>
          <a:prstGeom prst="rect">
            <a:avLst/>
          </a:prstGeom>
        </p:spPr>
      </p:pic>
      <p:sp>
        <p:nvSpPr>
          <p:cNvPr id="69" name="Shape 69"/>
          <p:cNvSpPr/>
          <p:nvPr>
            <p:ph type="title"/>
          </p:nvPr>
        </p:nvSpPr>
        <p:spPr>
          <a:prstGeom prst="rect">
            <a:avLst/>
          </a:prstGeom>
        </p:spPr>
        <p:txBody>
          <a:bodyPr/>
          <a:lstStyle/>
          <a:p>
            <a:pPr lvl="0">
              <a:defRPr sz="1800"/>
            </a:pPr>
            <a:r>
              <a:rPr sz="5600"/>
              <a:t>Representative PIV results</a:t>
            </a:r>
          </a:p>
        </p:txBody>
      </p:sp>
      <p:pic>
        <p:nvPicPr>
          <p:cNvPr id="70" name="droppedImage.pdf"/>
          <p:cNvPicPr/>
          <p:nvPr/>
        </p:nvPicPr>
        <p:blipFill>
          <a:blip r:embed="rId5">
            <a:extLst/>
          </a:blip>
          <a:stretch>
            <a:fillRect/>
          </a:stretch>
        </p:blipFill>
        <p:spPr>
          <a:xfrm>
            <a:off x="19758321" y="1910334"/>
            <a:ext cx="1964532" cy="625079"/>
          </a:xfrm>
          <a:prstGeom prst="rect">
            <a:avLst/>
          </a:prstGeom>
          <a:ln w="12700">
            <a:miter lim="400000"/>
          </a:ln>
        </p:spPr>
      </p:pic>
      <p:sp>
        <p:nvSpPr>
          <p:cNvPr id="71" name="Shape 71"/>
          <p:cNvSpPr/>
          <p:nvPr/>
        </p:nvSpPr>
        <p:spPr>
          <a:xfrm>
            <a:off x="2571991" y="11970239"/>
            <a:ext cx="19240018" cy="105747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lvl="0" defTabSz="457200">
              <a:defRPr sz="1800"/>
            </a:pPr>
            <a:r>
              <a:rPr sz="3200">
                <a:latin typeface="Gill Sans"/>
                <a:ea typeface="Gill Sans"/>
                <a:cs typeface="Gill Sans"/>
                <a:sym typeface="Gill Sans"/>
              </a:rPr>
              <a:t>(Left):</a:t>
            </a:r>
            <a:r>
              <a:rPr i="1" sz="3200">
                <a:latin typeface="Gill Sans"/>
                <a:ea typeface="Gill Sans"/>
                <a:cs typeface="Gill Sans"/>
                <a:sym typeface="Gill Sans"/>
              </a:rPr>
              <a:t> </a:t>
            </a:r>
            <a:r>
              <a:rPr sz="3200">
                <a:latin typeface="Gill Sans"/>
                <a:ea typeface="Gill Sans"/>
                <a:cs typeface="Gill Sans"/>
                <a:sym typeface="Gill Sans"/>
              </a:rPr>
              <a:t>Raw particle images of free-swimming </a:t>
            </a:r>
            <a:r>
              <a:rPr i="1" sz="3200">
                <a:latin typeface="Gill Sans"/>
                <a:ea typeface="Gill Sans"/>
                <a:cs typeface="Gill Sans"/>
                <a:sym typeface="Gill Sans"/>
              </a:rPr>
              <a:t>Aequorea victoria </a:t>
            </a:r>
            <a:r>
              <a:rPr sz="3200">
                <a:latin typeface="Gill Sans"/>
                <a:ea typeface="Gill Sans"/>
                <a:cs typeface="Gill Sans"/>
                <a:sym typeface="Gill Sans"/>
              </a:rPr>
              <a:t>used for PIV processing and animal kinematics investigations. (Center) Velocity and (right) vorticity fields from the PIV analysis. </a:t>
            </a:r>
          </a:p>
        </p:txBody>
      </p:sp>
      <p:sp>
        <p:nvSpPr>
          <p:cNvPr id="72" name="Shape 72"/>
          <p:cNvSpPr/>
          <p:nvPr/>
        </p:nvSpPr>
        <p:spPr>
          <a:xfrm>
            <a:off x="19904642" y="13286282"/>
            <a:ext cx="4472224"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latin typeface="Gill Sans"/>
                <a:ea typeface="Gill Sans"/>
                <a:cs typeface="Gill Sans"/>
                <a:sym typeface="Gill Sans"/>
              </a:defRPr>
            </a:lvl1pPr>
          </a:lstStyle>
          <a:p>
            <a:pPr lvl="0">
              <a:defRPr sz="1800"/>
            </a:pPr>
            <a:r>
              <a:rPr sz="2200"/>
              <a:t>Katija et al., Mar. Ecol. Prog. Ser. (2011)</a:t>
            </a:r>
          </a:p>
        </p:txBody>
      </p:sp>
      <p:sp>
        <p:nvSpPr>
          <p:cNvPr id="73" name="Shape 73"/>
          <p:cNvSpPr/>
          <p:nvPr/>
        </p:nvSpPr>
        <p:spPr>
          <a:xfrm>
            <a:off x="2805993" y="2856642"/>
            <a:ext cx="862088" cy="5492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defRPr sz="2800">
                <a:solidFill>
                  <a:srgbClr val="FFFFFF"/>
                </a:solidFill>
                <a:latin typeface="Gill Sans"/>
                <a:ea typeface="Gill Sans"/>
                <a:cs typeface="Gill Sans"/>
                <a:sym typeface="Gill Sans"/>
              </a:defRPr>
            </a:lvl1pPr>
          </a:lstStyle>
          <a:p>
            <a:pPr lvl="0">
              <a:defRPr sz="1800">
                <a:solidFill>
                  <a:srgbClr val="000000"/>
                </a:solidFill>
              </a:defRPr>
            </a:pPr>
            <a:r>
              <a:rPr sz="2800">
                <a:solidFill>
                  <a:srgbClr val="FFFFFF"/>
                </a:solidFill>
              </a:rPr>
              <a:t>3 cm</a:t>
            </a:r>
          </a:p>
        </p:txBody>
      </p:sp>
      <p:sp>
        <p:nvSpPr>
          <p:cNvPr id="74" name="Shape 74"/>
          <p:cNvSpPr/>
          <p:nvPr/>
        </p:nvSpPr>
        <p:spPr>
          <a:xfrm>
            <a:off x="2790552" y="3363451"/>
            <a:ext cx="892970" cy="1"/>
          </a:xfrm>
          <a:prstGeom prst="line">
            <a:avLst/>
          </a:prstGeom>
          <a:ln w="25400">
            <a:solidFill>
              <a:srgbClr val="FFFFFF"/>
            </a:solidFill>
            <a:miter lim="400000"/>
          </a:ln>
        </p:spPr>
        <p:txBody>
          <a:bodyPr lIns="0" tIns="0" rIns="0" bIns="0" anchor="ct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nodeType="afterEffect" presetClass="mediacall" presetSubtype="0" presetID="1" grpId="1" fill="hold">
                                  <p:stCondLst>
                                    <p:cond delay="0"/>
                                  </p:stCondLst>
                                  <p:childTnLst>
                                    <p:cmd type="call" cmd="playFrom(0.0)">
                                      <p:cBhvr>
                                        <p:cTn id="6" dur="4036" fill="hold"/>
                                        <p:tgtEl>
                                          <p:spTgt spid="68"/>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68"/>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76" name="Shape 76"/>
          <p:cNvSpPr/>
          <p:nvPr>
            <p:ph type="title"/>
          </p:nvPr>
        </p:nvSpPr>
        <p:spPr>
          <a:xfrm>
            <a:off x="4833937" y="-607036"/>
            <a:ext cx="14716126" cy="3429001"/>
          </a:xfrm>
          <a:prstGeom prst="rect">
            <a:avLst/>
          </a:prstGeom>
        </p:spPr>
        <p:txBody>
          <a:bodyPr/>
          <a:lstStyle>
            <a:lvl1pPr>
              <a:defRPr sz="6000"/>
            </a:lvl1pPr>
          </a:lstStyle>
          <a:p>
            <a:pPr lvl="0">
              <a:defRPr sz="1800"/>
            </a:pPr>
            <a:r>
              <a:rPr sz="6000"/>
              <a:t>Key Design Requirements for DeepPIV</a:t>
            </a:r>
          </a:p>
        </p:txBody>
      </p:sp>
      <p:pic>
        <p:nvPicPr>
          <p:cNvPr id="77" name="pasted-image.pdf"/>
          <p:cNvPicPr/>
          <p:nvPr/>
        </p:nvPicPr>
        <p:blipFill>
          <a:blip r:embed="rId2">
            <a:extLst/>
          </a:blip>
          <a:stretch>
            <a:fillRect/>
          </a:stretch>
        </p:blipFill>
        <p:spPr>
          <a:xfrm>
            <a:off x="4714060" y="2235068"/>
            <a:ext cx="14955880" cy="11724671"/>
          </a:xfrm>
          <a:prstGeom prst="rect">
            <a:avLst/>
          </a:prstGeom>
          <a:ln w="12700">
            <a:miter lim="400000"/>
          </a:ln>
        </p:spPr>
      </p:pic>
    </p:spTree>
  </p:cSld>
  <p:clrMapOvr>
    <a:masterClrMapping/>
  </p:clrMapOvr>
  <p:transition spd="med" advClick="1"/>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79" name="Shape 79"/>
          <p:cNvSpPr/>
          <p:nvPr>
            <p:ph type="title"/>
          </p:nvPr>
        </p:nvSpPr>
        <p:spPr>
          <a:xfrm>
            <a:off x="4833937" y="-607036"/>
            <a:ext cx="14716126" cy="3429001"/>
          </a:xfrm>
          <a:prstGeom prst="rect">
            <a:avLst/>
          </a:prstGeom>
        </p:spPr>
        <p:txBody>
          <a:bodyPr/>
          <a:lstStyle>
            <a:lvl1pPr>
              <a:defRPr sz="6000"/>
            </a:lvl1pPr>
          </a:lstStyle>
          <a:p>
            <a:pPr lvl="0">
              <a:defRPr sz="1800"/>
            </a:pPr>
            <a:r>
              <a:rPr sz="6000"/>
              <a:t>Key Design Requirements for DeepPIV</a:t>
            </a:r>
          </a:p>
        </p:txBody>
      </p:sp>
      <p:pic>
        <p:nvPicPr>
          <p:cNvPr id="80" name="pasted-image.pdf"/>
          <p:cNvPicPr/>
          <p:nvPr/>
        </p:nvPicPr>
        <p:blipFill>
          <a:blip r:embed="rId2">
            <a:extLst/>
          </a:blip>
          <a:stretch>
            <a:fillRect/>
          </a:stretch>
        </p:blipFill>
        <p:spPr>
          <a:xfrm>
            <a:off x="4739170" y="2269244"/>
            <a:ext cx="14905660" cy="12030339"/>
          </a:xfrm>
          <a:prstGeom prst="rect">
            <a:avLst/>
          </a:prstGeom>
          <a:ln w="12700">
            <a:miter lim="400000"/>
          </a:ln>
        </p:spPr>
      </p:pic>
    </p:spTree>
  </p:cSld>
  <p:clrMapOvr>
    <a:masterClrMapping/>
  </p:clrMapOvr>
  <p:transitio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82" name="Shape 82"/>
          <p:cNvSpPr/>
          <p:nvPr>
            <p:ph type="title"/>
          </p:nvPr>
        </p:nvSpPr>
        <p:spPr>
          <a:xfrm>
            <a:off x="4833937" y="-17860"/>
            <a:ext cx="14716126" cy="2678907"/>
          </a:xfrm>
          <a:prstGeom prst="rect">
            <a:avLst/>
          </a:prstGeom>
        </p:spPr>
        <p:txBody>
          <a:bodyPr/>
          <a:lstStyle/>
          <a:p>
            <a:pPr lvl="0">
              <a:defRPr sz="1800"/>
            </a:pPr>
            <a:r>
              <a:rPr sz="5600"/>
              <a:t>DeepPIV: ROV-deployable PIV</a:t>
            </a:r>
          </a:p>
        </p:txBody>
      </p:sp>
      <p:grpSp>
        <p:nvGrpSpPr>
          <p:cNvPr id="96" name="Group 96"/>
          <p:cNvGrpSpPr/>
          <p:nvPr/>
        </p:nvGrpSpPr>
        <p:grpSpPr>
          <a:xfrm>
            <a:off x="4186925" y="4157322"/>
            <a:ext cx="20158975" cy="9565624"/>
            <a:chOff x="-254370" y="-720529"/>
            <a:chExt cx="20158974" cy="9565622"/>
          </a:xfrm>
        </p:grpSpPr>
        <p:sp>
          <p:nvSpPr>
            <p:cNvPr id="83" name="Shape 83"/>
            <p:cNvSpPr/>
            <p:nvPr/>
          </p:nvSpPr>
          <p:spPr>
            <a:xfrm>
              <a:off x="16858439" y="8384717"/>
              <a:ext cx="3046165" cy="4603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ctr">
              <a:spAutoFit/>
            </a:bodyPr>
            <a:lstStyle>
              <a:lvl1pPr algn="r" defTabSz="457200">
                <a:defRPr sz="2200">
                  <a:latin typeface="Gill Sans"/>
                  <a:ea typeface="Gill Sans"/>
                  <a:cs typeface="Gill Sans"/>
                  <a:sym typeface="Gill Sans"/>
                </a:defRPr>
              </a:lvl1pPr>
            </a:lstStyle>
            <a:p>
              <a:pPr lvl="0">
                <a:defRPr sz="1800"/>
              </a:pPr>
              <a:r>
                <a:rPr sz="2200"/>
                <a:t>Image credit: Dale Graves</a:t>
              </a:r>
            </a:p>
          </p:txBody>
        </p:sp>
        <p:grpSp>
          <p:nvGrpSpPr>
            <p:cNvPr id="95" name="Group 95"/>
            <p:cNvGrpSpPr/>
            <p:nvPr/>
          </p:nvGrpSpPr>
          <p:grpSpPr>
            <a:xfrm>
              <a:off x="-254371" y="-720530"/>
              <a:ext cx="16788110" cy="9199220"/>
              <a:chOff x="1088339" y="0"/>
              <a:chExt cx="16788108" cy="9199219"/>
            </a:xfrm>
          </p:grpSpPr>
          <p:grpSp>
            <p:nvGrpSpPr>
              <p:cNvPr id="92" name="Group 92"/>
              <p:cNvGrpSpPr/>
              <p:nvPr/>
            </p:nvGrpSpPr>
            <p:grpSpPr>
              <a:xfrm>
                <a:off x="1088339" y="0"/>
                <a:ext cx="16788110" cy="9199219"/>
                <a:chOff x="1088339" y="0"/>
                <a:chExt cx="16788109" cy="9199218"/>
              </a:xfrm>
            </p:grpSpPr>
            <p:pic>
              <p:nvPicPr>
                <p:cNvPr id="84" name="ricketts iso w white background.jpg"/>
                <p:cNvPicPr/>
                <p:nvPr/>
              </p:nvPicPr>
              <p:blipFill>
                <a:blip r:embed="rId3">
                  <a:extLst/>
                </a:blip>
                <a:srcRect l="0" t="0" r="6588" b="0"/>
                <a:stretch>
                  <a:fillRect/>
                </a:stretch>
              </p:blipFill>
              <p:spPr>
                <a:xfrm>
                  <a:off x="1090440" y="0"/>
                  <a:ext cx="15461239" cy="9004532"/>
                </a:xfrm>
                <a:prstGeom prst="rect">
                  <a:avLst/>
                </a:prstGeom>
                <a:ln w="12700" cap="flat">
                  <a:noFill/>
                  <a:miter lim="400000"/>
                </a:ln>
                <a:effectLst/>
              </p:spPr>
            </p:pic>
            <p:sp>
              <p:nvSpPr>
                <p:cNvPr id="85" name="Shape 85"/>
                <p:cNvSpPr/>
                <p:nvPr/>
              </p:nvSpPr>
              <p:spPr>
                <a:xfrm>
                  <a:off x="2463091" y="6181253"/>
                  <a:ext cx="2041648" cy="11030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a:defRPr sz="2800">
                      <a:latin typeface="Gill Sans"/>
                      <a:ea typeface="Gill Sans"/>
                      <a:cs typeface="Gill Sans"/>
                      <a:sym typeface="Gill Sans"/>
                    </a:defRPr>
                  </a:lvl1pPr>
                </a:lstStyle>
                <a:p>
                  <a:pPr lvl="0">
                    <a:defRPr sz="1800"/>
                  </a:pPr>
                  <a:r>
                    <a:rPr sz="2800"/>
                    <a:t>Laser Housing</a:t>
                  </a:r>
                </a:p>
              </p:txBody>
            </p:sp>
            <p:sp>
              <p:nvSpPr>
                <p:cNvPr id="86" name="Shape 86"/>
                <p:cNvSpPr/>
                <p:nvPr/>
              </p:nvSpPr>
              <p:spPr>
                <a:xfrm>
                  <a:off x="2784120" y="2470765"/>
                  <a:ext cx="1871196" cy="11030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a:defRPr sz="2800">
                      <a:latin typeface="Gill Sans"/>
                      <a:ea typeface="Gill Sans"/>
                      <a:cs typeface="Gill Sans"/>
                      <a:sym typeface="Gill Sans"/>
                    </a:defRPr>
                  </a:lvl1pPr>
                </a:lstStyle>
                <a:p>
                  <a:pPr lvl="0">
                    <a:defRPr sz="1800"/>
                  </a:pPr>
                  <a:r>
                    <a:rPr sz="2800"/>
                    <a:t>Science Camera</a:t>
                  </a:r>
                </a:p>
              </p:txBody>
            </p:sp>
            <p:sp>
              <p:nvSpPr>
                <p:cNvPr id="87" name="Shape 87"/>
                <p:cNvSpPr/>
                <p:nvPr/>
              </p:nvSpPr>
              <p:spPr>
                <a:xfrm>
                  <a:off x="1088339" y="8565229"/>
                  <a:ext cx="15655642" cy="633990"/>
                </a:xfrm>
                <a:prstGeom prst="rect">
                  <a:avLst/>
                </a:prstGeom>
                <a:solidFill>
                  <a:srgbClr val="FFFFFF"/>
                </a:solid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defTabSz="457200">
                    <a:defRPr sz="2800">
                      <a:latin typeface="Gill Sans"/>
                      <a:ea typeface="Gill Sans"/>
                      <a:cs typeface="Gill Sans"/>
                      <a:sym typeface="Gill Sans"/>
                    </a:defRPr>
                  </a:lvl1pPr>
                </a:lstStyle>
                <a:p>
                  <a:pPr lvl="0">
                    <a:defRPr sz="1800"/>
                  </a:pPr>
                  <a:r>
                    <a:rPr sz="2800"/>
                    <a:t>Laser housing deployed on ROV Doc Ricketts’ swing arm (port manipulator not shown).</a:t>
                  </a:r>
                </a:p>
              </p:txBody>
            </p:sp>
            <p:sp>
              <p:nvSpPr>
                <p:cNvPr id="88" name="Shape 88"/>
                <p:cNvSpPr/>
                <p:nvPr/>
              </p:nvSpPr>
              <p:spPr>
                <a:xfrm>
                  <a:off x="14952626" y="3949156"/>
                  <a:ext cx="429832" cy="226753"/>
                </a:xfrm>
                <a:prstGeom prst="rect">
                  <a:avLst/>
                </a:prstGeom>
                <a:solidFill>
                  <a:srgbClr val="70BF41"/>
                </a:solidFill>
                <a:ln w="12700" cap="flat">
                  <a:noFill/>
                  <a:miter lim="400000"/>
                </a:ln>
                <a:effectLst/>
              </p:spPr>
              <p:txBody>
                <a:bodyPr wrap="square" lIns="0" tIns="0" rIns="0" bIns="0" numCol="1" anchor="ctr">
                  <a:noAutofit/>
                </a:bodyP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89" name="Shape 89"/>
                <p:cNvSpPr/>
                <p:nvPr/>
              </p:nvSpPr>
              <p:spPr>
                <a:xfrm>
                  <a:off x="14952626" y="4340819"/>
                  <a:ext cx="429832" cy="226753"/>
                </a:xfrm>
                <a:prstGeom prst="rect">
                  <a:avLst/>
                </a:prstGeom>
                <a:solidFill>
                  <a:srgbClr val="EC5D57"/>
                </a:solidFill>
                <a:ln w="12700" cap="flat">
                  <a:noFill/>
                  <a:miter lim="400000"/>
                </a:ln>
                <a:effectLst/>
              </p:spPr>
              <p:txBody>
                <a:bodyPr wrap="square" lIns="0" tIns="0" rIns="0" bIns="0" numCol="1" anchor="ctr">
                  <a:noAutofit/>
                </a:bodyP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90" name="Shape 90"/>
                <p:cNvSpPr/>
                <p:nvPr/>
              </p:nvSpPr>
              <p:spPr>
                <a:xfrm>
                  <a:off x="15526996" y="3745537"/>
                  <a:ext cx="2059236" cy="6339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algn="l">
                    <a:defRPr sz="2800">
                      <a:latin typeface="Gill Sans"/>
                      <a:ea typeface="Gill Sans"/>
                      <a:cs typeface="Gill Sans"/>
                      <a:sym typeface="Gill Sans"/>
                    </a:defRPr>
                  </a:lvl1pPr>
                </a:lstStyle>
                <a:p>
                  <a:pPr lvl="0">
                    <a:defRPr sz="1800"/>
                  </a:pPr>
                  <a:r>
                    <a:rPr sz="2800"/>
                    <a:t>Laser plane</a:t>
                  </a:r>
                </a:p>
              </p:txBody>
            </p:sp>
            <p:sp>
              <p:nvSpPr>
                <p:cNvPr id="91" name="Shape 91"/>
                <p:cNvSpPr/>
                <p:nvPr/>
              </p:nvSpPr>
              <p:spPr>
                <a:xfrm>
                  <a:off x="15504369" y="4137200"/>
                  <a:ext cx="2372080" cy="6339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noAutofit/>
                </a:bodyPr>
                <a:lstStyle>
                  <a:lvl1pPr algn="l">
                    <a:defRPr sz="2800">
                      <a:latin typeface="Gill Sans"/>
                      <a:ea typeface="Gill Sans"/>
                      <a:cs typeface="Gill Sans"/>
                      <a:sym typeface="Gill Sans"/>
                    </a:defRPr>
                  </a:lvl1pPr>
                </a:lstStyle>
                <a:p>
                  <a:pPr lvl="0">
                    <a:defRPr sz="1800"/>
                  </a:pPr>
                  <a:r>
                    <a:rPr sz="2800"/>
                    <a:t>Camera FOV</a:t>
                  </a:r>
                </a:p>
              </p:txBody>
            </p:sp>
          </p:grpSp>
          <p:sp>
            <p:nvSpPr>
              <p:cNvPr id="93" name="Shape 93"/>
              <p:cNvSpPr/>
              <p:nvPr/>
            </p:nvSpPr>
            <p:spPr>
              <a:xfrm>
                <a:off x="4367893" y="6839560"/>
                <a:ext cx="3212698" cy="454064"/>
              </a:xfrm>
              <a:prstGeom prst="line">
                <a:avLst/>
              </a:prstGeom>
              <a:noFill/>
              <a:ln w="25400" cap="flat">
                <a:solidFill>
                  <a:srgbClr val="000000"/>
                </a:solidFill>
                <a:prstDash val="solid"/>
                <a:miter lim="400000"/>
              </a:ln>
              <a:effectLst/>
            </p:spPr>
            <p:txBody>
              <a:bodyPr wrap="square" lIns="0" tIns="0" rIns="0" bIns="0" numCol="1" anchor="ctr">
                <a:noAutofit/>
              </a:bodyP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94" name="Shape 94"/>
              <p:cNvSpPr/>
              <p:nvPr/>
            </p:nvSpPr>
            <p:spPr>
              <a:xfrm flipH="1" flipV="1">
                <a:off x="4431667" y="3048257"/>
                <a:ext cx="3579882" cy="1721658"/>
              </a:xfrm>
              <a:prstGeom prst="line">
                <a:avLst/>
              </a:prstGeom>
              <a:noFill/>
              <a:ln w="25400" cap="flat">
                <a:solidFill>
                  <a:srgbClr val="000000"/>
                </a:solidFill>
                <a:prstDash val="solid"/>
                <a:miter lim="400000"/>
              </a:ln>
              <a:effectLst/>
            </p:spPr>
            <p:txBody>
              <a:bodyPr wrap="square" lIns="0" tIns="0" rIns="0" bIns="0" numCol="1" anchor="ctr">
                <a:noAutofit/>
              </a:bodyP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grpSp>
      </p:grpSp>
      <p:sp>
        <p:nvSpPr>
          <p:cNvPr id="97" name="Shape 97"/>
          <p:cNvSpPr/>
          <p:nvPr>
            <p:ph type="body" idx="1"/>
          </p:nvPr>
        </p:nvSpPr>
        <p:spPr>
          <a:xfrm>
            <a:off x="3632222" y="2527101"/>
            <a:ext cx="17119556" cy="8661798"/>
          </a:xfrm>
          <a:prstGeom prst="rect">
            <a:avLst/>
          </a:prstGeom>
        </p:spPr>
        <p:txBody>
          <a:bodyPr anchor="t"/>
          <a:lstStyle/>
          <a:p>
            <a:pPr lvl="1" marL="0" indent="228600">
              <a:spcBef>
                <a:spcPts val="1000"/>
              </a:spcBef>
              <a:buSzTx/>
              <a:buNone/>
              <a:defRPr sz="1800"/>
            </a:pPr>
            <a:r>
              <a:rPr sz="4200"/>
              <a:t>Two-housing configuration rated down to 4000 m</a:t>
            </a:r>
            <a:endParaRPr sz="4200"/>
          </a:p>
          <a:p>
            <a:pPr lvl="1" marL="948266" indent="-503766">
              <a:spcBef>
                <a:spcPts val="1000"/>
              </a:spcBef>
              <a:buSzPct val="75000"/>
              <a:defRPr sz="1800"/>
            </a:pPr>
            <a:r>
              <a:rPr sz="3400"/>
              <a:t>Laser housing deployed on swing arm and stabilized using port manipulator (not shown)</a:t>
            </a:r>
            <a:endParaRPr sz="3400"/>
          </a:p>
          <a:p>
            <a:pPr lvl="1" marL="948266" indent="-503766">
              <a:spcBef>
                <a:spcPts val="1000"/>
              </a:spcBef>
              <a:buSzPct val="75000"/>
              <a:defRPr sz="1800"/>
            </a:pPr>
            <a:r>
              <a:rPr sz="3400"/>
              <a:t>Controller housing on tool sled (not shown)</a:t>
            </a:r>
            <a:endParaRPr sz="3400"/>
          </a:p>
          <a:p>
            <a:pPr lvl="1" marL="0" indent="228600">
              <a:spcBef>
                <a:spcPts val="1000"/>
              </a:spcBef>
              <a:buSzTx/>
              <a:buNone/>
              <a:defRPr sz="1800"/>
            </a:pPr>
            <a:r>
              <a:rPr sz="4200"/>
              <a:t>Particle fields captured by ROV science camera</a:t>
            </a: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nodeType="clickEffect" presetClass="entr" presetSubtype="0" presetID="1" grpId="1" fill="hold">
                                  <p:stCondLst>
                                    <p:cond delay="0"/>
                                  </p:stCondLst>
                                  <p:iterate type="el" backwards="0">
                                    <p:tmAbs val="0"/>
                                  </p:iterate>
                                  <p:childTnLst>
                                    <p:set>
                                      <p:cBhvr>
                                        <p:cTn id="6" fill="hold"/>
                                        <p:tgtEl>
                                          <p:spTgt spid="97">
                                            <p:bg/>
                                          </p:spTgt>
                                        </p:tgtEl>
                                        <p:attrNameLst>
                                          <p:attrName>style.visibility</p:attrName>
                                        </p:attrNameLst>
                                      </p:cBhvr>
                                      <p:to>
                                        <p:strVal val="visible"/>
                                      </p:to>
                                    </p:set>
                                  </p:childTnLst>
                                </p:cTn>
                              </p:par>
                              <p:par>
                                <p:cTn id="7" presetClass="entr" presetSubtype="0" presetID="1" grpId="1" fill="hold">
                                  <p:stCondLst>
                                    <p:cond delay="0"/>
                                  </p:stCondLst>
                                  <p:iterate type="el" backwards="0">
                                    <p:tmAbs val="0"/>
                                  </p:iterate>
                                  <p:childTnLst>
                                    <p:set>
                                      <p:cBhvr>
                                        <p:cTn id="8" fill="hold"/>
                                        <p:tgtEl>
                                          <p:spTgt spid="97">
                                            <p:txEl>
                                              <p:pRg st="0" end="0"/>
                                            </p:txEl>
                                          </p:spTgt>
                                        </p:tgtEl>
                                        <p:attrNameLst>
                                          <p:attrName>style.visibility</p:attrName>
                                        </p:attrNameLst>
                                      </p:cBhvr>
                                      <p:to>
                                        <p:strVal val="visible"/>
                                      </p:to>
                                    </p:set>
                                  </p:childTnLst>
                                </p:cTn>
                              </p:par>
                            </p:childTnLst>
                          </p:cTn>
                        </p:par>
                        <p:par>
                          <p:cTn id="9" fill="hold">
                            <p:stCondLst>
                              <p:cond delay="0"/>
                            </p:stCondLst>
                            <p:childTnLst>
                              <p:par>
                                <p:cTn id="10" nodeType="afterEffect" presetClass="entr" presetSubtype="0" presetID="1" grpId="1" fill="hold">
                                  <p:stCondLst>
                                    <p:cond delay="1000"/>
                                  </p:stCondLst>
                                  <p:iterate type="el" backwards="0">
                                    <p:tmAbs val="0"/>
                                  </p:iterate>
                                  <p:childTnLst>
                                    <p:set>
                                      <p:cBhvr>
                                        <p:cTn id="11" fill="hold"/>
                                        <p:tgtEl>
                                          <p:spTgt spid="97">
                                            <p:txEl>
                                              <p:pRg st="1" end="1"/>
                                            </p:txEl>
                                          </p:spTgt>
                                        </p:tgtEl>
                                        <p:attrNameLst>
                                          <p:attrName>style.visibility</p:attrName>
                                        </p:attrNameLst>
                                      </p:cBhvr>
                                      <p:to>
                                        <p:strVal val="visible"/>
                                      </p:to>
                                    </p:set>
                                  </p:childTnLst>
                                </p:cTn>
                              </p:par>
                            </p:childTnLst>
                          </p:cTn>
                        </p:par>
                        <p:par>
                          <p:cTn id="12" fill="hold">
                            <p:stCondLst>
                              <p:cond delay="1000"/>
                            </p:stCondLst>
                            <p:childTnLst>
                              <p:par>
                                <p:cTn id="13" nodeType="afterEffect" presetClass="entr" presetSubtype="0" presetID="1" grpId="1" fill="hold">
                                  <p:stCondLst>
                                    <p:cond delay="1000"/>
                                  </p:stCondLst>
                                  <p:iterate type="el" backwards="0">
                                    <p:tmAbs val="0"/>
                                  </p:iterate>
                                  <p:childTnLst>
                                    <p:set>
                                      <p:cBhvr>
                                        <p:cTn id="14" fill="hold"/>
                                        <p:tgtEl>
                                          <p:spTgt spid="97">
                                            <p:txEl>
                                              <p:pRg st="2" end="2"/>
                                            </p:txEl>
                                          </p:spTgt>
                                        </p:tgtEl>
                                        <p:attrNameLst>
                                          <p:attrName>style.visibility</p:attrName>
                                        </p:attrNameLst>
                                      </p:cBhvr>
                                      <p:to>
                                        <p:strVal val="visible"/>
                                      </p:to>
                                    </p:set>
                                  </p:childTnLst>
                                </p:cTn>
                              </p:par>
                            </p:childTnLst>
                          </p:cTn>
                        </p:par>
                        <p:par>
                          <p:cTn id="15" fill="hold">
                            <p:stCondLst>
                              <p:cond delay="2000"/>
                            </p:stCondLst>
                            <p:childTnLst>
                              <p:par>
                                <p:cTn id="16" nodeType="afterEffect" presetClass="entr" presetSubtype="0" presetID="1" grpId="1" fill="hold">
                                  <p:stCondLst>
                                    <p:cond delay="2000"/>
                                  </p:stCondLst>
                                  <p:iterate type="el" backwards="0">
                                    <p:tmAbs val="0"/>
                                  </p:iterate>
                                  <p:childTnLst>
                                    <p:set>
                                      <p:cBhvr>
                                        <p:cTn id="17" fill="hold"/>
                                        <p:tgtEl>
                                          <p:spTgt spid="97">
                                            <p:txEl>
                                              <p:pRg st="3" end="3"/>
                                            </p:txEl>
                                          </p:spTgt>
                                        </p:tgtEl>
                                        <p:attrNameLst>
                                          <p:attrName>style.visibility</p:attrName>
                                        </p:attrNameLst>
                                      </p:cBhvr>
                                      <p:to>
                                        <p:strVal val="visible"/>
                                      </p:to>
                                    </p:set>
                                  </p:childTnLst>
                                </p:cTn>
                              </p:par>
                            </p:childTnLst>
                          </p:cTn>
                        </p:par>
                        <p:par>
                          <p:cTn id="18" fill="hold">
                            <p:stCondLst>
                              <p:cond delay="4000"/>
                            </p:stCondLst>
                            <p:childTnLst>
                              <p:par>
                                <p:cTn id="19" nodeType="afterEffect" presetClass="entr" presetSubtype="0" presetID="1" grpId="2" fill="hold">
                                  <p:stCondLst>
                                    <p:cond delay="2000"/>
                                  </p:stCondLst>
                                  <p:iterate type="el" backwards="0">
                                    <p:tmAbs val="0"/>
                                  </p:iterate>
                                  <p:childTnLst>
                                    <p:set>
                                      <p:cBhvr>
                                        <p:cTn id="20" fill="hold"/>
                                        <p:tgtEl>
                                          <p:spTgt spid="9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97" grpId="1"/>
      <p:bldP build="whole" bldLvl="1" animBg="1" rev="0" advAuto="0" spid="96" grpId="2"/>
    </p:bldLst>
  </p:timing>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01" name="Shape 101"/>
          <p:cNvSpPr/>
          <p:nvPr>
            <p:ph type="title"/>
          </p:nvPr>
        </p:nvSpPr>
        <p:spPr>
          <a:xfrm>
            <a:off x="1777819" y="-25278"/>
            <a:ext cx="20828361" cy="3429001"/>
          </a:xfrm>
          <a:prstGeom prst="rect">
            <a:avLst/>
          </a:prstGeom>
        </p:spPr>
        <p:txBody>
          <a:bodyPr/>
          <a:lstStyle>
            <a:lvl1pPr>
              <a:defRPr sz="5600"/>
            </a:lvl1pPr>
          </a:lstStyle>
          <a:p>
            <a:pPr lvl="0">
              <a:defRPr sz="1800"/>
            </a:pPr>
            <a:r>
              <a:rPr sz="5600"/>
              <a:t>DeepPIV System Block Diagram</a:t>
            </a:r>
          </a:p>
        </p:txBody>
      </p:sp>
      <p:pic>
        <p:nvPicPr>
          <p:cNvPr id="102" name="pasted-image.pdf"/>
          <p:cNvPicPr/>
          <p:nvPr/>
        </p:nvPicPr>
        <p:blipFill>
          <a:blip r:embed="rId2">
            <a:extLst/>
          </a:blip>
          <a:stretch>
            <a:fillRect/>
          </a:stretch>
        </p:blipFill>
        <p:spPr>
          <a:xfrm>
            <a:off x="5750536" y="3776296"/>
            <a:ext cx="12882928" cy="8933417"/>
          </a:xfrm>
          <a:prstGeom prst="rect">
            <a:avLst/>
          </a:prstGeom>
          <a:ln w="12700">
            <a:miter lim="400000"/>
          </a:ln>
        </p:spPr>
      </p:pic>
      <p:sp>
        <p:nvSpPr>
          <p:cNvPr id="103" name="Shape 103"/>
          <p:cNvSpPr/>
          <p:nvPr/>
        </p:nvSpPr>
        <p:spPr>
          <a:xfrm>
            <a:off x="5744977" y="3056181"/>
            <a:ext cx="3084761" cy="727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4000">
                <a:latin typeface="Gill Sans"/>
                <a:ea typeface="Gill Sans"/>
                <a:cs typeface="Gill Sans"/>
                <a:sym typeface="Gill Sans"/>
              </a:defRPr>
            </a:lvl1pPr>
          </a:lstStyle>
          <a:p>
            <a:pPr lvl="0">
              <a:defRPr sz="1800"/>
            </a:pPr>
            <a:r>
              <a:rPr sz="4000"/>
              <a:t>Laser Housing</a:t>
            </a:r>
          </a:p>
        </p:txBody>
      </p:sp>
      <p:sp>
        <p:nvSpPr>
          <p:cNvPr id="104" name="Shape 104"/>
          <p:cNvSpPr/>
          <p:nvPr/>
        </p:nvSpPr>
        <p:spPr>
          <a:xfrm>
            <a:off x="5752686" y="7141185"/>
            <a:ext cx="4178152" cy="727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4000">
                <a:latin typeface="Gill Sans"/>
                <a:ea typeface="Gill Sans"/>
                <a:cs typeface="Gill Sans"/>
                <a:sym typeface="Gill Sans"/>
              </a:defRPr>
            </a:lvl1pPr>
          </a:lstStyle>
          <a:p>
            <a:pPr lvl="0">
              <a:defRPr sz="1800"/>
            </a:pPr>
            <a:r>
              <a:rPr sz="4000"/>
              <a:t>Controller Housing</a:t>
            </a:r>
          </a:p>
        </p:txBody>
      </p:sp>
      <p:sp>
        <p:nvSpPr>
          <p:cNvPr id="105" name="Shape 105"/>
          <p:cNvSpPr/>
          <p:nvPr/>
        </p:nvSpPr>
        <p:spPr>
          <a:xfrm>
            <a:off x="8411871" y="4977301"/>
            <a:ext cx="984920" cy="5873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3000">
                <a:latin typeface="Gill Sans"/>
                <a:ea typeface="Gill Sans"/>
                <a:cs typeface="Gill Sans"/>
                <a:sym typeface="Gill Sans"/>
              </a:defRPr>
            </a:lvl1pPr>
          </a:lstStyle>
          <a:p>
            <a:pPr lvl="0">
              <a:defRPr sz="1800"/>
            </a:pPr>
            <a:r>
              <a:rPr sz="3000"/>
              <a:t>Laser</a:t>
            </a:r>
          </a:p>
        </p:txBody>
      </p:sp>
      <p:sp>
        <p:nvSpPr>
          <p:cNvPr id="106" name="Shape 106"/>
          <p:cNvSpPr/>
          <p:nvPr/>
        </p:nvSpPr>
        <p:spPr>
          <a:xfrm>
            <a:off x="6204513" y="6172566"/>
            <a:ext cx="1183606" cy="5873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3000">
                <a:latin typeface="Gill Sans"/>
                <a:ea typeface="Gill Sans"/>
                <a:cs typeface="Gill Sans"/>
                <a:sym typeface="Gill Sans"/>
              </a:defRPr>
            </a:lvl1pPr>
          </a:lstStyle>
          <a:p>
            <a:pPr lvl="0">
              <a:defRPr sz="1800"/>
            </a:pPr>
            <a:r>
              <a:rPr sz="3000"/>
              <a:t>Optics</a:t>
            </a:r>
          </a:p>
        </p:txBody>
      </p:sp>
      <p:sp>
        <p:nvSpPr>
          <p:cNvPr id="107" name="Shape 107"/>
          <p:cNvSpPr/>
          <p:nvPr/>
        </p:nvSpPr>
        <p:spPr>
          <a:xfrm>
            <a:off x="6204513" y="3782035"/>
            <a:ext cx="1768873" cy="5873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3000">
                <a:latin typeface="Gill Sans"/>
                <a:ea typeface="Gill Sans"/>
                <a:cs typeface="Gill Sans"/>
                <a:sym typeface="Gill Sans"/>
              </a:defRPr>
            </a:lvl1pPr>
          </a:lstStyle>
          <a:p>
            <a:pPr lvl="0">
              <a:defRPr sz="1800"/>
            </a:pPr>
            <a:r>
              <a:rPr sz="3000"/>
              <a:t>Glass port</a:t>
            </a:r>
          </a:p>
        </p:txBody>
      </p:sp>
      <p:sp>
        <p:nvSpPr>
          <p:cNvPr id="108" name="Shape 108"/>
          <p:cNvSpPr/>
          <p:nvPr/>
        </p:nvSpPr>
        <p:spPr>
          <a:xfrm>
            <a:off x="7215140" y="8905020"/>
            <a:ext cx="2740162" cy="5873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3000">
                <a:latin typeface="Gill Sans"/>
                <a:ea typeface="Gill Sans"/>
                <a:cs typeface="Gill Sans"/>
                <a:sym typeface="Gill Sans"/>
              </a:defRPr>
            </a:lvl1pPr>
          </a:lstStyle>
          <a:p>
            <a:pPr lvl="0">
              <a:defRPr sz="1800"/>
            </a:pPr>
            <a:r>
              <a:rPr sz="3000"/>
              <a:t>Laser Controller</a:t>
            </a:r>
          </a:p>
        </p:txBody>
      </p:sp>
      <p:sp>
        <p:nvSpPr>
          <p:cNvPr id="109" name="Shape 109"/>
          <p:cNvSpPr/>
          <p:nvPr/>
        </p:nvSpPr>
        <p:spPr>
          <a:xfrm>
            <a:off x="6301717" y="10822232"/>
            <a:ext cx="1895082" cy="13620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2800">
                <a:latin typeface="Gill Sans"/>
                <a:ea typeface="Gill Sans"/>
                <a:cs typeface="Gill Sans"/>
                <a:sym typeface="Gill Sans"/>
              </a:defRPr>
            </a:lvl1pPr>
          </a:lstStyle>
          <a:p>
            <a:pPr lvl="0">
              <a:defRPr sz="1800"/>
            </a:pPr>
            <a:r>
              <a:rPr sz="2800"/>
              <a:t>Serial-to-Analog Converter</a:t>
            </a:r>
          </a:p>
        </p:txBody>
      </p:sp>
      <p:sp>
        <p:nvSpPr>
          <p:cNvPr id="110" name="Shape 110"/>
          <p:cNvSpPr/>
          <p:nvPr/>
        </p:nvSpPr>
        <p:spPr>
          <a:xfrm>
            <a:off x="9238790" y="10619032"/>
            <a:ext cx="2324531" cy="176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p>
            <a:pPr lvl="0">
              <a:defRPr sz="1800"/>
            </a:pPr>
            <a:r>
              <a:rPr sz="2800">
                <a:latin typeface="Gill Sans"/>
                <a:ea typeface="Gill Sans"/>
                <a:cs typeface="Gill Sans"/>
                <a:sym typeface="Gill Sans"/>
              </a:rPr>
              <a:t>Vicor (150 W) </a:t>
            </a:r>
            <a:endParaRPr sz="2800">
              <a:latin typeface="Gill Sans"/>
              <a:ea typeface="Gill Sans"/>
              <a:cs typeface="Gill Sans"/>
              <a:sym typeface="Gill Sans"/>
            </a:endParaRPr>
          </a:p>
          <a:p>
            <a:pPr lvl="0">
              <a:defRPr sz="1800"/>
            </a:pPr>
            <a:r>
              <a:rPr sz="2800">
                <a:latin typeface="Gill Sans"/>
                <a:ea typeface="Gill Sans"/>
                <a:cs typeface="Gill Sans"/>
                <a:sym typeface="Gill Sans"/>
              </a:rPr>
              <a:t>HV: 12 Vdc</a:t>
            </a:r>
            <a:endParaRPr sz="2800">
              <a:latin typeface="Gill Sans"/>
              <a:ea typeface="Gill Sans"/>
              <a:cs typeface="Gill Sans"/>
              <a:sym typeface="Gill Sans"/>
            </a:endParaRPr>
          </a:p>
          <a:p>
            <a:pPr lvl="0">
              <a:defRPr sz="1800"/>
            </a:pPr>
            <a:r>
              <a:rPr sz="2800">
                <a:latin typeface="Gill Sans"/>
                <a:ea typeface="Gill Sans"/>
                <a:cs typeface="Gill Sans"/>
                <a:sym typeface="Gill Sans"/>
              </a:rPr>
              <a:t>DC-DC Converter</a:t>
            </a:r>
          </a:p>
        </p:txBody>
      </p:sp>
      <p:sp>
        <p:nvSpPr>
          <p:cNvPr id="111" name="Shape 111"/>
          <p:cNvSpPr/>
          <p:nvPr/>
        </p:nvSpPr>
        <p:spPr>
          <a:xfrm>
            <a:off x="18764812" y="10966328"/>
            <a:ext cx="1768873" cy="13112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4000">
                <a:latin typeface="Gill Sans"/>
                <a:ea typeface="Gill Sans"/>
                <a:cs typeface="Gill Sans"/>
                <a:sym typeface="Gill Sans"/>
              </a:defRPr>
            </a:lvl1pPr>
          </a:lstStyle>
          <a:p>
            <a:pPr lvl="0">
              <a:defRPr sz="1800"/>
            </a:pPr>
            <a:r>
              <a:rPr sz="4000"/>
              <a:t>To Vehicle</a:t>
            </a:r>
          </a:p>
        </p:txBody>
      </p:sp>
      <p:sp>
        <p:nvSpPr>
          <p:cNvPr id="112" name="Shape 112"/>
          <p:cNvSpPr/>
          <p:nvPr/>
        </p:nvSpPr>
        <p:spPr>
          <a:xfrm>
            <a:off x="12818282" y="3826485"/>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2400">
                <a:latin typeface="Gill Sans"/>
                <a:ea typeface="Gill Sans"/>
                <a:cs typeface="Gill Sans"/>
                <a:sym typeface="Gill Sans"/>
              </a:defRPr>
            </a:lvl1pPr>
          </a:lstStyle>
          <a:p>
            <a:pPr lvl="0">
              <a:defRPr sz="1800"/>
            </a:pPr>
            <a:r>
              <a:rPr sz="2400"/>
              <a:t>MINM-25</a:t>
            </a:r>
          </a:p>
        </p:txBody>
      </p:sp>
      <p:sp>
        <p:nvSpPr>
          <p:cNvPr id="113" name="Shape 113"/>
          <p:cNvSpPr/>
          <p:nvPr/>
        </p:nvSpPr>
        <p:spPr>
          <a:xfrm>
            <a:off x="12818282" y="7817704"/>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2400">
                <a:latin typeface="Gill Sans"/>
                <a:ea typeface="Gill Sans"/>
                <a:cs typeface="Gill Sans"/>
                <a:sym typeface="Gill Sans"/>
              </a:defRPr>
            </a:lvl1pPr>
          </a:lstStyle>
          <a:p>
            <a:pPr lvl="0">
              <a:defRPr sz="1800"/>
            </a:pPr>
            <a:r>
              <a:rPr sz="2400"/>
              <a:t>MINM-25</a:t>
            </a:r>
          </a:p>
        </p:txBody>
      </p:sp>
      <p:sp>
        <p:nvSpPr>
          <p:cNvPr id="114" name="Shape 114"/>
          <p:cNvSpPr/>
          <p:nvPr/>
        </p:nvSpPr>
        <p:spPr>
          <a:xfrm>
            <a:off x="12818282" y="10490078"/>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2400">
                <a:latin typeface="Gill Sans"/>
                <a:ea typeface="Gill Sans"/>
                <a:cs typeface="Gill Sans"/>
                <a:sym typeface="Gill Sans"/>
              </a:defRPr>
            </a:lvl1pPr>
          </a:lstStyle>
          <a:p>
            <a:pPr lvl="0">
              <a:defRPr sz="1800"/>
            </a:pPr>
            <a:r>
              <a:rPr sz="2400"/>
              <a:t>MINK-10L</a:t>
            </a:r>
          </a:p>
        </p:txBody>
      </p:sp>
      <p:sp>
        <p:nvSpPr>
          <p:cNvPr id="115" name="Shape 115"/>
          <p:cNvSpPr/>
          <p:nvPr/>
        </p:nvSpPr>
        <p:spPr>
          <a:xfrm>
            <a:off x="16730371" y="10490078"/>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MINK-10L</a:t>
            </a:r>
          </a:p>
        </p:txBody>
      </p:sp>
      <p:sp>
        <p:nvSpPr>
          <p:cNvPr id="116" name="Shape 116"/>
          <p:cNvSpPr/>
          <p:nvPr/>
        </p:nvSpPr>
        <p:spPr>
          <a:xfrm flipH="1">
            <a:off x="6001937" y="4278923"/>
            <a:ext cx="345621" cy="345621"/>
          </a:xfrm>
          <a:prstGeom prst="line">
            <a:avLst/>
          </a:prstGeom>
          <a:ln w="25400">
            <a:solidFill/>
            <a:miter lim="400000"/>
            <a:tailEnd type="triangle"/>
          </a:ln>
        </p:spPr>
        <p:txBody>
          <a:bodyPr lIns="71437" tIns="71437" rIns="71437" bIns="71437" anchor="ctr"/>
          <a:lstStyle/>
          <a:p>
            <a:pPr lvl="0">
              <a:defRPr sz="3200"/>
            </a:pPr>
          </a:p>
        </p:txBody>
      </p:sp>
      <p:sp>
        <p:nvSpPr>
          <p:cNvPr id="117" name="Shape 117"/>
          <p:cNvSpPr/>
          <p:nvPr/>
        </p:nvSpPr>
        <p:spPr>
          <a:xfrm flipV="1">
            <a:off x="6514123" y="5329049"/>
            <a:ext cx="1" cy="852499"/>
          </a:xfrm>
          <a:prstGeom prst="line">
            <a:avLst/>
          </a:prstGeom>
          <a:ln w="25400">
            <a:solidFill/>
            <a:miter lim="400000"/>
            <a:tailEnd type="triangle"/>
          </a:ln>
        </p:spPr>
        <p:txBody>
          <a:bodyPr lIns="71437" tIns="71437" rIns="71437" bIns="71437" anchor="ctr"/>
          <a:lstStyle/>
          <a:p>
            <a:pPr lvl="0">
              <a:defRPr sz="3200"/>
            </a:pPr>
          </a:p>
        </p:txBody>
      </p:sp>
      <p:sp>
        <p:nvSpPr>
          <p:cNvPr id="118" name="Shape 118"/>
          <p:cNvSpPr/>
          <p:nvPr/>
        </p:nvSpPr>
        <p:spPr>
          <a:xfrm>
            <a:off x="14079490" y="6430962"/>
            <a:ext cx="2129589" cy="8540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p>
            <a:pPr lvl="0" algn="l">
              <a:defRPr sz="1800"/>
            </a:pPr>
            <a:r>
              <a:rPr sz="2400">
                <a:latin typeface="Gill Sans"/>
                <a:ea typeface="Gill Sans"/>
                <a:cs typeface="Gill Sans"/>
                <a:sym typeface="Gill Sans"/>
              </a:rPr>
              <a:t>12 Vdc</a:t>
            </a:r>
            <a:endParaRPr sz="2400">
              <a:latin typeface="Gill Sans"/>
              <a:ea typeface="Gill Sans"/>
              <a:cs typeface="Gill Sans"/>
              <a:sym typeface="Gill Sans"/>
            </a:endParaRPr>
          </a:p>
          <a:p>
            <a:pPr lvl="0" algn="l">
              <a:defRPr sz="1800"/>
            </a:pPr>
            <a:r>
              <a:rPr sz="2400">
                <a:latin typeface="Gill Sans"/>
                <a:ea typeface="Gill Sans"/>
                <a:cs typeface="Gill Sans"/>
                <a:sym typeface="Gill Sans"/>
              </a:rPr>
              <a:t>Analog Control</a:t>
            </a:r>
          </a:p>
        </p:txBody>
      </p:sp>
    </p:spTree>
  </p:cSld>
  <p:clrMapOvr>
    <a:masterClrMapping/>
  </p:clrMapOvr>
  <p:transitio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0" name="Shape 120"/>
          <p:cNvSpPr/>
          <p:nvPr>
            <p:ph type="title"/>
          </p:nvPr>
        </p:nvSpPr>
        <p:spPr>
          <a:prstGeom prst="rect">
            <a:avLst/>
          </a:prstGeom>
        </p:spPr>
        <p:txBody>
          <a:bodyPr/>
          <a:lstStyle/>
          <a:p>
            <a:pPr lvl="0"/>
          </a:p>
        </p:txBody>
      </p:sp>
      <p:sp>
        <p:nvSpPr>
          <p:cNvPr id="121" name="Shape 121"/>
          <p:cNvSpPr/>
          <p:nvPr>
            <p:ph type="body" idx="1"/>
          </p:nvPr>
        </p:nvSpPr>
        <p:spPr>
          <a:prstGeom prst="rect">
            <a:avLst/>
          </a:prstGeom>
        </p:spPr>
        <p:txBody>
          <a:bodyPr/>
          <a:lstStyle/>
          <a:p>
            <a:pPr lvl="0">
              <a:defRPr sz="1800"/>
            </a:pPr>
            <a:r>
              <a:rPr sz="5800"/>
              <a:t>laser and controller housing schematics</a:t>
            </a:r>
          </a:p>
        </p:txBody>
      </p:sp>
      <p:sp>
        <p:nvSpPr>
          <p:cNvPr id="122" name="Shape 122"/>
          <p:cNvSpPr/>
          <p:nvPr/>
        </p:nvSpPr>
        <p:spPr>
          <a:xfrm>
            <a:off x="19758572" y="17537898"/>
            <a:ext cx="3046165"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latin typeface="Gill Sans"/>
                <a:ea typeface="Gill Sans"/>
                <a:cs typeface="Gill Sans"/>
                <a:sym typeface="Gill Sans"/>
              </a:defRPr>
            </a:lvl1pPr>
          </a:lstStyle>
          <a:p>
            <a:pPr lvl="0">
              <a:defRPr sz="1800"/>
            </a:pPr>
            <a:r>
              <a:rPr sz="2200"/>
              <a:t>Image credit: Dale Graves</a:t>
            </a:r>
          </a:p>
        </p:txBody>
      </p:sp>
    </p:spTree>
  </p:cSld>
  <p:clrMapOvr>
    <a:masterClrMapping/>
  </p:clrMapOvr>
  <p:transition spd="med" advClick="1"/>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4" name="Shape 124"/>
          <p:cNvSpPr/>
          <p:nvPr>
            <p:ph type="title"/>
          </p:nvPr>
        </p:nvSpPr>
        <p:spPr>
          <a:prstGeom prst="rect">
            <a:avLst/>
          </a:prstGeom>
        </p:spPr>
        <p:txBody>
          <a:bodyPr/>
          <a:lstStyle>
            <a:lvl1pPr>
              <a:defRPr sz="7000"/>
            </a:lvl1pPr>
          </a:lstStyle>
          <a:p>
            <a:pPr lvl="0">
              <a:defRPr sz="1800"/>
            </a:pPr>
            <a:r>
              <a:rPr sz="7000"/>
              <a:t>DeepPIV Power Budget</a:t>
            </a:r>
          </a:p>
        </p:txBody>
      </p:sp>
      <p:sp>
        <p:nvSpPr>
          <p:cNvPr id="125" name="Shape 125"/>
          <p:cNvSpPr/>
          <p:nvPr>
            <p:ph type="body" idx="1"/>
          </p:nvPr>
        </p:nvSpPr>
        <p:spPr>
          <a:prstGeom prst="rect">
            <a:avLst/>
          </a:prstGeom>
        </p:spPr>
        <p:txBody>
          <a:bodyPr/>
          <a:lstStyle/>
          <a:p>
            <a:pPr lvl="0">
              <a:defRPr sz="1800"/>
            </a:pPr>
            <a:r>
              <a:rPr sz="5000"/>
              <a:t>Laser: 12 Vdc @ 5 A nominal</a:t>
            </a:r>
            <a:endParaRPr sz="5000"/>
          </a:p>
          <a:p>
            <a:pPr lvl="0" marL="0" indent="0">
              <a:buSzTx/>
              <a:buNone/>
              <a:defRPr sz="1800"/>
            </a:pPr>
            <a:r>
              <a:rPr sz="4000"/>
              <a:t>			10.5 A peak on startup</a:t>
            </a:r>
            <a:endParaRPr sz="4000"/>
          </a:p>
          <a:p>
            <a:pPr lvl="0">
              <a:defRPr sz="1800"/>
            </a:pPr>
            <a:r>
              <a:rPr sz="5000"/>
              <a:t>DGH Analog Output Mod: 12 V (&gt;1 W)</a:t>
            </a:r>
            <a:endParaRPr sz="5000"/>
          </a:p>
          <a:p>
            <a:pPr lvl="0">
              <a:defRPr sz="1800"/>
            </a:pPr>
            <a:r>
              <a:rPr sz="5000"/>
              <a:t>Maximum usage: 126 W</a:t>
            </a:r>
            <a:endParaRPr sz="5000"/>
          </a:p>
          <a:p>
            <a:pPr lvl="0">
              <a:defRPr sz="1800"/>
            </a:pPr>
            <a:r>
              <a:rPr sz="5000"/>
              <a:t>Vicor Micro ~80% efficiency</a:t>
            </a:r>
            <a:endParaRPr sz="5000"/>
          </a:p>
          <a:p>
            <a:pPr lvl="0" marL="0" indent="0">
              <a:buSzTx/>
              <a:buNone/>
              <a:defRPr sz="1800"/>
            </a:pPr>
            <a:r>
              <a:rPr sz="4000"/>
              <a:t>			~160 W input from vehicles</a:t>
            </a:r>
          </a:p>
        </p:txBody>
      </p:sp>
    </p:spTree>
  </p:cSld>
  <p:clrMapOvr>
    <a:masterClrMapping/>
  </p:clrMapOvr>
  <p:transition spd="med" advClick="1"/>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7" name="Shape 127"/>
          <p:cNvSpPr/>
          <p:nvPr>
            <p:ph type="title"/>
          </p:nvPr>
        </p:nvSpPr>
        <p:spPr>
          <a:prstGeom prst="rect">
            <a:avLst/>
          </a:prstGeom>
        </p:spPr>
        <p:txBody>
          <a:bodyPr/>
          <a:lstStyle/>
          <a:p>
            <a:pPr lvl="0">
              <a:defRPr sz="1800"/>
            </a:pPr>
            <a:r>
              <a:rPr sz="5600"/>
              <a:t>DeepPIV’s MiniROV Interface</a:t>
            </a:r>
          </a:p>
        </p:txBody>
      </p:sp>
      <p:pic>
        <p:nvPicPr>
          <p:cNvPr id="128" name="pasted-image.pdf"/>
          <p:cNvPicPr/>
          <p:nvPr/>
        </p:nvPicPr>
        <p:blipFill>
          <a:blip r:embed="rId2">
            <a:extLst/>
          </a:blip>
          <a:stretch>
            <a:fillRect/>
          </a:stretch>
        </p:blipFill>
        <p:spPr>
          <a:xfrm>
            <a:off x="3104326" y="2572260"/>
            <a:ext cx="18182615" cy="10317577"/>
          </a:xfrm>
          <a:prstGeom prst="rect">
            <a:avLst/>
          </a:prstGeom>
          <a:ln w="12700">
            <a:miter lim="400000"/>
          </a:ln>
        </p:spPr>
      </p:pic>
      <p:sp>
        <p:nvSpPr>
          <p:cNvPr id="129" name="Shape 129"/>
          <p:cNvSpPr/>
          <p:nvPr/>
        </p:nvSpPr>
        <p:spPr>
          <a:xfrm>
            <a:off x="6676092" y="6371859"/>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2400">
                <a:latin typeface="Gill Sans"/>
                <a:ea typeface="Gill Sans"/>
                <a:cs typeface="Gill Sans"/>
                <a:sym typeface="Gill Sans"/>
              </a:defRPr>
            </a:lvl1pPr>
          </a:lstStyle>
          <a:p>
            <a:pPr lvl="0">
              <a:defRPr sz="1800"/>
            </a:pPr>
            <a:r>
              <a:rPr sz="2400"/>
              <a:t>MINM-25</a:t>
            </a:r>
          </a:p>
        </p:txBody>
      </p:sp>
      <p:sp>
        <p:nvSpPr>
          <p:cNvPr id="130" name="Shape 130"/>
          <p:cNvSpPr/>
          <p:nvPr/>
        </p:nvSpPr>
        <p:spPr>
          <a:xfrm>
            <a:off x="8491215" y="6371859"/>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MINM-25</a:t>
            </a:r>
          </a:p>
        </p:txBody>
      </p:sp>
      <p:sp>
        <p:nvSpPr>
          <p:cNvPr id="131" name="Shape 131"/>
          <p:cNvSpPr/>
          <p:nvPr/>
        </p:nvSpPr>
        <p:spPr>
          <a:xfrm>
            <a:off x="13942934" y="6371859"/>
            <a:ext cx="1895083"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2400">
                <a:latin typeface="Gill Sans"/>
                <a:ea typeface="Gill Sans"/>
                <a:cs typeface="Gill Sans"/>
                <a:sym typeface="Gill Sans"/>
              </a:defRPr>
            </a:lvl1pPr>
          </a:lstStyle>
          <a:p>
            <a:pPr lvl="0">
              <a:defRPr sz="1800"/>
            </a:pPr>
            <a:r>
              <a:rPr sz="2400"/>
              <a:t>MINK-10L</a:t>
            </a:r>
          </a:p>
        </p:txBody>
      </p:sp>
      <p:sp>
        <p:nvSpPr>
          <p:cNvPr id="132" name="Shape 132"/>
          <p:cNvSpPr/>
          <p:nvPr/>
        </p:nvSpPr>
        <p:spPr>
          <a:xfrm>
            <a:off x="15784434" y="6371859"/>
            <a:ext cx="1895083"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MINK-8L</a:t>
            </a:r>
          </a:p>
        </p:txBody>
      </p:sp>
      <p:sp>
        <p:nvSpPr>
          <p:cNvPr id="133" name="Shape 133"/>
          <p:cNvSpPr/>
          <p:nvPr/>
        </p:nvSpPr>
        <p:spPr>
          <a:xfrm>
            <a:off x="3097059" y="5394447"/>
            <a:ext cx="1970039" cy="727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4000">
                <a:latin typeface="Gill Sans"/>
                <a:ea typeface="Gill Sans"/>
                <a:cs typeface="Gill Sans"/>
                <a:sym typeface="Gill Sans"/>
              </a:defRPr>
            </a:lvl1pPr>
          </a:lstStyle>
          <a:p>
            <a:pPr lvl="0">
              <a:defRPr sz="1800"/>
            </a:pPr>
            <a:r>
              <a:rPr sz="4000"/>
              <a:t>DeepPIV</a:t>
            </a:r>
          </a:p>
        </p:txBody>
      </p:sp>
      <p:sp>
        <p:nvSpPr>
          <p:cNvPr id="134" name="Shape 134"/>
          <p:cNvSpPr/>
          <p:nvPr/>
        </p:nvSpPr>
        <p:spPr>
          <a:xfrm>
            <a:off x="10385393" y="5394447"/>
            <a:ext cx="1970039" cy="727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4000">
                <a:latin typeface="Gill Sans"/>
                <a:ea typeface="Gill Sans"/>
                <a:cs typeface="Gill Sans"/>
                <a:sym typeface="Gill Sans"/>
              </a:defRPr>
            </a:lvl1pPr>
          </a:lstStyle>
          <a:p>
            <a:pPr lvl="0">
              <a:defRPr sz="1800"/>
            </a:pPr>
            <a:r>
              <a:rPr sz="4000"/>
              <a:t>DeepPIV</a:t>
            </a:r>
          </a:p>
        </p:txBody>
      </p:sp>
      <p:sp>
        <p:nvSpPr>
          <p:cNvPr id="135" name="Shape 135"/>
          <p:cNvSpPr/>
          <p:nvPr/>
        </p:nvSpPr>
        <p:spPr>
          <a:xfrm>
            <a:off x="17673728" y="5394447"/>
            <a:ext cx="2009975" cy="727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4000">
                <a:latin typeface="Gill Sans"/>
                <a:ea typeface="Gill Sans"/>
                <a:cs typeface="Gill Sans"/>
                <a:sym typeface="Gill Sans"/>
              </a:defRPr>
            </a:lvl1pPr>
          </a:lstStyle>
          <a:p>
            <a:pPr lvl="0">
              <a:defRPr sz="1800"/>
            </a:pPr>
            <a:r>
              <a:rPr sz="4000"/>
              <a:t>MiniROV</a:t>
            </a:r>
          </a:p>
        </p:txBody>
      </p:sp>
      <p:sp>
        <p:nvSpPr>
          <p:cNvPr id="136" name="Shape 136"/>
          <p:cNvSpPr/>
          <p:nvPr/>
        </p:nvSpPr>
        <p:spPr>
          <a:xfrm>
            <a:off x="3801570" y="6746509"/>
            <a:ext cx="2163345" cy="10318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Laser Housing</a:t>
            </a:r>
          </a:p>
        </p:txBody>
      </p:sp>
      <p:sp>
        <p:nvSpPr>
          <p:cNvPr id="137" name="Shape 137"/>
          <p:cNvSpPr/>
          <p:nvPr/>
        </p:nvSpPr>
        <p:spPr>
          <a:xfrm>
            <a:off x="11113961" y="6524259"/>
            <a:ext cx="2163344" cy="14763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Controller Housing (375V Vicor)</a:t>
            </a:r>
          </a:p>
        </p:txBody>
      </p:sp>
      <p:sp>
        <p:nvSpPr>
          <p:cNvPr id="138" name="Shape 138"/>
          <p:cNvSpPr/>
          <p:nvPr/>
        </p:nvSpPr>
        <p:spPr>
          <a:xfrm>
            <a:off x="18558236" y="6746509"/>
            <a:ext cx="1783713" cy="10318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Power Can</a:t>
            </a:r>
          </a:p>
        </p:txBody>
      </p:sp>
    </p:spTree>
  </p:cSld>
  <p:clrMapOvr>
    <a:masterClrMapping/>
  </p:clrMapOvr>
  <p:transition spd="med" advClick="1"/>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0" name="Shape 140"/>
          <p:cNvSpPr/>
          <p:nvPr>
            <p:ph type="title"/>
          </p:nvPr>
        </p:nvSpPr>
        <p:spPr>
          <a:prstGeom prst="rect">
            <a:avLst/>
          </a:prstGeom>
        </p:spPr>
        <p:txBody>
          <a:bodyPr/>
          <a:lstStyle/>
          <a:p>
            <a:pPr lvl="0">
              <a:defRPr sz="1800"/>
            </a:pPr>
            <a:r>
              <a:rPr sz="5600"/>
              <a:t>DeepPIV’s Ventana/Doc Ricketts Interface</a:t>
            </a:r>
          </a:p>
        </p:txBody>
      </p:sp>
      <p:pic>
        <p:nvPicPr>
          <p:cNvPr id="141" name="pasted-image.pdf"/>
          <p:cNvPicPr/>
          <p:nvPr/>
        </p:nvPicPr>
        <p:blipFill>
          <a:blip r:embed="rId2">
            <a:extLst/>
          </a:blip>
          <a:stretch>
            <a:fillRect/>
          </a:stretch>
        </p:blipFill>
        <p:spPr>
          <a:xfrm>
            <a:off x="3103471" y="2852902"/>
            <a:ext cx="18182859" cy="10282142"/>
          </a:xfrm>
          <a:prstGeom prst="rect">
            <a:avLst/>
          </a:prstGeom>
          <a:ln w="12700">
            <a:miter lim="400000"/>
          </a:ln>
        </p:spPr>
      </p:pic>
      <p:sp>
        <p:nvSpPr>
          <p:cNvPr id="142" name="Shape 142"/>
          <p:cNvSpPr/>
          <p:nvPr/>
        </p:nvSpPr>
        <p:spPr>
          <a:xfrm>
            <a:off x="6676704" y="6630254"/>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2400">
                <a:latin typeface="Gill Sans"/>
                <a:ea typeface="Gill Sans"/>
                <a:cs typeface="Gill Sans"/>
                <a:sym typeface="Gill Sans"/>
              </a:defRPr>
            </a:lvl1pPr>
          </a:lstStyle>
          <a:p>
            <a:pPr lvl="0">
              <a:defRPr sz="1800"/>
            </a:pPr>
            <a:r>
              <a:rPr sz="2400"/>
              <a:t>MINM-25</a:t>
            </a:r>
          </a:p>
        </p:txBody>
      </p:sp>
      <p:sp>
        <p:nvSpPr>
          <p:cNvPr id="143" name="Shape 143"/>
          <p:cNvSpPr/>
          <p:nvPr/>
        </p:nvSpPr>
        <p:spPr>
          <a:xfrm>
            <a:off x="8491827" y="6630254"/>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MINM-25</a:t>
            </a:r>
          </a:p>
        </p:txBody>
      </p:sp>
      <p:sp>
        <p:nvSpPr>
          <p:cNvPr id="144" name="Shape 144"/>
          <p:cNvSpPr/>
          <p:nvPr/>
        </p:nvSpPr>
        <p:spPr>
          <a:xfrm>
            <a:off x="13903982" y="7975478"/>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2400">
                <a:latin typeface="Gill Sans"/>
                <a:ea typeface="Gill Sans"/>
                <a:cs typeface="Gill Sans"/>
                <a:sym typeface="Gill Sans"/>
              </a:defRPr>
            </a:lvl1pPr>
          </a:lstStyle>
          <a:p>
            <a:pPr lvl="0">
              <a:defRPr sz="1800"/>
            </a:pPr>
            <a:r>
              <a:rPr sz="2400"/>
              <a:t>MINK-10L</a:t>
            </a:r>
          </a:p>
        </p:txBody>
      </p:sp>
      <p:sp>
        <p:nvSpPr>
          <p:cNvPr id="145" name="Shape 145"/>
          <p:cNvSpPr/>
          <p:nvPr/>
        </p:nvSpPr>
        <p:spPr>
          <a:xfrm>
            <a:off x="15785047" y="5153147"/>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MINK-10L</a:t>
            </a:r>
          </a:p>
        </p:txBody>
      </p:sp>
      <p:sp>
        <p:nvSpPr>
          <p:cNvPr id="146" name="Shape 146"/>
          <p:cNvSpPr/>
          <p:nvPr/>
        </p:nvSpPr>
        <p:spPr>
          <a:xfrm>
            <a:off x="3097670" y="5652843"/>
            <a:ext cx="1970039" cy="727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4000">
                <a:latin typeface="Gill Sans"/>
                <a:ea typeface="Gill Sans"/>
                <a:cs typeface="Gill Sans"/>
                <a:sym typeface="Gill Sans"/>
              </a:defRPr>
            </a:lvl1pPr>
          </a:lstStyle>
          <a:p>
            <a:pPr lvl="0">
              <a:defRPr sz="1800"/>
            </a:pPr>
            <a:r>
              <a:rPr sz="4000"/>
              <a:t>DeepPIV</a:t>
            </a:r>
          </a:p>
        </p:txBody>
      </p:sp>
      <p:sp>
        <p:nvSpPr>
          <p:cNvPr id="147" name="Shape 147"/>
          <p:cNvSpPr/>
          <p:nvPr/>
        </p:nvSpPr>
        <p:spPr>
          <a:xfrm>
            <a:off x="10386006" y="5652843"/>
            <a:ext cx="1970039" cy="727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4000">
                <a:latin typeface="Gill Sans"/>
                <a:ea typeface="Gill Sans"/>
                <a:cs typeface="Gill Sans"/>
                <a:sym typeface="Gill Sans"/>
              </a:defRPr>
            </a:lvl1pPr>
          </a:lstStyle>
          <a:p>
            <a:pPr lvl="0">
              <a:defRPr sz="1800"/>
            </a:pPr>
            <a:r>
              <a:rPr sz="4000"/>
              <a:t>DeepPIV</a:t>
            </a:r>
          </a:p>
        </p:txBody>
      </p:sp>
      <p:sp>
        <p:nvSpPr>
          <p:cNvPr id="148" name="Shape 148"/>
          <p:cNvSpPr/>
          <p:nvPr/>
        </p:nvSpPr>
        <p:spPr>
          <a:xfrm>
            <a:off x="17687528" y="3633054"/>
            <a:ext cx="3187876" cy="13112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4000">
                <a:latin typeface="Gill Sans"/>
                <a:ea typeface="Gill Sans"/>
                <a:cs typeface="Gill Sans"/>
                <a:sym typeface="Gill Sans"/>
              </a:defRPr>
            </a:lvl1pPr>
          </a:lstStyle>
          <a:p>
            <a:pPr lvl="0">
              <a:defRPr sz="1800"/>
            </a:pPr>
            <a:r>
              <a:rPr sz="4000"/>
              <a:t>Ventana or Doc Ricketts</a:t>
            </a:r>
          </a:p>
        </p:txBody>
      </p:sp>
      <p:sp>
        <p:nvSpPr>
          <p:cNvPr id="149" name="Shape 149"/>
          <p:cNvSpPr/>
          <p:nvPr/>
        </p:nvSpPr>
        <p:spPr>
          <a:xfrm>
            <a:off x="3802181" y="7004904"/>
            <a:ext cx="2163345" cy="10318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Laser Housing</a:t>
            </a:r>
          </a:p>
        </p:txBody>
      </p:sp>
      <p:sp>
        <p:nvSpPr>
          <p:cNvPr id="150" name="Shape 150"/>
          <p:cNvSpPr/>
          <p:nvPr/>
        </p:nvSpPr>
        <p:spPr>
          <a:xfrm>
            <a:off x="10965960" y="6782654"/>
            <a:ext cx="2163344" cy="14763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Controller Housing (300V Vicor)</a:t>
            </a:r>
          </a:p>
        </p:txBody>
      </p:sp>
      <p:sp>
        <p:nvSpPr>
          <p:cNvPr id="151" name="Shape 151"/>
          <p:cNvSpPr/>
          <p:nvPr/>
        </p:nvSpPr>
        <p:spPr>
          <a:xfrm>
            <a:off x="18558848" y="5500443"/>
            <a:ext cx="1783713" cy="10318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Power Can</a:t>
            </a:r>
          </a:p>
        </p:txBody>
      </p:sp>
      <p:sp>
        <p:nvSpPr>
          <p:cNvPr id="152" name="Shape 152"/>
          <p:cNvSpPr/>
          <p:nvPr/>
        </p:nvSpPr>
        <p:spPr>
          <a:xfrm>
            <a:off x="18558848" y="8542093"/>
            <a:ext cx="1783713" cy="10318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Science Can</a:t>
            </a:r>
          </a:p>
        </p:txBody>
      </p:sp>
      <p:sp>
        <p:nvSpPr>
          <p:cNvPr id="153" name="Shape 153"/>
          <p:cNvSpPr/>
          <p:nvPr/>
        </p:nvSpPr>
        <p:spPr>
          <a:xfrm>
            <a:off x="15785047" y="9513643"/>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MINK-10L</a:t>
            </a:r>
          </a:p>
        </p:txBody>
      </p:sp>
      <p:sp>
        <p:nvSpPr>
          <p:cNvPr id="154" name="Shape 154"/>
          <p:cNvSpPr/>
          <p:nvPr/>
        </p:nvSpPr>
        <p:spPr>
          <a:xfrm>
            <a:off x="14896535" y="8260739"/>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Serial</a:t>
            </a:r>
          </a:p>
        </p:txBody>
      </p:sp>
      <p:sp>
        <p:nvSpPr>
          <p:cNvPr id="155" name="Shape 155"/>
          <p:cNvSpPr/>
          <p:nvPr/>
        </p:nvSpPr>
        <p:spPr>
          <a:xfrm>
            <a:off x="14896535" y="6310801"/>
            <a:ext cx="1895082" cy="8540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300 Vdc or 240 Vdc</a:t>
            </a:r>
          </a:p>
        </p:txBody>
      </p:sp>
    </p:spTree>
  </p:cSld>
  <p:clrMapOvr>
    <a:masterClrMapping/>
  </p:clrMapOvr>
  <p:transition spd="med" advClick="1"/>
</p:sld>
</file>

<file path=ppt/slides/slide1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57" name="pasted-image.pdf"/>
          <p:cNvPicPr/>
          <p:nvPr/>
        </p:nvPicPr>
        <p:blipFill>
          <a:blip r:embed="rId2">
            <a:extLst/>
          </a:blip>
          <a:stretch>
            <a:fillRect/>
          </a:stretch>
        </p:blipFill>
        <p:spPr>
          <a:xfrm>
            <a:off x="2899463" y="2764203"/>
            <a:ext cx="18633380" cy="9896456"/>
          </a:xfrm>
          <a:prstGeom prst="rect">
            <a:avLst/>
          </a:prstGeom>
          <a:ln w="12700">
            <a:miter lim="400000"/>
          </a:ln>
        </p:spPr>
      </p:pic>
      <p:sp>
        <p:nvSpPr>
          <p:cNvPr id="158" name="Shape 158"/>
          <p:cNvSpPr/>
          <p:nvPr>
            <p:ph type="title"/>
          </p:nvPr>
        </p:nvSpPr>
        <p:spPr>
          <a:prstGeom prst="rect">
            <a:avLst/>
          </a:prstGeom>
        </p:spPr>
        <p:txBody>
          <a:bodyPr/>
          <a:lstStyle/>
          <a:p>
            <a:pPr lvl="0">
              <a:defRPr sz="1800"/>
            </a:pPr>
            <a:r>
              <a:rPr sz="5600"/>
              <a:t>DeepPIV’s Ventana/Doc Ricketts Interface (Alternate)</a:t>
            </a:r>
          </a:p>
        </p:txBody>
      </p:sp>
      <p:sp>
        <p:nvSpPr>
          <p:cNvPr id="159" name="Shape 159"/>
          <p:cNvSpPr/>
          <p:nvPr/>
        </p:nvSpPr>
        <p:spPr>
          <a:xfrm>
            <a:off x="6324682" y="7030793"/>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2400">
                <a:latin typeface="Gill Sans"/>
                <a:ea typeface="Gill Sans"/>
                <a:cs typeface="Gill Sans"/>
                <a:sym typeface="Gill Sans"/>
              </a:defRPr>
            </a:lvl1pPr>
          </a:lstStyle>
          <a:p>
            <a:pPr lvl="0">
              <a:defRPr sz="1800"/>
            </a:pPr>
            <a:r>
              <a:rPr sz="2400"/>
              <a:t>MINM-25</a:t>
            </a:r>
          </a:p>
        </p:txBody>
      </p:sp>
      <p:sp>
        <p:nvSpPr>
          <p:cNvPr id="160" name="Shape 160"/>
          <p:cNvSpPr/>
          <p:nvPr/>
        </p:nvSpPr>
        <p:spPr>
          <a:xfrm>
            <a:off x="6794582" y="8287849"/>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MINM-25</a:t>
            </a:r>
          </a:p>
        </p:txBody>
      </p:sp>
      <p:sp>
        <p:nvSpPr>
          <p:cNvPr id="161" name="Shape 161"/>
          <p:cNvSpPr/>
          <p:nvPr/>
        </p:nvSpPr>
        <p:spPr>
          <a:xfrm>
            <a:off x="12121646" y="7030793"/>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2400">
                <a:latin typeface="Gill Sans"/>
                <a:ea typeface="Gill Sans"/>
                <a:cs typeface="Gill Sans"/>
                <a:sym typeface="Gill Sans"/>
              </a:defRPr>
            </a:lvl1pPr>
          </a:lstStyle>
          <a:p>
            <a:pPr lvl="0">
              <a:defRPr sz="1800"/>
            </a:pPr>
            <a:r>
              <a:rPr sz="2400"/>
              <a:t>MINK-10L</a:t>
            </a:r>
          </a:p>
        </p:txBody>
      </p:sp>
      <p:sp>
        <p:nvSpPr>
          <p:cNvPr id="162" name="Shape 162"/>
          <p:cNvSpPr/>
          <p:nvPr/>
        </p:nvSpPr>
        <p:spPr>
          <a:xfrm>
            <a:off x="2851157" y="6110287"/>
            <a:ext cx="1970039" cy="727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4000">
                <a:latin typeface="Gill Sans"/>
                <a:ea typeface="Gill Sans"/>
                <a:cs typeface="Gill Sans"/>
                <a:sym typeface="Gill Sans"/>
              </a:defRPr>
            </a:lvl1pPr>
          </a:lstStyle>
          <a:p>
            <a:pPr lvl="0">
              <a:defRPr sz="1800"/>
            </a:pPr>
            <a:r>
              <a:rPr sz="4000"/>
              <a:t>DeepPIV</a:t>
            </a:r>
          </a:p>
        </p:txBody>
      </p:sp>
      <p:sp>
        <p:nvSpPr>
          <p:cNvPr id="163" name="Shape 163"/>
          <p:cNvSpPr/>
          <p:nvPr/>
        </p:nvSpPr>
        <p:spPr>
          <a:xfrm>
            <a:off x="8701951" y="6110287"/>
            <a:ext cx="1970038" cy="7270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l">
              <a:defRPr sz="4000">
                <a:latin typeface="Gill Sans"/>
                <a:ea typeface="Gill Sans"/>
                <a:cs typeface="Gill Sans"/>
                <a:sym typeface="Gill Sans"/>
              </a:defRPr>
            </a:lvl1pPr>
          </a:lstStyle>
          <a:p>
            <a:pPr lvl="0">
              <a:defRPr sz="1800"/>
            </a:pPr>
            <a:r>
              <a:rPr sz="4000"/>
              <a:t>DeepPIV</a:t>
            </a:r>
          </a:p>
        </p:txBody>
      </p:sp>
      <p:sp>
        <p:nvSpPr>
          <p:cNvPr id="164" name="Shape 164"/>
          <p:cNvSpPr/>
          <p:nvPr/>
        </p:nvSpPr>
        <p:spPr>
          <a:xfrm>
            <a:off x="18074061" y="5514852"/>
            <a:ext cx="3187876" cy="13112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4000">
                <a:latin typeface="Gill Sans"/>
                <a:ea typeface="Gill Sans"/>
                <a:cs typeface="Gill Sans"/>
                <a:sym typeface="Gill Sans"/>
              </a:defRPr>
            </a:lvl1pPr>
          </a:lstStyle>
          <a:p>
            <a:pPr lvl="0">
              <a:defRPr sz="1800"/>
            </a:pPr>
            <a:r>
              <a:rPr sz="4000"/>
              <a:t>Ventana or Doc Ricketts</a:t>
            </a:r>
          </a:p>
        </p:txBody>
      </p:sp>
      <p:sp>
        <p:nvSpPr>
          <p:cNvPr id="165" name="Shape 165"/>
          <p:cNvSpPr/>
          <p:nvPr/>
        </p:nvSpPr>
        <p:spPr>
          <a:xfrm>
            <a:off x="3555668" y="7462349"/>
            <a:ext cx="2163344" cy="10318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Laser Housing</a:t>
            </a:r>
          </a:p>
        </p:txBody>
      </p:sp>
      <p:sp>
        <p:nvSpPr>
          <p:cNvPr id="166" name="Shape 166"/>
          <p:cNvSpPr/>
          <p:nvPr/>
        </p:nvSpPr>
        <p:spPr>
          <a:xfrm>
            <a:off x="9325009" y="7240099"/>
            <a:ext cx="2163344" cy="14763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Controller Housing (375V Vicor)</a:t>
            </a:r>
          </a:p>
        </p:txBody>
      </p:sp>
      <p:sp>
        <p:nvSpPr>
          <p:cNvPr id="167" name="Shape 167"/>
          <p:cNvSpPr/>
          <p:nvPr/>
        </p:nvSpPr>
        <p:spPr>
          <a:xfrm>
            <a:off x="18919004" y="7462349"/>
            <a:ext cx="1783713" cy="10318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Power Can</a:t>
            </a:r>
          </a:p>
        </p:txBody>
      </p:sp>
      <p:sp>
        <p:nvSpPr>
          <p:cNvPr id="168" name="Shape 168"/>
          <p:cNvSpPr/>
          <p:nvPr/>
        </p:nvSpPr>
        <p:spPr>
          <a:xfrm>
            <a:off x="14131593" y="7462349"/>
            <a:ext cx="1783713" cy="10318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000">
                <a:latin typeface="Gill Sans"/>
                <a:ea typeface="Gill Sans"/>
                <a:cs typeface="Gill Sans"/>
                <a:sym typeface="Gill Sans"/>
              </a:defRPr>
            </a:lvl1pPr>
          </a:lstStyle>
          <a:p>
            <a:pPr lvl="0">
              <a:defRPr sz="1800"/>
            </a:pPr>
            <a:r>
              <a:rPr sz="3000"/>
              <a:t>Interface Can</a:t>
            </a:r>
          </a:p>
        </p:txBody>
      </p:sp>
      <p:sp>
        <p:nvSpPr>
          <p:cNvPr id="169" name="Shape 169"/>
          <p:cNvSpPr/>
          <p:nvPr/>
        </p:nvSpPr>
        <p:spPr>
          <a:xfrm>
            <a:off x="11964461" y="8300549"/>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MINK-10L</a:t>
            </a:r>
          </a:p>
        </p:txBody>
      </p:sp>
      <p:sp>
        <p:nvSpPr>
          <p:cNvPr id="170" name="Shape 170"/>
          <p:cNvSpPr/>
          <p:nvPr/>
        </p:nvSpPr>
        <p:spPr>
          <a:xfrm>
            <a:off x="16186798" y="9753294"/>
            <a:ext cx="1895082" cy="8540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p>
            <a:pPr lvl="0">
              <a:defRPr sz="1800"/>
            </a:pPr>
            <a:r>
              <a:rPr sz="2400">
                <a:latin typeface="Gill Sans"/>
                <a:ea typeface="Gill Sans"/>
                <a:cs typeface="Gill Sans"/>
                <a:sym typeface="Gill Sans"/>
              </a:rPr>
              <a:t>120 Vac</a:t>
            </a:r>
            <a:endParaRPr sz="2400">
              <a:latin typeface="Gill Sans"/>
              <a:ea typeface="Gill Sans"/>
              <a:cs typeface="Gill Sans"/>
              <a:sym typeface="Gill Sans"/>
            </a:endParaRPr>
          </a:p>
          <a:p>
            <a:pPr lvl="0">
              <a:defRPr sz="1800"/>
            </a:pPr>
            <a:r>
              <a:rPr sz="2400">
                <a:latin typeface="Gill Sans"/>
                <a:ea typeface="Gill Sans"/>
                <a:cs typeface="Gill Sans"/>
                <a:sym typeface="Gill Sans"/>
              </a:rPr>
              <a:t>Ethernet</a:t>
            </a:r>
          </a:p>
        </p:txBody>
      </p:sp>
      <p:sp>
        <p:nvSpPr>
          <p:cNvPr id="171" name="Shape 171"/>
          <p:cNvSpPr/>
          <p:nvPr/>
        </p:nvSpPr>
        <p:spPr>
          <a:xfrm>
            <a:off x="12121646" y="9753294"/>
            <a:ext cx="1895082" cy="8540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p>
            <a:pPr lvl="0">
              <a:defRPr sz="1800"/>
            </a:pPr>
            <a:r>
              <a:rPr sz="2400">
                <a:latin typeface="Gill Sans"/>
                <a:ea typeface="Gill Sans"/>
                <a:cs typeface="Gill Sans"/>
                <a:sym typeface="Gill Sans"/>
              </a:rPr>
              <a:t>375 Vdc</a:t>
            </a:r>
            <a:endParaRPr sz="2400">
              <a:latin typeface="Gill Sans"/>
              <a:ea typeface="Gill Sans"/>
              <a:cs typeface="Gill Sans"/>
              <a:sym typeface="Gill Sans"/>
            </a:endParaRPr>
          </a:p>
          <a:p>
            <a:pPr lvl="0">
              <a:defRPr sz="1800"/>
            </a:pPr>
            <a:r>
              <a:rPr sz="2400">
                <a:latin typeface="Gill Sans"/>
                <a:ea typeface="Gill Sans"/>
                <a:cs typeface="Gill Sans"/>
                <a:sym typeface="Gill Sans"/>
              </a:rPr>
              <a:t>Serial</a:t>
            </a:r>
          </a:p>
        </p:txBody>
      </p:sp>
      <p:sp>
        <p:nvSpPr>
          <p:cNvPr id="172" name="Shape 172"/>
          <p:cNvSpPr/>
          <p:nvPr/>
        </p:nvSpPr>
        <p:spPr>
          <a:xfrm>
            <a:off x="16344541" y="7024931"/>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defRPr sz="2400">
                <a:latin typeface="Gill Sans"/>
                <a:ea typeface="Gill Sans"/>
                <a:cs typeface="Gill Sans"/>
                <a:sym typeface="Gill Sans"/>
              </a:defRPr>
            </a:lvl1pPr>
          </a:lstStyle>
          <a:p>
            <a:pPr lvl="0">
              <a:defRPr sz="1800"/>
            </a:pPr>
            <a:r>
              <a:rPr sz="2400"/>
              <a:t>MINK-10L</a:t>
            </a:r>
          </a:p>
        </p:txBody>
      </p:sp>
      <p:sp>
        <p:nvSpPr>
          <p:cNvPr id="173" name="Shape 173"/>
          <p:cNvSpPr/>
          <p:nvPr/>
        </p:nvSpPr>
        <p:spPr>
          <a:xfrm>
            <a:off x="16187356" y="8294687"/>
            <a:ext cx="1895082" cy="498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a:defRPr sz="2400">
                <a:latin typeface="Gill Sans"/>
                <a:ea typeface="Gill Sans"/>
                <a:cs typeface="Gill Sans"/>
                <a:sym typeface="Gill Sans"/>
              </a:defRPr>
            </a:lvl1pPr>
          </a:lstStyle>
          <a:p>
            <a:pPr lvl="0">
              <a:defRPr sz="1800"/>
            </a:pPr>
            <a:r>
              <a:rPr sz="2400"/>
              <a:t>MINK-10L</a:t>
            </a:r>
          </a:p>
        </p:txBody>
      </p:sp>
    </p:spTree>
  </p:cSld>
  <p:clrMapOvr>
    <a:masterClrMapping/>
  </p:clrMapOvr>
  <p:transition spd="med" advClick="1"/>
</p:sld>
</file>

<file path=ppt/slides/slide1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75" name="Shape 175"/>
          <p:cNvSpPr/>
          <p:nvPr>
            <p:ph type="title"/>
          </p:nvPr>
        </p:nvSpPr>
        <p:spPr>
          <a:prstGeom prst="rect">
            <a:avLst/>
          </a:prstGeom>
        </p:spPr>
        <p:txBody>
          <a:bodyPr/>
          <a:lstStyle/>
          <a:p>
            <a:pPr lvl="0">
              <a:defRPr sz="1800"/>
            </a:pPr>
            <a:r>
              <a:rPr sz="5600"/>
              <a:t>Laser Safety Considerations</a:t>
            </a:r>
          </a:p>
        </p:txBody>
      </p:sp>
      <p:sp>
        <p:nvSpPr>
          <p:cNvPr id="176" name="Shape 176"/>
          <p:cNvSpPr/>
          <p:nvPr>
            <p:ph type="body" idx="1"/>
          </p:nvPr>
        </p:nvSpPr>
        <p:spPr>
          <a:prstGeom prst="rect">
            <a:avLst/>
          </a:prstGeom>
        </p:spPr>
        <p:txBody>
          <a:bodyPr/>
          <a:lstStyle/>
          <a:p>
            <a:pPr lvl="0" marL="0" indent="0">
              <a:buSzTx/>
              <a:buNone/>
              <a:defRPr sz="1800"/>
            </a:pPr>
            <a:r>
              <a:rPr sz="5000"/>
              <a:t>Lab safety</a:t>
            </a:r>
            <a:endParaRPr sz="5000"/>
          </a:p>
          <a:p>
            <a:pPr lvl="1" marL="1270000" indent="-508000">
              <a:defRPr sz="1800"/>
            </a:pPr>
            <a:r>
              <a:rPr sz="3200"/>
              <a:t>Class IV laser warning signs</a:t>
            </a:r>
            <a:endParaRPr sz="3200"/>
          </a:p>
          <a:p>
            <a:pPr lvl="1" marL="1270000" indent="-508000">
              <a:defRPr sz="1800"/>
            </a:pPr>
            <a:r>
              <a:rPr sz="3200"/>
              <a:t>Protective, blackout curtains</a:t>
            </a:r>
            <a:endParaRPr sz="3200"/>
          </a:p>
          <a:p>
            <a:pPr lvl="1" marL="1270000" indent="-508000">
              <a:defRPr sz="1800"/>
            </a:pPr>
            <a:r>
              <a:rPr sz="3200"/>
              <a:t>OSHA-rated safety goggles (x4)</a:t>
            </a:r>
            <a:endParaRPr sz="3200"/>
          </a:p>
          <a:p>
            <a:pPr lvl="1" marL="1270000" indent="-508000">
              <a:defRPr sz="1800"/>
            </a:pPr>
            <a:r>
              <a:rPr sz="3200"/>
              <a:t>Add indicator lights outside of LRAUV lab</a:t>
            </a:r>
            <a:endParaRPr sz="3200"/>
          </a:p>
          <a:p>
            <a:pPr lvl="0" marL="0" indent="0">
              <a:buSzTx/>
              <a:buNone/>
              <a:defRPr sz="1800"/>
            </a:pPr>
            <a:r>
              <a:rPr sz="5000"/>
              <a:t>At-sea safety</a:t>
            </a:r>
            <a:endParaRPr sz="5000"/>
          </a:p>
          <a:p>
            <a:pPr lvl="1" marL="1270000" indent="-508000">
              <a:defRPr sz="1800"/>
            </a:pPr>
            <a:r>
              <a:rPr sz="3200"/>
              <a:t>Laser housing lens cap</a:t>
            </a:r>
            <a:endParaRPr sz="3200"/>
          </a:p>
          <a:p>
            <a:pPr lvl="1" marL="1270000" indent="-508000">
              <a:defRPr sz="1800"/>
            </a:pPr>
            <a:r>
              <a:rPr sz="3200"/>
              <a:t>Remote disable/enable from control room (2 methods)</a:t>
            </a:r>
            <a:endParaRPr sz="3200"/>
          </a:p>
          <a:p>
            <a:pPr lvl="1" marL="1270000" indent="-508000">
              <a:defRPr sz="1800"/>
            </a:pPr>
            <a:r>
              <a:rPr sz="3200"/>
              <a:t>Laser alignment established pre-cruise</a:t>
            </a:r>
            <a:endParaRPr sz="3200"/>
          </a:p>
          <a:p>
            <a:pPr lvl="1" marL="1270000" indent="-508000">
              <a:defRPr sz="1800"/>
            </a:pPr>
            <a:r>
              <a:rPr sz="3200"/>
              <a:t>Educate pilots and crew of laser safety issues</a:t>
            </a:r>
            <a:endParaRPr sz="3200"/>
          </a:p>
          <a:p>
            <a:pPr lvl="1" marL="1270000" indent="-508000">
              <a:defRPr sz="1800"/>
            </a:pPr>
            <a:endParaRPr sz="3200"/>
          </a:p>
          <a:p>
            <a:pPr lvl="1" marL="1270000" indent="-508000">
              <a:defRPr sz="1800"/>
            </a:pPr>
            <a:r>
              <a:rPr sz="3200"/>
              <a:t>Add indicator lights outside of LRAUV lab</a:t>
            </a: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nodeType="clickEffect" presetClass="entr" presetSubtype="0" presetID="1" grpId="1" fill="hold">
                                  <p:stCondLst>
                                    <p:cond delay="0"/>
                                  </p:stCondLst>
                                  <p:iterate type="el" backwards="0">
                                    <p:tmAbs val="0"/>
                                  </p:iterate>
                                  <p:childTnLst>
                                    <p:set>
                                      <p:cBhvr>
                                        <p:cTn id="6" fill="hold"/>
                                        <p:tgtEl>
                                          <p:spTgt spid="176">
                                            <p:bg/>
                                          </p:spTgt>
                                        </p:tgtEl>
                                        <p:attrNameLst>
                                          <p:attrName>style.visibility</p:attrName>
                                        </p:attrNameLst>
                                      </p:cBhvr>
                                      <p:to>
                                        <p:strVal val="visible"/>
                                      </p:to>
                                    </p:set>
                                  </p:childTnLst>
                                </p:cTn>
                              </p:par>
                              <p:par>
                                <p:cTn id="7" presetClass="entr" presetSubtype="0" presetID="1" grpId="1" fill="hold">
                                  <p:stCondLst>
                                    <p:cond delay="0"/>
                                  </p:stCondLst>
                                  <p:iterate type="el" backwards="0">
                                    <p:tmAbs val="0"/>
                                  </p:iterate>
                                  <p:childTnLst>
                                    <p:set>
                                      <p:cBhvr>
                                        <p:cTn id="8" fill="hold"/>
                                        <p:tgtEl>
                                          <p:spTgt spid="176">
                                            <p:txEl>
                                              <p:pRg st="0" end="0"/>
                                            </p:txEl>
                                          </p:spTgt>
                                        </p:tgtEl>
                                        <p:attrNameLst>
                                          <p:attrName>style.visibility</p:attrName>
                                        </p:attrNameLst>
                                      </p:cBhvr>
                                      <p:to>
                                        <p:strVal val="visible"/>
                                      </p:to>
                                    </p:set>
                                  </p:childTnLst>
                                </p:cTn>
                              </p:par>
                              <p:par>
                                <p:cTn id="9" presetClass="entr" presetSubtype="0" presetID="1" grpId="1" fill="hold">
                                  <p:stCondLst>
                                    <p:cond delay="0"/>
                                  </p:stCondLst>
                                  <p:iterate type="el" backwards="0">
                                    <p:tmAbs val="0"/>
                                  </p:iterate>
                                  <p:childTnLst>
                                    <p:set>
                                      <p:cBhvr>
                                        <p:cTn id="10" fill="hold"/>
                                        <p:tgtEl>
                                          <p:spTgt spid="176">
                                            <p:txEl>
                                              <p:pRg st="1" end="1"/>
                                            </p:txEl>
                                          </p:spTgt>
                                        </p:tgtEl>
                                        <p:attrNameLst>
                                          <p:attrName>style.visibility</p:attrName>
                                        </p:attrNameLst>
                                      </p:cBhvr>
                                      <p:to>
                                        <p:strVal val="visible"/>
                                      </p:to>
                                    </p:set>
                                  </p:childTnLst>
                                </p:cTn>
                              </p:par>
                              <p:par>
                                <p:cTn id="11" presetClass="entr" presetSubtype="0" presetID="1" grpId="1" fill="hold">
                                  <p:stCondLst>
                                    <p:cond delay="0"/>
                                  </p:stCondLst>
                                  <p:iterate type="el" backwards="0">
                                    <p:tmAbs val="0"/>
                                  </p:iterate>
                                  <p:childTnLst>
                                    <p:set>
                                      <p:cBhvr>
                                        <p:cTn id="12" fill="hold"/>
                                        <p:tgtEl>
                                          <p:spTgt spid="176">
                                            <p:txEl>
                                              <p:pRg st="2" end="2"/>
                                            </p:txEl>
                                          </p:spTgt>
                                        </p:tgtEl>
                                        <p:attrNameLst>
                                          <p:attrName>style.visibility</p:attrName>
                                        </p:attrNameLst>
                                      </p:cBhvr>
                                      <p:to>
                                        <p:strVal val="visible"/>
                                      </p:to>
                                    </p:set>
                                  </p:childTnLst>
                                </p:cTn>
                              </p:par>
                              <p:par>
                                <p:cTn id="13" presetClass="entr" presetSubtype="0" presetID="1" grpId="1" fill="hold">
                                  <p:stCondLst>
                                    <p:cond delay="0"/>
                                  </p:stCondLst>
                                  <p:iterate type="el" backwards="0">
                                    <p:tmAbs val="0"/>
                                  </p:iterate>
                                  <p:childTnLst>
                                    <p:set>
                                      <p:cBhvr>
                                        <p:cTn id="14" fill="hold"/>
                                        <p:tgtEl>
                                          <p:spTgt spid="176">
                                            <p:txEl>
                                              <p:pRg st="3" end="3"/>
                                            </p:txEl>
                                          </p:spTgt>
                                        </p:tgtEl>
                                        <p:attrNameLst>
                                          <p:attrName>style.visibility</p:attrName>
                                        </p:attrNameLst>
                                      </p:cBhvr>
                                      <p:to>
                                        <p:strVal val="visible"/>
                                      </p:to>
                                    </p:set>
                                  </p:childTnLst>
                                </p:cTn>
                              </p:par>
                              <p:par>
                                <p:cTn id="15" presetClass="entr" presetSubtype="0" presetID="1" grpId="1" fill="hold">
                                  <p:stCondLst>
                                    <p:cond delay="0"/>
                                  </p:stCondLst>
                                  <p:iterate type="el" backwards="0">
                                    <p:tmAbs val="0"/>
                                  </p:iterate>
                                  <p:childTnLst>
                                    <p:set>
                                      <p:cBhvr>
                                        <p:cTn id="16" fill="hold"/>
                                        <p:tgtEl>
                                          <p:spTgt spid="176">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nodeType="clickEffect" presetClass="entr" presetSubtype="0" presetID="1" grpId="1" fill="hold">
                                  <p:stCondLst>
                                    <p:cond delay="0"/>
                                  </p:stCondLst>
                                  <p:iterate type="el" backwards="0">
                                    <p:tmAbs val="0"/>
                                  </p:iterate>
                                  <p:childTnLst>
                                    <p:set>
                                      <p:cBhvr>
                                        <p:cTn id="20" fill="hold"/>
                                        <p:tgtEl>
                                          <p:spTgt spid="176">
                                            <p:txEl>
                                              <p:pRg st="5" end="5"/>
                                            </p:txEl>
                                          </p:spTgt>
                                        </p:tgtEl>
                                        <p:attrNameLst>
                                          <p:attrName>style.visibility</p:attrName>
                                        </p:attrNameLst>
                                      </p:cBhvr>
                                      <p:to>
                                        <p:strVal val="visible"/>
                                      </p:to>
                                    </p:set>
                                  </p:childTnLst>
                                </p:cTn>
                              </p:par>
                              <p:par>
                                <p:cTn id="21" presetClass="entr" presetSubtype="0" presetID="1" grpId="1" fill="hold">
                                  <p:stCondLst>
                                    <p:cond delay="0"/>
                                  </p:stCondLst>
                                  <p:iterate type="el" backwards="0">
                                    <p:tmAbs val="0"/>
                                  </p:iterate>
                                  <p:childTnLst>
                                    <p:set>
                                      <p:cBhvr>
                                        <p:cTn id="22" fill="hold"/>
                                        <p:tgtEl>
                                          <p:spTgt spid="176">
                                            <p:txEl>
                                              <p:pRg st="6" end="6"/>
                                            </p:txEl>
                                          </p:spTgt>
                                        </p:tgtEl>
                                        <p:attrNameLst>
                                          <p:attrName>style.visibility</p:attrName>
                                        </p:attrNameLst>
                                      </p:cBhvr>
                                      <p:to>
                                        <p:strVal val="visible"/>
                                      </p:to>
                                    </p:set>
                                  </p:childTnLst>
                                </p:cTn>
                              </p:par>
                              <p:par>
                                <p:cTn id="23" presetClass="entr" presetSubtype="0" presetID="1" grpId="1" fill="hold">
                                  <p:stCondLst>
                                    <p:cond delay="0"/>
                                  </p:stCondLst>
                                  <p:iterate type="el" backwards="0">
                                    <p:tmAbs val="0"/>
                                  </p:iterate>
                                  <p:childTnLst>
                                    <p:set>
                                      <p:cBhvr>
                                        <p:cTn id="24" fill="hold"/>
                                        <p:tgtEl>
                                          <p:spTgt spid="176">
                                            <p:txEl>
                                              <p:pRg st="7" end="7"/>
                                            </p:txEl>
                                          </p:spTgt>
                                        </p:tgtEl>
                                        <p:attrNameLst>
                                          <p:attrName>style.visibility</p:attrName>
                                        </p:attrNameLst>
                                      </p:cBhvr>
                                      <p:to>
                                        <p:strVal val="visible"/>
                                      </p:to>
                                    </p:set>
                                  </p:childTnLst>
                                </p:cTn>
                              </p:par>
                              <p:par>
                                <p:cTn id="25" presetClass="entr" presetSubtype="0" presetID="1" grpId="1" fill="hold">
                                  <p:stCondLst>
                                    <p:cond delay="0"/>
                                  </p:stCondLst>
                                  <p:iterate type="el" backwards="0">
                                    <p:tmAbs val="0"/>
                                  </p:iterate>
                                  <p:childTnLst>
                                    <p:set>
                                      <p:cBhvr>
                                        <p:cTn id="26" fill="hold"/>
                                        <p:tgtEl>
                                          <p:spTgt spid="176">
                                            <p:txEl>
                                              <p:pRg st="8" end="8"/>
                                            </p:txEl>
                                          </p:spTgt>
                                        </p:tgtEl>
                                        <p:attrNameLst>
                                          <p:attrName>style.visibility</p:attrName>
                                        </p:attrNameLst>
                                      </p:cBhvr>
                                      <p:to>
                                        <p:strVal val="visible"/>
                                      </p:to>
                                    </p:set>
                                  </p:childTnLst>
                                </p:cTn>
                              </p:par>
                              <p:par>
                                <p:cTn id="27" presetClass="entr" presetSubtype="0" presetID="1" grpId="1" fill="hold">
                                  <p:stCondLst>
                                    <p:cond delay="0"/>
                                  </p:stCondLst>
                                  <p:iterate type="el" backwards="0">
                                    <p:tmAbs val="0"/>
                                  </p:iterate>
                                  <p:childTnLst>
                                    <p:set>
                                      <p:cBhvr>
                                        <p:cTn id="28" fill="hold"/>
                                        <p:tgtEl>
                                          <p:spTgt spid="176">
                                            <p:txEl>
                                              <p:pRg st="9" end="9"/>
                                            </p:txEl>
                                          </p:spTgt>
                                        </p:tgtEl>
                                        <p:attrNameLst>
                                          <p:attrName>style.visibility</p:attrName>
                                        </p:attrNameLst>
                                      </p:cBhvr>
                                      <p:to>
                                        <p:strVal val="visible"/>
                                      </p:to>
                                    </p:set>
                                  </p:childTnLst>
                                </p:cTn>
                              </p:par>
                              <p:par>
                                <p:cTn id="29" presetClass="entr" presetSubtype="0" presetID="1" grpId="1" fill="hold">
                                  <p:stCondLst>
                                    <p:cond delay="0"/>
                                  </p:stCondLst>
                                  <p:iterate type="el" backwards="0">
                                    <p:tmAbs val="0"/>
                                  </p:iterate>
                                  <p:childTnLst>
                                    <p:set>
                                      <p:cBhvr>
                                        <p:cTn id="30" fill="hold"/>
                                        <p:tgtEl>
                                          <p:spTgt spid="176">
                                            <p:txEl>
                                              <p:pRg st="10" end="10"/>
                                            </p:txEl>
                                          </p:spTgt>
                                        </p:tgtEl>
                                        <p:attrNameLst>
                                          <p:attrName>style.visibility</p:attrName>
                                        </p:attrNameLst>
                                      </p:cBhvr>
                                      <p:to>
                                        <p:strVal val="visible"/>
                                      </p:to>
                                    </p:set>
                                  </p:childTnLst>
                                </p:cTn>
                              </p:par>
                              <p:par>
                                <p:cTn id="31" presetClass="entr" presetSubtype="0" presetID="1" grpId="1" fill="hold">
                                  <p:stCondLst>
                                    <p:cond delay="0"/>
                                  </p:stCondLst>
                                  <p:iterate type="el" backwards="0">
                                    <p:tmAbs val="0"/>
                                  </p:iterate>
                                  <p:childTnLst>
                                    <p:set>
                                      <p:cBhvr>
                                        <p:cTn id="32" fill="hold"/>
                                        <p:tgtEl>
                                          <p:spTgt spid="176">
                                            <p:txEl>
                                              <p:pRg st="11" end="1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1" animBg="1" rev="0" advAuto="0" spid="176" grpId="1"/>
    </p:bldLst>
  </p:timing>
</p:sld>
</file>

<file path=ppt/slides/slide1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78" name="Shape 178"/>
          <p:cNvSpPr/>
          <p:nvPr>
            <p:ph type="title"/>
          </p:nvPr>
        </p:nvSpPr>
        <p:spPr>
          <a:prstGeom prst="rect">
            <a:avLst/>
          </a:prstGeom>
        </p:spPr>
        <p:txBody>
          <a:bodyPr/>
          <a:lstStyle/>
          <a:p>
            <a:pPr lvl="0">
              <a:defRPr sz="1800"/>
            </a:pPr>
            <a:r>
              <a:rPr sz="5600"/>
              <a:t>DeepPIV Project Timeline</a:t>
            </a:r>
          </a:p>
        </p:txBody>
      </p:sp>
      <p:graphicFrame>
        <p:nvGraphicFramePr>
          <p:cNvPr id="179" name="Table 179"/>
          <p:cNvGraphicFramePr/>
          <p:nvPr/>
        </p:nvGraphicFramePr>
        <p:xfrm>
          <a:off x="3423046" y="2625328"/>
          <a:ext cx="17508238" cy="8322469"/>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7276053"/>
                <a:gridCol w="1093884"/>
                <a:gridCol w="1093884"/>
                <a:gridCol w="1145573"/>
                <a:gridCol w="1145573"/>
                <a:gridCol w="1145573"/>
                <a:gridCol w="1145573"/>
                <a:gridCol w="1145573"/>
                <a:gridCol w="1145573"/>
                <a:gridCol w="1145573"/>
              </a:tblGrid>
              <a:tr h="647700">
                <a:tc rowSpan="2">
                  <a:txBody>
                    <a:bodyPr/>
                    <a:lstStyle/>
                    <a:p>
                      <a:pPr lvl="0" defTabSz="914400">
                        <a:tabLst>
                          <a:tab pos="914400" algn="l"/>
                        </a:tabLst>
                        <a:defRPr sz="1800"/>
                      </a:pPr>
                      <a:r>
                        <a:rPr sz="3400">
                          <a:latin typeface="Gill Sans"/>
                          <a:ea typeface="Gill Sans"/>
                          <a:cs typeface="Gill Sans"/>
                          <a:sym typeface="Gill Sans"/>
                        </a:rPr>
                        <a:t>Tasks</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gridSpan="2">
                  <a:txBody>
                    <a:bodyPr/>
                    <a:lstStyle/>
                    <a:p>
                      <a:pPr lvl="0" defTabSz="914400">
                        <a:tabLst>
                          <a:tab pos="914400" algn="l"/>
                        </a:tabLst>
                        <a:defRPr sz="1800"/>
                      </a:pPr>
                      <a:r>
                        <a:rPr sz="3400">
                          <a:latin typeface="Gill Sans"/>
                          <a:ea typeface="Gill Sans"/>
                          <a:cs typeface="Gill Sans"/>
                          <a:sym typeface="Gill Sans"/>
                        </a:rPr>
                        <a:t>2014</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hMerge="1">
                  <a:tcPr/>
                </a:tc>
                <a:tc gridSpan="4">
                  <a:txBody>
                    <a:bodyPr/>
                    <a:lstStyle/>
                    <a:p>
                      <a:pPr lvl="0" defTabSz="914400">
                        <a:tabLst>
                          <a:tab pos="914400" algn="l"/>
                        </a:tabLst>
                        <a:defRPr sz="1800"/>
                      </a:pPr>
                      <a:r>
                        <a:rPr sz="3400">
                          <a:latin typeface="Gill Sans"/>
                          <a:ea typeface="Gill Sans"/>
                          <a:cs typeface="Gill Sans"/>
                          <a:sym typeface="Gill Sans"/>
                        </a:rPr>
                        <a:t>2015</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hMerge="1">
                  <a:tcPr/>
                </a:tc>
                <a:tc hMerge="1">
                  <a:tcPr/>
                </a:tc>
                <a:tc hMerge="1">
                  <a:tcPr/>
                </a:tc>
                <a:tc gridSpan="3">
                  <a:txBody>
                    <a:bodyPr/>
                    <a:lstStyle/>
                    <a:p>
                      <a:pPr lvl="0" defTabSz="914400">
                        <a:tabLst>
                          <a:tab pos="914400" algn="l"/>
                        </a:tabLst>
                        <a:defRPr sz="1800"/>
                      </a:pPr>
                      <a:r>
                        <a:rPr sz="3400">
                          <a:latin typeface="Gill Sans"/>
                          <a:ea typeface="Gill Sans"/>
                          <a:cs typeface="Gill Sans"/>
                          <a:sym typeface="Gill Sans"/>
                        </a:rPr>
                        <a:t>2016</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hMerge="1">
                  <a:tcPr/>
                </a:tc>
                <a:tc hMerge="1">
                  <a:tcPr/>
                </a:tc>
              </a:tr>
              <a:tr h="647700">
                <a:tc vMerge="1">
                  <a:tcPr/>
                </a:tc>
                <a:tc>
                  <a:txBody>
                    <a:bodyPr/>
                    <a:lstStyle/>
                    <a:p>
                      <a:pPr lvl="0" defTabSz="914400">
                        <a:tabLst>
                          <a:tab pos="914400" algn="l"/>
                        </a:tabLst>
                        <a:defRPr sz="1800"/>
                      </a:pPr>
                      <a:r>
                        <a:rPr sz="3400">
                          <a:latin typeface="Gill Sans"/>
                          <a:ea typeface="Gill Sans"/>
                          <a:cs typeface="Gill Sans"/>
                          <a:sym typeface="Gill Sans"/>
                        </a:rPr>
                        <a:t>Q3</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sz="3400">
                          <a:latin typeface="Gill Sans"/>
                          <a:ea typeface="Gill Sans"/>
                          <a:cs typeface="Gill Sans"/>
                          <a:sym typeface="Gill Sans"/>
                        </a:rPr>
                        <a:t>Q4</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sz="3400">
                          <a:latin typeface="Gill Sans"/>
                          <a:ea typeface="Gill Sans"/>
                          <a:cs typeface="Gill Sans"/>
                          <a:sym typeface="Gill Sans"/>
                        </a:rPr>
                        <a:t>Q1</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sz="3400">
                          <a:latin typeface="Gill Sans"/>
                          <a:ea typeface="Gill Sans"/>
                          <a:cs typeface="Gill Sans"/>
                          <a:sym typeface="Gill Sans"/>
                        </a:rPr>
                        <a:t>Q2</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sz="3400">
                          <a:latin typeface="Gill Sans"/>
                          <a:ea typeface="Gill Sans"/>
                          <a:cs typeface="Gill Sans"/>
                          <a:sym typeface="Gill Sans"/>
                        </a:rPr>
                        <a:t>Q3</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sz="3400">
                          <a:latin typeface="Gill Sans"/>
                          <a:ea typeface="Gill Sans"/>
                          <a:cs typeface="Gill Sans"/>
                          <a:sym typeface="Gill Sans"/>
                        </a:rPr>
                        <a:t>Q4</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sz="3400">
                          <a:latin typeface="Gill Sans"/>
                          <a:ea typeface="Gill Sans"/>
                          <a:cs typeface="Gill Sans"/>
                          <a:sym typeface="Gill Sans"/>
                        </a:rPr>
                        <a:t>Q1</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sz="3400">
                          <a:latin typeface="Gill Sans"/>
                          <a:ea typeface="Gill Sans"/>
                          <a:cs typeface="Gill Sans"/>
                          <a:sym typeface="Gill Sans"/>
                        </a:rPr>
                        <a:t>Q2</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sz="3400">
                          <a:latin typeface="Gill Sans"/>
                          <a:ea typeface="Gill Sans"/>
                          <a:cs typeface="Gill Sans"/>
                          <a:sym typeface="Gill Sans"/>
                        </a:rPr>
                        <a:t>Q3</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r>
              <a:tr h="622300">
                <a:tc>
                  <a:txBody>
                    <a:bodyPr/>
                    <a:lstStyle/>
                    <a:p>
                      <a:pPr lvl="0" defTabSz="914400">
                        <a:tabLst>
                          <a:tab pos="914400" algn="l"/>
                        </a:tabLst>
                        <a:defRPr sz="1800"/>
                      </a:pPr>
                      <a:r>
                        <a:rPr sz="3400">
                          <a:latin typeface="Gill Sans"/>
                          <a:ea typeface="Gill Sans"/>
                          <a:cs typeface="Gill Sans"/>
                          <a:sym typeface="Gill Sans"/>
                        </a:rPr>
                        <a:t>Acquire DeepPIV components</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r>
              <a:tr h="622300">
                <a:tc>
                  <a:txBody>
                    <a:bodyPr/>
                    <a:lstStyle/>
                    <a:p>
                      <a:pPr lvl="0" defTabSz="914400">
                        <a:tabLst>
                          <a:tab pos="914400" algn="l"/>
                        </a:tabLst>
                        <a:defRPr sz="1800"/>
                      </a:pPr>
                      <a:r>
                        <a:rPr sz="3400">
                          <a:latin typeface="Gill Sans"/>
                          <a:ea typeface="Gill Sans"/>
                          <a:cs typeface="Gill Sans"/>
                          <a:sym typeface="Gill Sans"/>
                        </a:rPr>
                        <a:t>Assemble housings and components</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r>
              <a:tr h="863600">
                <a:tc>
                  <a:txBody>
                    <a:bodyPr/>
                    <a:lstStyle/>
                    <a:p>
                      <a:pPr lvl="0" defTabSz="914400">
                        <a:tabLst>
                          <a:tab pos="914400" algn="l"/>
                        </a:tabLst>
                        <a:defRPr sz="1800"/>
                      </a:pPr>
                      <a:r>
                        <a:rPr sz="3400">
                          <a:latin typeface="Gill Sans"/>
                          <a:ea typeface="Gill Sans"/>
                          <a:cs typeface="Gill Sans"/>
                          <a:sym typeface="Gill Sans"/>
                        </a:rPr>
                        <a:t>Test housing and components in tank</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1800"/>
                      </a:pPr>
                      <a:r>
                        <a:rPr b="1" sz="2800">
                          <a:latin typeface="Gill Sans"/>
                          <a:ea typeface="Gill Sans"/>
                          <a:cs typeface="Gill Sans"/>
                          <a:sym typeface="Gill Sans"/>
                        </a:rPr>
                        <a:t>Mini ROV</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1800"/>
                      </a:pPr>
                      <a:r>
                        <a:rPr b="1" sz="2800">
                          <a:latin typeface="Gill Sans"/>
                          <a:ea typeface="Gill Sans"/>
                          <a:cs typeface="Gill Sans"/>
                          <a:sym typeface="Gill Sans"/>
                        </a:rPr>
                        <a:t>PC (Rock)</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b="1" sz="2800">
                          <a:latin typeface="Gill Sans"/>
                          <a:ea typeface="Gill Sans"/>
                          <a:cs typeface="Gill Sans"/>
                          <a:sym typeface="Gill Sans"/>
                        </a:rPr>
                        <a:t>PC (Rock)</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r>
              <a:tr h="863600">
                <a:tc>
                  <a:txBody>
                    <a:bodyPr/>
                    <a:lstStyle/>
                    <a:p>
                      <a:pPr lvl="0" defTabSz="914400">
                        <a:tabLst>
                          <a:tab pos="914400" algn="l"/>
                        </a:tabLst>
                        <a:defRPr sz="1800"/>
                      </a:pPr>
                      <a:r>
                        <a:rPr sz="3400">
                          <a:latin typeface="Gill Sans"/>
                          <a:ea typeface="Gill Sans"/>
                          <a:cs typeface="Gill Sans"/>
                          <a:sym typeface="Gill Sans"/>
                        </a:rPr>
                        <a:t>Interface housings to ROVs</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b="1" sz="2800">
                          <a:latin typeface="Gill Sans"/>
                          <a:ea typeface="Gill Sans"/>
                          <a:cs typeface="Gill Sans"/>
                          <a:sym typeface="Gill Sans"/>
                        </a:rPr>
                        <a:t>Mini ROV</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1800"/>
                      </a:pPr>
                      <a:r>
                        <a:rPr b="1" sz="2800">
                          <a:latin typeface="Gill Sans"/>
                          <a:ea typeface="Gill Sans"/>
                          <a:cs typeface="Gill Sans"/>
                          <a:sym typeface="Gill Sans"/>
                        </a:rPr>
                        <a:t>Mini ROV</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1800"/>
                      </a:pPr>
                      <a:r>
                        <a:rPr b="1" sz="2800">
                          <a:latin typeface="Gill Sans"/>
                          <a:ea typeface="Gill Sans"/>
                          <a:cs typeface="Gill Sans"/>
                          <a:sym typeface="Gill Sans"/>
                        </a:rPr>
                        <a:t>Doc Rick.</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b="1" sz="2800">
                          <a:latin typeface="Gill Sans"/>
                          <a:ea typeface="Gill Sans"/>
                          <a:cs typeface="Gill Sans"/>
                          <a:sym typeface="Gill Sans"/>
                        </a:rPr>
                        <a:t>Vent.</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r>
              <a:tr h="1117600">
                <a:tc>
                  <a:txBody>
                    <a:bodyPr/>
                    <a:lstStyle/>
                    <a:p>
                      <a:pPr lvl="0" defTabSz="914400">
                        <a:tabLst>
                          <a:tab pos="914400" algn="l"/>
                        </a:tabLst>
                        <a:defRPr sz="1800"/>
                      </a:pPr>
                      <a:r>
                        <a:rPr sz="3400">
                          <a:latin typeface="Gill Sans"/>
                          <a:ea typeface="Gill Sans"/>
                          <a:cs typeface="Gill Sans"/>
                          <a:sym typeface="Gill Sans"/>
                        </a:rPr>
                        <a:t>Feasibility study of DeepPIV upgrades (i.e., high speed camera, optics, 3D)</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r>
              <a:tr h="863600">
                <a:tc>
                  <a:txBody>
                    <a:bodyPr/>
                    <a:lstStyle/>
                    <a:p>
                      <a:pPr lvl="0" defTabSz="914400">
                        <a:tabLst>
                          <a:tab pos="914400" algn="l"/>
                        </a:tabLst>
                        <a:defRPr sz="1800"/>
                      </a:pPr>
                      <a:r>
                        <a:rPr sz="3400">
                          <a:latin typeface="Gill Sans"/>
                          <a:ea typeface="Gill Sans"/>
                          <a:cs typeface="Gill Sans"/>
                          <a:sym typeface="Gill Sans"/>
                        </a:rPr>
                        <a:t>Deploy DeepPIV system</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1800"/>
                      </a:pPr>
                      <a:r>
                        <a:rPr b="1" sz="2800">
                          <a:latin typeface="Gill Sans"/>
                          <a:ea typeface="Gill Sans"/>
                          <a:cs typeface="Gill Sans"/>
                          <a:sym typeface="Gill Sans"/>
                        </a:rPr>
                        <a:t>Mini ROV</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1800"/>
                      </a:pPr>
                      <a:r>
                        <a:rPr b="1" sz="2800">
                          <a:latin typeface="Gill Sans"/>
                          <a:ea typeface="Gill Sans"/>
                          <a:cs typeface="Gill Sans"/>
                          <a:sym typeface="Gill Sans"/>
                        </a:rPr>
                        <a:t>Doc Rick.</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1800"/>
                      </a:pPr>
                      <a:r>
                        <a:rPr b="1" sz="2800">
                          <a:latin typeface="Gill Sans"/>
                          <a:ea typeface="Gill Sans"/>
                          <a:cs typeface="Gill Sans"/>
                          <a:sym typeface="Gill Sans"/>
                        </a:rPr>
                        <a:t>Mini &amp; Doc</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1800"/>
                      </a:pPr>
                      <a:r>
                        <a:rPr b="1" sz="2800">
                          <a:latin typeface="Gill Sans"/>
                          <a:ea typeface="Gill Sans"/>
                          <a:cs typeface="Gill Sans"/>
                          <a:sym typeface="Gill Sans"/>
                        </a:rPr>
                        <a:t>Mini &amp; Doc</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A6AAA9"/>
                    </a:solidFill>
                  </a:tcPr>
                </a:tc>
                <a:tc>
                  <a:txBody>
                    <a:bodyPr/>
                    <a:lstStyle/>
                    <a:p>
                      <a:pPr lvl="0" defTabSz="914400">
                        <a:tabLst>
                          <a:tab pos="914400" algn="l"/>
                        </a:tabLst>
                        <a:defRPr sz="1800"/>
                      </a:pPr>
                      <a:r>
                        <a:rPr b="1" sz="2800">
                          <a:latin typeface="Gill Sans"/>
                          <a:ea typeface="Gill Sans"/>
                          <a:cs typeface="Gill Sans"/>
                          <a:sym typeface="Gill Sans"/>
                        </a:rPr>
                        <a:t>All ROVs</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A6AAA9"/>
                    </a:solidFill>
                  </a:tcPr>
                </a:tc>
                <a:tc>
                  <a:txBody>
                    <a:bodyPr/>
                    <a:lstStyle/>
                    <a:p>
                      <a:pPr lvl="0" defTabSz="914400">
                        <a:tabLst>
                          <a:tab pos="914400" algn="l"/>
                        </a:tabLst>
                        <a:defRPr sz="1800"/>
                      </a:pPr>
                      <a:r>
                        <a:rPr b="1" sz="2800">
                          <a:latin typeface="Gill Sans"/>
                          <a:ea typeface="Gill Sans"/>
                          <a:cs typeface="Gill Sans"/>
                          <a:sym typeface="Gill Sans"/>
                        </a:rPr>
                        <a:t>All ROVs</a:t>
                      </a: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A6AAA9"/>
                    </a:solidFill>
                  </a:tcPr>
                </a:tc>
              </a:tr>
              <a:tr h="622300">
                <a:tc>
                  <a:txBody>
                    <a:bodyPr/>
                    <a:lstStyle/>
                    <a:p>
                      <a:pPr lvl="0" defTabSz="914400">
                        <a:tabLst>
                          <a:tab pos="914400" algn="l"/>
                        </a:tabLst>
                        <a:defRPr sz="1800"/>
                      </a:pPr>
                      <a:r>
                        <a:rPr sz="3400">
                          <a:latin typeface="Gill Sans"/>
                          <a:ea typeface="Gill Sans"/>
                          <a:cs typeface="Gill Sans"/>
                          <a:sym typeface="Gill Sans"/>
                        </a:rPr>
                        <a:t>Analyze DeepPIV data</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A6AAA9"/>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A6AAA9"/>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A6AAA9"/>
                    </a:solidFill>
                  </a:tcPr>
                </a:tc>
              </a:tr>
              <a:tr h="1117600">
                <a:tc>
                  <a:txBody>
                    <a:bodyPr/>
                    <a:lstStyle/>
                    <a:p>
                      <a:pPr lvl="0" defTabSz="914400">
                        <a:tabLst>
                          <a:tab pos="914400" algn="l"/>
                        </a:tabLst>
                        <a:defRPr sz="1800"/>
                      </a:pPr>
                      <a:r>
                        <a:rPr sz="3400">
                          <a:latin typeface="Gill Sans"/>
                          <a:ea typeface="Gill Sans"/>
                          <a:cs typeface="Gill Sans"/>
                          <a:sym typeface="Gill Sans"/>
                        </a:rPr>
                        <a:t>Modify and upgrade DeepPIV 
(if necessary)</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A6AAA9"/>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r>
              <a:tr h="622300">
                <a:tc>
                  <a:txBody>
                    <a:bodyPr/>
                    <a:lstStyle/>
                    <a:p>
                      <a:pPr lvl="0" defTabSz="914400">
                        <a:tabLst>
                          <a:tab pos="914400" algn="l"/>
                        </a:tabLst>
                        <a:defRPr sz="1800"/>
                      </a:pPr>
                      <a:r>
                        <a:rPr sz="3400">
                          <a:latin typeface="Gill Sans"/>
                          <a:ea typeface="Gill Sans"/>
                          <a:cs typeface="Gill Sans"/>
                          <a:sym typeface="Gill Sans"/>
                        </a:rPr>
                        <a:t>Deploy DeepPIV with control</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A6AAA9"/>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A6AAA9"/>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A6AAA9"/>
                    </a:solidFill>
                  </a:tcPr>
                </a:tc>
              </a:tr>
              <a:tr h="622300">
                <a:tc>
                  <a:txBody>
                    <a:bodyPr/>
                    <a:lstStyle/>
                    <a:p>
                      <a:pPr lvl="0" defTabSz="914400">
                        <a:tabLst>
                          <a:tab pos="914400" algn="l"/>
                        </a:tabLst>
                        <a:defRPr sz="1800"/>
                      </a:pPr>
                      <a:r>
                        <a:rPr sz="3400">
                          <a:latin typeface="Gill Sans"/>
                          <a:ea typeface="Gill Sans"/>
                          <a:cs typeface="Gill Sans"/>
                          <a:sym typeface="Gill Sans"/>
                        </a:rPr>
                        <a:t>Publish and present results</a:t>
                      </a:r>
                    </a:p>
                  </a:txBody>
                  <a:tcPr marL="50800" marR="50800" marT="50800" marB="5080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no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c>
                  <a:txBody>
                    <a:bodyPr/>
                    <a:lstStyle/>
                    <a:p>
                      <a:pPr lvl="0" defTabSz="914400">
                        <a:tabLst>
                          <a:tab pos="914400" algn="l"/>
                        </a:tabLst>
                        <a:defRPr sz="2800">
                          <a:latin typeface="Gill Sans"/>
                          <a:ea typeface="Gill Sans"/>
                          <a:cs typeface="Gill Sans"/>
                          <a:sym typeface="Gill Sans"/>
                        </a:defRPr>
                      </a:pPr>
                    </a:p>
                  </a:txBody>
                  <a:tcPr marL="0" marR="0" marT="0" marB="0" anchor="ctr" anchorCtr="0"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7A7A7A"/>
                    </a:solidFill>
                  </a:tcPr>
                </a:tc>
              </a:tr>
            </a:tbl>
          </a:graphicData>
        </a:graphic>
      </p:graphicFrame>
      <p:sp>
        <p:nvSpPr>
          <p:cNvPr id="180" name="Shape 180"/>
          <p:cNvSpPr/>
          <p:nvPr/>
        </p:nvSpPr>
        <p:spPr>
          <a:xfrm flipV="1">
            <a:off x="13764991" y="2567963"/>
            <a:ext cx="1" cy="9754030"/>
          </a:xfrm>
          <a:prstGeom prst="line">
            <a:avLst/>
          </a:prstGeom>
          <a:ln w="50800">
            <a:solidFill>
              <a:srgbClr val="C82506"/>
            </a:solidFill>
            <a:custDash>
              <a:ds d="200000" sp="200000"/>
            </a:custDash>
            <a:miter lim="400000"/>
          </a:ln>
        </p:spPr>
        <p:txBody>
          <a:bodyPr lIns="0" tIns="0" rIns="0" bIns="0" anchor="ct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Tree>
  </p:cSld>
  <p:clrMapOvr>
    <a:masterClrMapping/>
  </p:clrMapOvr>
  <p:transition spd="med" advClick="1"/>
</p:sld>
</file>

<file path=ppt/slides/slide1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84" name="Shape 184"/>
          <p:cNvSpPr/>
          <p:nvPr>
            <p:ph type="title"/>
          </p:nvPr>
        </p:nvSpPr>
        <p:spPr>
          <a:prstGeom prst="rect">
            <a:avLst/>
          </a:prstGeom>
        </p:spPr>
        <p:txBody>
          <a:bodyPr/>
          <a:lstStyle/>
          <a:p>
            <a:pPr lvl="0">
              <a:defRPr sz="1800"/>
            </a:pPr>
            <a:r>
              <a:rPr sz="5600"/>
              <a:t>DeepPIV Benchtop and In-Water Testing </a:t>
            </a:r>
          </a:p>
        </p:txBody>
      </p:sp>
      <p:sp>
        <p:nvSpPr>
          <p:cNvPr id="185" name="Shape 185"/>
          <p:cNvSpPr/>
          <p:nvPr>
            <p:ph type="body" idx="1"/>
          </p:nvPr>
        </p:nvSpPr>
        <p:spPr>
          <a:prstGeom prst="rect">
            <a:avLst/>
          </a:prstGeom>
        </p:spPr>
        <p:txBody>
          <a:bodyPr/>
          <a:lstStyle/>
          <a:p>
            <a:pPr lvl="0">
              <a:defRPr sz="1800"/>
            </a:pPr>
            <a:r>
              <a:rPr sz="4800"/>
              <a:t>Testing system connections through bulkheads and wet cabling (completed)</a:t>
            </a:r>
            <a:endParaRPr sz="4800"/>
          </a:p>
          <a:p>
            <a:pPr lvl="0">
              <a:defRPr sz="1800"/>
            </a:pPr>
            <a:r>
              <a:rPr sz="4800"/>
              <a:t>Optics testing and selection (completed)</a:t>
            </a:r>
            <a:endParaRPr sz="4800"/>
          </a:p>
          <a:p>
            <a:pPr lvl="0">
              <a:defRPr sz="1800"/>
            </a:pPr>
            <a:r>
              <a:rPr sz="4800"/>
              <a:t>Tank tests with MiniROV’s camera MiniZeus II, which records 1080p @ 60 Hz (completed)</a:t>
            </a:r>
            <a:endParaRPr sz="4800"/>
          </a:p>
          <a:p>
            <a:pPr lvl="0">
              <a:defRPr sz="1800"/>
            </a:pPr>
            <a:r>
              <a:rPr sz="4800"/>
              <a:t>Cold room tests (in progress; initial testing successful)</a:t>
            </a:r>
          </a:p>
        </p:txBody>
      </p:sp>
    </p:spTree>
  </p:cSld>
  <p:clrMapOvr>
    <a:masterClrMapping/>
  </p:clrMapOvr>
  <p:transition spd="med" advClick="1"/>
</p:sld>
</file>

<file path=ppt/slides/slide1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87" name="Shape 187"/>
          <p:cNvSpPr/>
          <p:nvPr>
            <p:ph type="title"/>
          </p:nvPr>
        </p:nvSpPr>
        <p:spPr>
          <a:prstGeom prst="rect">
            <a:avLst/>
          </a:prstGeom>
        </p:spPr>
        <p:txBody>
          <a:bodyPr/>
          <a:lstStyle/>
          <a:p>
            <a:pPr lvl="0"/>
          </a:p>
        </p:txBody>
      </p:sp>
      <p:sp>
        <p:nvSpPr>
          <p:cNvPr id="188" name="Shape 188"/>
          <p:cNvSpPr/>
          <p:nvPr>
            <p:ph type="body" idx="1"/>
          </p:nvPr>
        </p:nvSpPr>
        <p:spPr>
          <a:prstGeom prst="rect">
            <a:avLst/>
          </a:prstGeom>
        </p:spPr>
        <p:txBody>
          <a:bodyPr/>
          <a:lstStyle/>
          <a:p>
            <a:pPr lvl="0">
              <a:defRPr sz="1800"/>
            </a:pPr>
            <a:r>
              <a:rPr sz="5000"/>
              <a:t>Sample video </a:t>
            </a:r>
            <a:endParaRPr sz="5000"/>
          </a:p>
          <a:p>
            <a:pPr lvl="0">
              <a:defRPr sz="1800"/>
            </a:pPr>
            <a:r>
              <a:rPr sz="5000"/>
              <a:t>Anecdote about how we got video</a:t>
            </a:r>
          </a:p>
        </p:txBody>
      </p:sp>
      <p:pic>
        <p:nvPicPr>
          <p:cNvPr id="189" name="DeepPIV_TankTest_Particles.mov"/>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rot="10800000">
            <a:off x="5898212" y="-202904"/>
            <a:ext cx="12587576" cy="7080511"/>
          </a:xfrm>
          <a:prstGeom prst="rect">
            <a:avLst/>
          </a:prstGeom>
        </p:spPr>
      </p:pic>
      <p:sp>
        <p:nvSpPr>
          <p:cNvPr id="190" name="Shape 190"/>
          <p:cNvSpPr/>
          <p:nvPr/>
        </p:nvSpPr>
        <p:spPr>
          <a:xfrm>
            <a:off x="-409986" y="-1426727"/>
            <a:ext cx="6686448" cy="16569454"/>
          </a:xfrm>
          <a:prstGeom prst="rect">
            <a:avLst/>
          </a:prstGeom>
          <a:solidFill/>
          <a:ln w="12700">
            <a:miter lim="400000"/>
          </a:ln>
          <a:effectLst>
            <a:outerShdw sx="100000" sy="100000" kx="0" ky="0" algn="b" rotWithShape="0" blurRad="50800" dist="25400" dir="5400000">
              <a:srgbClr val="000000">
                <a:alpha val="50000"/>
              </a:srgbClr>
            </a:outerShdw>
          </a:effectLst>
        </p:spPr>
        <p:txBody>
          <a:bodyPr lIns="0" tIns="0" rIns="0" bIns="0" anchor="ctr"/>
          <a:lstStyle/>
          <a:p>
            <a:pPr lvl="0">
              <a:defRPr sz="3200">
                <a:solidFill>
                  <a:srgbClr val="FFFFFF"/>
                </a:solidFill>
              </a:defRPr>
            </a:pPr>
          </a:p>
        </p:txBody>
      </p:sp>
      <p:sp>
        <p:nvSpPr>
          <p:cNvPr id="191" name="Shape 191"/>
          <p:cNvSpPr/>
          <p:nvPr/>
        </p:nvSpPr>
        <p:spPr>
          <a:xfrm>
            <a:off x="18460640" y="-1214438"/>
            <a:ext cx="6686447" cy="16569455"/>
          </a:xfrm>
          <a:prstGeom prst="rect">
            <a:avLst/>
          </a:prstGeom>
          <a:solidFill/>
          <a:ln w="12700">
            <a:miter lim="400000"/>
          </a:ln>
          <a:effectLst>
            <a:outerShdw sx="100000" sy="100000" kx="0" ky="0" algn="b" rotWithShape="0" blurRad="50800" dist="25400" dir="5400000">
              <a:srgbClr val="000000">
                <a:alpha val="50000"/>
              </a:srgbClr>
            </a:outerShdw>
          </a:effectLst>
        </p:spPr>
        <p:txBody>
          <a:bodyPr lIns="0" tIns="0" rIns="0" bIns="0" anchor="ctr"/>
          <a:lstStyle/>
          <a:p>
            <a:pPr lvl="0">
              <a:defRPr sz="3200">
                <a:solidFill>
                  <a:srgbClr val="FFFFFF"/>
                </a:solidFill>
              </a:defRPr>
            </a:pPr>
          </a:p>
        </p:txBody>
      </p:sp>
      <p:sp>
        <p:nvSpPr>
          <p:cNvPr id="192" name="Shape 192"/>
          <p:cNvSpPr/>
          <p:nvPr/>
        </p:nvSpPr>
        <p:spPr>
          <a:xfrm>
            <a:off x="17434287" y="2357287"/>
            <a:ext cx="1937805" cy="16287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lvl="0">
              <a:defRPr sz="1800"/>
            </a:pPr>
            <a:r>
              <a:rPr sz="3400">
                <a:solidFill>
                  <a:srgbClr val="FFFFFF"/>
                </a:solidFill>
                <a:latin typeface="Gill Sans"/>
                <a:ea typeface="Gill Sans"/>
                <a:cs typeface="Gill Sans"/>
                <a:sym typeface="Gill Sans"/>
              </a:rPr>
              <a:t>Particle</a:t>
            </a:r>
            <a:endParaRPr sz="3400">
              <a:solidFill>
                <a:srgbClr val="FFFFFF"/>
              </a:solidFill>
              <a:latin typeface="Gill Sans"/>
              <a:ea typeface="Gill Sans"/>
              <a:cs typeface="Gill Sans"/>
              <a:sym typeface="Gill Sans"/>
            </a:endParaRPr>
          </a:p>
          <a:p>
            <a:pPr lvl="0">
              <a:defRPr sz="1800"/>
            </a:pPr>
            <a:r>
              <a:rPr sz="3400">
                <a:solidFill>
                  <a:srgbClr val="FFFFFF"/>
                </a:solidFill>
                <a:latin typeface="Gill Sans"/>
                <a:ea typeface="Gill Sans"/>
                <a:cs typeface="Gill Sans"/>
                <a:sym typeface="Gill Sans"/>
              </a:rPr>
              <a:t>Fields</a:t>
            </a:r>
            <a:endParaRPr sz="3400">
              <a:solidFill>
                <a:srgbClr val="FFFFFF"/>
              </a:solidFill>
              <a:latin typeface="Gill Sans"/>
              <a:ea typeface="Gill Sans"/>
              <a:cs typeface="Gill Sans"/>
              <a:sym typeface="Gill Sans"/>
            </a:endParaRPr>
          </a:p>
          <a:p>
            <a:pPr lvl="0">
              <a:defRPr sz="1800"/>
            </a:pPr>
            <a:r>
              <a:rPr sz="3400">
                <a:solidFill>
                  <a:srgbClr val="FFFFFF"/>
                </a:solidFill>
                <a:latin typeface="Gill Sans"/>
                <a:ea typeface="Gill Sans"/>
                <a:cs typeface="Gill Sans"/>
                <a:sym typeface="Gill Sans"/>
              </a:rPr>
              <a:t>(raw data)</a:t>
            </a:r>
          </a:p>
        </p:txBody>
      </p:sp>
      <p:sp>
        <p:nvSpPr>
          <p:cNvPr id="193" name="Shape 193"/>
          <p:cNvSpPr/>
          <p:nvPr/>
        </p:nvSpPr>
        <p:spPr>
          <a:xfrm flipH="1" flipV="1">
            <a:off x="15702542" y="3171675"/>
            <a:ext cx="1716890" cy="1"/>
          </a:xfrm>
          <a:prstGeom prst="line">
            <a:avLst/>
          </a:prstGeom>
          <a:ln w="25400">
            <a:solidFill>
              <a:srgbClr val="FFFFFF"/>
            </a:solidFill>
            <a:miter lim="400000"/>
            <a:tailEnd type="triangle"/>
          </a:ln>
        </p:spPr>
        <p:txBody>
          <a:bodyPr lIns="0" tIns="0" rIns="0" bIns="0" anchor="ctr"/>
          <a:lstStyle/>
          <a:p>
            <a:pPr lvl="0">
              <a:defRPr sz="3200"/>
            </a:pPr>
          </a:p>
        </p:txBody>
      </p:sp>
      <p:pic>
        <p:nvPicPr>
          <p:cNvPr id="194" name="1080p_30Hz_vel.mov"/>
          <p:cNvPicPr/>
          <p:nvPr>
            <a:videoFile r:link="rId5"/>
            <p:extLst>
              <p:ext uri="{DAA4B4D4-6D71-4841-9C94-3DE7FCFB9230}">
                <p14:media xmlns:p14="http://schemas.microsoft.com/office/powerpoint/2010/main" r:embed="rId6"/>
              </p:ext>
            </p:extLst>
          </p:nvPr>
        </p:nvPicPr>
        <p:blipFill>
          <a:blip r:embed="rId7">
            <a:extLst/>
          </a:blip>
          <a:stretch>
            <a:fillRect/>
          </a:stretch>
        </p:blipFill>
        <p:spPr>
          <a:xfrm rot="10800000">
            <a:off x="6029578" y="6870003"/>
            <a:ext cx="12562196" cy="7080511"/>
          </a:xfrm>
          <a:prstGeom prst="rect">
            <a:avLst/>
          </a:prstGeom>
        </p:spPr>
      </p:pic>
      <p:sp>
        <p:nvSpPr>
          <p:cNvPr id="195" name="Shape 195"/>
          <p:cNvSpPr/>
          <p:nvPr/>
        </p:nvSpPr>
        <p:spPr>
          <a:xfrm>
            <a:off x="16874824" y="9436214"/>
            <a:ext cx="3056732" cy="16287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lvl="0">
              <a:defRPr sz="1800"/>
            </a:pPr>
            <a:r>
              <a:rPr sz="3400">
                <a:solidFill>
                  <a:srgbClr val="FFFFFF"/>
                </a:solidFill>
                <a:latin typeface="Gill Sans"/>
                <a:ea typeface="Gill Sans"/>
                <a:cs typeface="Gill Sans"/>
                <a:sym typeface="Gill Sans"/>
              </a:rPr>
              <a:t>Velocity</a:t>
            </a:r>
            <a:endParaRPr sz="3400">
              <a:solidFill>
                <a:srgbClr val="FFFFFF"/>
              </a:solidFill>
              <a:latin typeface="Gill Sans"/>
              <a:ea typeface="Gill Sans"/>
              <a:cs typeface="Gill Sans"/>
              <a:sym typeface="Gill Sans"/>
            </a:endParaRPr>
          </a:p>
          <a:p>
            <a:pPr lvl="0">
              <a:defRPr sz="1800"/>
            </a:pPr>
            <a:r>
              <a:rPr sz="3400">
                <a:solidFill>
                  <a:srgbClr val="FFFFFF"/>
                </a:solidFill>
                <a:latin typeface="Gill Sans"/>
                <a:ea typeface="Gill Sans"/>
                <a:cs typeface="Gill Sans"/>
                <a:sym typeface="Gill Sans"/>
              </a:rPr>
              <a:t>Fields</a:t>
            </a:r>
            <a:endParaRPr sz="3400">
              <a:solidFill>
                <a:srgbClr val="FFFFFF"/>
              </a:solidFill>
              <a:latin typeface="Gill Sans"/>
              <a:ea typeface="Gill Sans"/>
              <a:cs typeface="Gill Sans"/>
              <a:sym typeface="Gill Sans"/>
            </a:endParaRPr>
          </a:p>
          <a:p>
            <a:pPr lvl="0">
              <a:defRPr sz="1800"/>
            </a:pPr>
            <a:r>
              <a:rPr sz="3400">
                <a:solidFill>
                  <a:srgbClr val="FFFFFF"/>
                </a:solidFill>
                <a:latin typeface="Gill Sans"/>
                <a:ea typeface="Gill Sans"/>
                <a:cs typeface="Gill Sans"/>
                <a:sym typeface="Gill Sans"/>
              </a:rPr>
              <a:t>(processed data)</a:t>
            </a:r>
          </a:p>
        </p:txBody>
      </p:sp>
      <p:sp>
        <p:nvSpPr>
          <p:cNvPr id="196" name="Shape 196"/>
          <p:cNvSpPr/>
          <p:nvPr/>
        </p:nvSpPr>
        <p:spPr>
          <a:xfrm flipH="1">
            <a:off x="15702542" y="10250602"/>
            <a:ext cx="1716890" cy="1"/>
          </a:xfrm>
          <a:prstGeom prst="line">
            <a:avLst/>
          </a:prstGeom>
          <a:ln w="25400">
            <a:solidFill>
              <a:srgbClr val="FFFFFF"/>
            </a:solidFill>
            <a:miter lim="400000"/>
            <a:tailEnd type="triangle"/>
          </a:ln>
        </p:spPr>
        <p:txBody>
          <a:bodyPr lIns="0" tIns="0" rIns="0" bIns="0" anchor="ctr"/>
          <a:lstStyle/>
          <a:p>
            <a:pPr lvl="0">
              <a:defRPr sz="3200"/>
            </a:pPr>
          </a:p>
        </p:txBody>
      </p:sp>
      <p:sp>
        <p:nvSpPr>
          <p:cNvPr id="197" name="Shape 197"/>
          <p:cNvSpPr/>
          <p:nvPr/>
        </p:nvSpPr>
        <p:spPr>
          <a:xfrm>
            <a:off x="3647984" y="6062662"/>
            <a:ext cx="3722135" cy="15906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b="1" sz="4800">
                <a:solidFill>
                  <a:srgbClr val="FFFFFF"/>
                </a:solidFill>
                <a:latin typeface="Gill Sans"/>
                <a:ea typeface="Gill Sans"/>
                <a:cs typeface="Gill Sans"/>
                <a:sym typeface="Gill Sans"/>
              </a:defRPr>
            </a:lvl1pPr>
          </a:lstStyle>
          <a:p>
            <a:pPr lvl="0">
              <a:defRPr b="0" sz="1800">
                <a:solidFill>
                  <a:srgbClr val="000000"/>
                </a:solidFill>
              </a:defRPr>
            </a:pPr>
            <a:r>
              <a:rPr b="1" sz="4800">
                <a:solidFill>
                  <a:srgbClr val="FFFFFF"/>
                </a:solidFill>
              </a:rPr>
              <a:t>In-water Test Results</a:t>
            </a: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nodeType="clickEffect" presetClass="mediacall" presetSubtype="0" presetID="1" grpId="1" fill="hold">
                                  <p:stCondLst>
                                    <p:cond delay="0"/>
                                  </p:stCondLst>
                                  <p:childTnLst>
                                    <p:cmd type="call" cmd="playFrom(0.0)">
                                      <p:cBhvr>
                                        <p:cTn id="6" dur="0" fill="hold"/>
                                        <p:tgtEl>
                                          <p:spTgt spid="189"/>
                                        </p:tgtEl>
                                      </p:cBhvr>
                                    </p:cmd>
                                  </p:childTnLst>
                                </p:cTn>
                              </p:par>
                            </p:childTnLst>
                          </p:cTn>
                        </p:par>
                      </p:childTnLst>
                    </p:cTn>
                  </p:par>
                  <p:par>
                    <p:cTn id="7" fill="hold">
                      <p:stCondLst>
                        <p:cond delay="indefinite"/>
                      </p:stCondLst>
                      <p:childTnLst>
                        <p:par>
                          <p:cTn id="8" fill="hold">
                            <p:stCondLst>
                              <p:cond delay="0"/>
                            </p:stCondLst>
                            <p:childTnLst>
                              <p:par>
                                <p:cTn id="9" nodeType="clickEffect" presetClass="mediacall" presetSubtype="0" presetID="1" grpId="2" fill="hold">
                                  <p:stCondLst>
                                    <p:cond delay="0"/>
                                  </p:stCondLst>
                                  <p:childTnLst>
                                    <p:cmd type="call" cmd="playFrom(0.0)">
                                      <p:cBhvr>
                                        <p:cTn id="10" dur="0" fill="hold"/>
                                        <p:tgtEl>
                                          <p:spTgt spid="194"/>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11" fill="hold" display="0">
                  <p:stCondLst>
                    <p:cond delay="indefinite"/>
                  </p:stCondLst>
                </p:cTn>
                <p:tgtEl>
                  <p:spTgt spid="194"/>
                </p:tgtEl>
              </p:cMediaNode>
            </p:video>
            <p:video fullScrn="0">
              <p:cMediaNode mute="0" showWhenStopped="1" numSld="1" vol="100000">
                <p:cTn id="12" fill="hold" display="0">
                  <p:stCondLst>
                    <p:cond delay="indefinite"/>
                  </p:stCondLst>
                </p:cTn>
                <p:tgtEl>
                  <p:spTgt spid="189"/>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99" name="Shape 199"/>
          <p:cNvSpPr/>
          <p:nvPr>
            <p:ph type="title"/>
          </p:nvPr>
        </p:nvSpPr>
        <p:spPr>
          <a:prstGeom prst="rect">
            <a:avLst/>
          </a:prstGeom>
        </p:spPr>
        <p:txBody>
          <a:bodyPr/>
          <a:lstStyle/>
          <a:p>
            <a:pPr lvl="0">
              <a:defRPr sz="1800"/>
            </a:pPr>
            <a:r>
              <a:rPr sz="5600"/>
              <a:t>Future Test Plans: Tank Testing</a:t>
            </a:r>
          </a:p>
        </p:txBody>
      </p:sp>
      <p:sp>
        <p:nvSpPr>
          <p:cNvPr id="200" name="Shape 200"/>
          <p:cNvSpPr/>
          <p:nvPr>
            <p:ph type="body" idx="1"/>
          </p:nvPr>
        </p:nvSpPr>
        <p:spPr>
          <a:xfrm>
            <a:off x="4833937" y="2890127"/>
            <a:ext cx="14716126" cy="9039936"/>
          </a:xfrm>
          <a:prstGeom prst="rect">
            <a:avLst/>
          </a:prstGeom>
        </p:spPr>
        <p:txBody>
          <a:bodyPr/>
          <a:lstStyle/>
          <a:p>
            <a:pPr lvl="0" marL="0" indent="0">
              <a:buSzTx/>
              <a:buNone/>
              <a:defRPr sz="1800"/>
            </a:pPr>
            <a:r>
              <a:rPr sz="5000"/>
              <a:t>Test system with IT-1000 in seawater lab aquarium</a:t>
            </a:r>
            <a:endParaRPr sz="5000"/>
          </a:p>
          <a:p>
            <a:pPr lvl="1" marL="0" indent="228600">
              <a:buSzTx/>
              <a:buNone/>
              <a:defRPr sz="1800"/>
            </a:pPr>
            <a:r>
              <a:rPr sz="3200"/>
              <a:t>		Goals:</a:t>
            </a:r>
            <a:endParaRPr sz="3200"/>
          </a:p>
          <a:p>
            <a:pPr lvl="2" marL="1587500" indent="-381000">
              <a:defRPr sz="1800"/>
            </a:pPr>
            <a:r>
              <a:rPr sz="3000"/>
              <a:t>Test vortex ring generator as source of empirical fluid disturbance</a:t>
            </a:r>
            <a:endParaRPr sz="3000"/>
          </a:p>
          <a:p>
            <a:pPr lvl="2" marL="1587500" indent="-381000">
              <a:defRPr sz="1800"/>
            </a:pPr>
            <a:r>
              <a:rPr sz="3000"/>
              <a:t>To determine laser sheet spread angle and resulting illuminated field of view</a:t>
            </a:r>
            <a:endParaRPr sz="3000"/>
          </a:p>
          <a:p>
            <a:pPr lvl="2" marL="0" indent="457200">
              <a:buSzTx/>
              <a:buNone/>
              <a:defRPr sz="1800"/>
            </a:pPr>
            <a:endParaRPr sz="900"/>
          </a:p>
          <a:p>
            <a:pPr lvl="0" marL="0" indent="0">
              <a:buSzTx/>
              <a:buNone/>
              <a:defRPr sz="1800"/>
            </a:pPr>
            <a:r>
              <a:rPr sz="5000"/>
              <a:t>Test system on MiniROV in test tank</a:t>
            </a:r>
            <a:endParaRPr sz="5000"/>
          </a:p>
          <a:p>
            <a:pPr lvl="1" marL="0" indent="228600">
              <a:buSzTx/>
              <a:buNone/>
              <a:defRPr sz="1800"/>
            </a:pPr>
            <a:r>
              <a:rPr sz="3200"/>
              <a:t>		Goals:</a:t>
            </a:r>
            <a:endParaRPr sz="3200"/>
          </a:p>
          <a:p>
            <a:pPr lvl="2" marL="1587500" indent="-381000">
              <a:defRPr sz="1800"/>
            </a:pPr>
            <a:r>
              <a:rPr sz="3000"/>
              <a:t>Resolve any vehicle integration challenges</a:t>
            </a:r>
            <a:endParaRPr sz="3000"/>
          </a:p>
          <a:p>
            <a:pPr lvl="2" marL="1587500" indent="-381000">
              <a:defRPr sz="1800"/>
            </a:pPr>
            <a:r>
              <a:rPr sz="3000"/>
              <a:t>To establish correct alignment of laser and science camera</a:t>
            </a:r>
            <a:endParaRPr sz="3000"/>
          </a:p>
          <a:p>
            <a:pPr lvl="2" marL="1587500" indent="-381000">
              <a:defRPr sz="1800"/>
            </a:pPr>
            <a:r>
              <a:rPr sz="3000"/>
              <a:t>To define field operations procedure</a:t>
            </a:r>
            <a:endParaRPr sz="3000"/>
          </a:p>
          <a:p>
            <a:pPr lvl="2" marL="1587500" indent="-381000">
              <a:defRPr sz="1800"/>
            </a:pPr>
            <a:r>
              <a:rPr sz="3000"/>
              <a:t>Deploy and test vortex ring generator</a:t>
            </a:r>
            <a:endParaRPr sz="3000"/>
          </a:p>
          <a:p>
            <a:pPr lvl="2" marL="1587500" indent="-381000">
              <a:defRPr sz="1800"/>
            </a:pPr>
            <a:r>
              <a:rPr sz="3000"/>
              <a:t>Test trim and control of vehicle </a:t>
            </a: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nodeType="clickEffect" presetClass="entr" presetSubtype="0" presetID="1" grpId="1" fill="hold">
                                  <p:stCondLst>
                                    <p:cond delay="0"/>
                                  </p:stCondLst>
                                  <p:iterate type="el" backwards="0">
                                    <p:tmAbs val="0"/>
                                  </p:iterate>
                                  <p:childTnLst>
                                    <p:set>
                                      <p:cBhvr>
                                        <p:cTn id="6" fill="hold"/>
                                        <p:tgtEl>
                                          <p:spTgt spid="200">
                                            <p:bg/>
                                          </p:spTgt>
                                        </p:tgtEl>
                                        <p:attrNameLst>
                                          <p:attrName>style.visibility</p:attrName>
                                        </p:attrNameLst>
                                      </p:cBhvr>
                                      <p:to>
                                        <p:strVal val="visible"/>
                                      </p:to>
                                    </p:set>
                                  </p:childTnLst>
                                </p:cTn>
                              </p:par>
                              <p:par>
                                <p:cTn id="7" presetClass="entr" presetSubtype="0" presetID="1" grpId="1" fill="hold">
                                  <p:stCondLst>
                                    <p:cond delay="0"/>
                                  </p:stCondLst>
                                  <p:iterate type="el" backwards="0">
                                    <p:tmAbs val="0"/>
                                  </p:iterate>
                                  <p:childTnLst>
                                    <p:set>
                                      <p:cBhvr>
                                        <p:cTn id="8" fill="hold"/>
                                        <p:tgtEl>
                                          <p:spTgt spid="200">
                                            <p:txEl>
                                              <p:pRg st="0" end="0"/>
                                            </p:txEl>
                                          </p:spTgt>
                                        </p:tgtEl>
                                        <p:attrNameLst>
                                          <p:attrName>style.visibility</p:attrName>
                                        </p:attrNameLst>
                                      </p:cBhvr>
                                      <p:to>
                                        <p:strVal val="visible"/>
                                      </p:to>
                                    </p:set>
                                  </p:childTnLst>
                                </p:cTn>
                              </p:par>
                              <p:par>
                                <p:cTn id="9" presetClass="entr" presetSubtype="0" presetID="1" grpId="1" fill="hold">
                                  <p:stCondLst>
                                    <p:cond delay="0"/>
                                  </p:stCondLst>
                                  <p:iterate type="el" backwards="0">
                                    <p:tmAbs val="0"/>
                                  </p:iterate>
                                  <p:childTnLst>
                                    <p:set>
                                      <p:cBhvr>
                                        <p:cTn id="10" fill="hold"/>
                                        <p:tgtEl>
                                          <p:spTgt spid="200">
                                            <p:txEl>
                                              <p:pRg st="1" end="1"/>
                                            </p:txEl>
                                          </p:spTgt>
                                        </p:tgtEl>
                                        <p:attrNameLst>
                                          <p:attrName>style.visibility</p:attrName>
                                        </p:attrNameLst>
                                      </p:cBhvr>
                                      <p:to>
                                        <p:strVal val="visible"/>
                                      </p:to>
                                    </p:set>
                                  </p:childTnLst>
                                </p:cTn>
                              </p:par>
                              <p:par>
                                <p:cTn id="11" presetClass="entr" presetSubtype="0" presetID="1" grpId="1" fill="hold">
                                  <p:stCondLst>
                                    <p:cond delay="0"/>
                                  </p:stCondLst>
                                  <p:iterate type="el" backwards="0">
                                    <p:tmAbs val="0"/>
                                  </p:iterate>
                                  <p:childTnLst>
                                    <p:set>
                                      <p:cBhvr>
                                        <p:cTn id="12" fill="hold"/>
                                        <p:tgtEl>
                                          <p:spTgt spid="200">
                                            <p:txEl>
                                              <p:pRg st="2" end="2"/>
                                            </p:txEl>
                                          </p:spTgt>
                                        </p:tgtEl>
                                        <p:attrNameLst>
                                          <p:attrName>style.visibility</p:attrName>
                                        </p:attrNameLst>
                                      </p:cBhvr>
                                      <p:to>
                                        <p:strVal val="visible"/>
                                      </p:to>
                                    </p:set>
                                  </p:childTnLst>
                                </p:cTn>
                              </p:par>
                              <p:par>
                                <p:cTn id="13" presetClass="entr" presetSubtype="0" presetID="1" grpId="1" fill="hold">
                                  <p:stCondLst>
                                    <p:cond delay="0"/>
                                  </p:stCondLst>
                                  <p:iterate type="el" backwards="0">
                                    <p:tmAbs val="0"/>
                                  </p:iterate>
                                  <p:childTnLst>
                                    <p:set>
                                      <p:cBhvr>
                                        <p:cTn id="14" fill="hold"/>
                                        <p:tgtEl>
                                          <p:spTgt spid="200">
                                            <p:txEl>
                                              <p:pRg st="3" end="3"/>
                                            </p:txEl>
                                          </p:spTgt>
                                        </p:tgtEl>
                                        <p:attrNameLst>
                                          <p:attrName>style.visibility</p:attrName>
                                        </p:attrNameLst>
                                      </p:cBhvr>
                                      <p:to>
                                        <p:strVal val="visible"/>
                                      </p:to>
                                    </p:set>
                                  </p:childTnLst>
                                </p:cTn>
                              </p:par>
                              <p:par>
                                <p:cTn id="15" presetClass="entr" presetSubtype="0" presetID="1" grpId="1" fill="hold">
                                  <p:stCondLst>
                                    <p:cond delay="0"/>
                                  </p:stCondLst>
                                  <p:iterate type="el" backwards="0">
                                    <p:tmAbs val="0"/>
                                  </p:iterate>
                                  <p:childTnLst>
                                    <p:set>
                                      <p:cBhvr>
                                        <p:cTn id="16" fill="hold"/>
                                        <p:tgtEl>
                                          <p:spTgt spid="20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nodeType="clickEffect" presetClass="entr" presetSubtype="0" presetID="1" grpId="1" fill="hold">
                                  <p:stCondLst>
                                    <p:cond delay="0"/>
                                  </p:stCondLst>
                                  <p:iterate type="el" backwards="0">
                                    <p:tmAbs val="0"/>
                                  </p:iterate>
                                  <p:childTnLst>
                                    <p:set>
                                      <p:cBhvr>
                                        <p:cTn id="20" fill="hold"/>
                                        <p:tgtEl>
                                          <p:spTgt spid="200">
                                            <p:txEl>
                                              <p:pRg st="5" end="5"/>
                                            </p:txEl>
                                          </p:spTgt>
                                        </p:tgtEl>
                                        <p:attrNameLst>
                                          <p:attrName>style.visibility</p:attrName>
                                        </p:attrNameLst>
                                      </p:cBhvr>
                                      <p:to>
                                        <p:strVal val="visible"/>
                                      </p:to>
                                    </p:set>
                                  </p:childTnLst>
                                </p:cTn>
                              </p:par>
                              <p:par>
                                <p:cTn id="21" presetClass="entr" presetSubtype="0" presetID="1" grpId="1" fill="hold">
                                  <p:stCondLst>
                                    <p:cond delay="0"/>
                                  </p:stCondLst>
                                  <p:iterate type="el" backwards="0">
                                    <p:tmAbs val="0"/>
                                  </p:iterate>
                                  <p:childTnLst>
                                    <p:set>
                                      <p:cBhvr>
                                        <p:cTn id="22" fill="hold"/>
                                        <p:tgtEl>
                                          <p:spTgt spid="200">
                                            <p:txEl>
                                              <p:pRg st="6" end="6"/>
                                            </p:txEl>
                                          </p:spTgt>
                                        </p:tgtEl>
                                        <p:attrNameLst>
                                          <p:attrName>style.visibility</p:attrName>
                                        </p:attrNameLst>
                                      </p:cBhvr>
                                      <p:to>
                                        <p:strVal val="visible"/>
                                      </p:to>
                                    </p:set>
                                  </p:childTnLst>
                                </p:cTn>
                              </p:par>
                              <p:par>
                                <p:cTn id="23" presetClass="entr" presetSubtype="0" presetID="1" grpId="1" fill="hold">
                                  <p:stCondLst>
                                    <p:cond delay="0"/>
                                  </p:stCondLst>
                                  <p:iterate type="el" backwards="0">
                                    <p:tmAbs val="0"/>
                                  </p:iterate>
                                  <p:childTnLst>
                                    <p:set>
                                      <p:cBhvr>
                                        <p:cTn id="24" fill="hold"/>
                                        <p:tgtEl>
                                          <p:spTgt spid="200">
                                            <p:txEl>
                                              <p:pRg st="7" end="7"/>
                                            </p:txEl>
                                          </p:spTgt>
                                        </p:tgtEl>
                                        <p:attrNameLst>
                                          <p:attrName>style.visibility</p:attrName>
                                        </p:attrNameLst>
                                      </p:cBhvr>
                                      <p:to>
                                        <p:strVal val="visible"/>
                                      </p:to>
                                    </p:set>
                                  </p:childTnLst>
                                </p:cTn>
                              </p:par>
                              <p:par>
                                <p:cTn id="25" presetClass="entr" presetSubtype="0" presetID="1" grpId="1" fill="hold">
                                  <p:stCondLst>
                                    <p:cond delay="0"/>
                                  </p:stCondLst>
                                  <p:iterate type="el" backwards="0">
                                    <p:tmAbs val="0"/>
                                  </p:iterate>
                                  <p:childTnLst>
                                    <p:set>
                                      <p:cBhvr>
                                        <p:cTn id="26" fill="hold"/>
                                        <p:tgtEl>
                                          <p:spTgt spid="200">
                                            <p:txEl>
                                              <p:pRg st="8" end="8"/>
                                            </p:txEl>
                                          </p:spTgt>
                                        </p:tgtEl>
                                        <p:attrNameLst>
                                          <p:attrName>style.visibility</p:attrName>
                                        </p:attrNameLst>
                                      </p:cBhvr>
                                      <p:to>
                                        <p:strVal val="visible"/>
                                      </p:to>
                                    </p:set>
                                  </p:childTnLst>
                                </p:cTn>
                              </p:par>
                              <p:par>
                                <p:cTn id="27" presetClass="entr" presetSubtype="0" presetID="1" grpId="1" fill="hold">
                                  <p:stCondLst>
                                    <p:cond delay="0"/>
                                  </p:stCondLst>
                                  <p:iterate type="el" backwards="0">
                                    <p:tmAbs val="0"/>
                                  </p:iterate>
                                  <p:childTnLst>
                                    <p:set>
                                      <p:cBhvr>
                                        <p:cTn id="28" fill="hold"/>
                                        <p:tgtEl>
                                          <p:spTgt spid="200">
                                            <p:txEl>
                                              <p:pRg st="9" end="9"/>
                                            </p:txEl>
                                          </p:spTgt>
                                        </p:tgtEl>
                                        <p:attrNameLst>
                                          <p:attrName>style.visibility</p:attrName>
                                        </p:attrNameLst>
                                      </p:cBhvr>
                                      <p:to>
                                        <p:strVal val="visible"/>
                                      </p:to>
                                    </p:set>
                                  </p:childTnLst>
                                </p:cTn>
                              </p:par>
                              <p:par>
                                <p:cTn id="29" presetClass="entr" presetSubtype="0" presetID="1" grpId="1" fill="hold">
                                  <p:stCondLst>
                                    <p:cond delay="0"/>
                                  </p:stCondLst>
                                  <p:iterate type="el" backwards="0">
                                    <p:tmAbs val="0"/>
                                  </p:iterate>
                                  <p:childTnLst>
                                    <p:set>
                                      <p:cBhvr>
                                        <p:cTn id="30" fill="hold"/>
                                        <p:tgtEl>
                                          <p:spTgt spid="200">
                                            <p:txEl>
                                              <p:pRg st="10" end="10"/>
                                            </p:txEl>
                                          </p:spTgt>
                                        </p:tgtEl>
                                        <p:attrNameLst>
                                          <p:attrName>style.visibility</p:attrName>
                                        </p:attrNameLst>
                                      </p:cBhvr>
                                      <p:to>
                                        <p:strVal val="visible"/>
                                      </p:to>
                                    </p:set>
                                  </p:childTnLst>
                                </p:cTn>
                              </p:par>
                              <p:par>
                                <p:cTn id="31" presetClass="entr" presetSubtype="0" presetID="1" grpId="1" fill="hold">
                                  <p:stCondLst>
                                    <p:cond delay="0"/>
                                  </p:stCondLst>
                                  <p:iterate type="el" backwards="0">
                                    <p:tmAbs val="0"/>
                                  </p:iterate>
                                  <p:childTnLst>
                                    <p:set>
                                      <p:cBhvr>
                                        <p:cTn id="32" fill="hold"/>
                                        <p:tgtEl>
                                          <p:spTgt spid="200">
                                            <p:txEl>
                                              <p:pRg st="11" end="1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1" animBg="1" rev="0" advAuto="0" spid="200" grpId="1"/>
    </p:bldLst>
  </p:timing>
</p:sld>
</file>

<file path=ppt/slides/slide1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02" name="Shape 202"/>
          <p:cNvSpPr/>
          <p:nvPr>
            <p:ph type="title"/>
          </p:nvPr>
        </p:nvSpPr>
        <p:spPr>
          <a:prstGeom prst="rect">
            <a:avLst/>
          </a:prstGeom>
        </p:spPr>
        <p:txBody>
          <a:bodyPr/>
          <a:lstStyle/>
          <a:p>
            <a:pPr lvl="0">
              <a:defRPr sz="1800"/>
            </a:pPr>
            <a:r>
              <a:rPr sz="5600"/>
              <a:t>Future Test Plans: Deployments</a:t>
            </a:r>
          </a:p>
        </p:txBody>
      </p:sp>
      <p:sp>
        <p:nvSpPr>
          <p:cNvPr id="203" name="Shape 203"/>
          <p:cNvSpPr/>
          <p:nvPr>
            <p:ph type="body" idx="1"/>
          </p:nvPr>
        </p:nvSpPr>
        <p:spPr>
          <a:prstGeom prst="rect">
            <a:avLst/>
          </a:prstGeom>
        </p:spPr>
        <p:txBody>
          <a:bodyPr/>
          <a:lstStyle/>
          <a:p>
            <a:pPr lvl="0" marL="0" indent="0">
              <a:buSzTx/>
              <a:buNone/>
              <a:defRPr sz="1800"/>
            </a:pPr>
            <a:r>
              <a:rPr sz="5000"/>
              <a:t>Rachel Carson + MiniROV - 2 days (June 1st &amp; July 27th)</a:t>
            </a:r>
            <a:endParaRPr sz="5000"/>
          </a:p>
          <a:p>
            <a:pPr lvl="1" marL="0" indent="228600">
              <a:buSzTx/>
              <a:buNone/>
              <a:defRPr sz="1800"/>
            </a:pPr>
            <a:r>
              <a:rPr sz="3200"/>
              <a:t>		Goals:</a:t>
            </a:r>
            <a:endParaRPr sz="3200"/>
          </a:p>
          <a:p>
            <a:pPr lvl="2" marL="1587500" indent="-381000">
              <a:defRPr sz="1800"/>
            </a:pPr>
            <a:r>
              <a:rPr sz="2400"/>
              <a:t>Establish system functionality with vortex ring generator</a:t>
            </a:r>
            <a:endParaRPr sz="2400"/>
          </a:p>
          <a:p>
            <a:pPr lvl="2" marL="1587500" indent="-381000">
              <a:defRPr sz="1800"/>
            </a:pPr>
            <a:r>
              <a:rPr sz="2400"/>
              <a:t>Measure laser intensity by capturing single camera frames</a:t>
            </a:r>
            <a:endParaRPr sz="2400"/>
          </a:p>
          <a:p>
            <a:pPr lvl="2" marL="1587500" indent="-381000">
              <a:defRPr sz="1800"/>
            </a:pPr>
            <a:r>
              <a:rPr sz="2400"/>
              <a:t>Determine focal depth setting of science camera</a:t>
            </a:r>
            <a:endParaRPr sz="2400"/>
          </a:p>
          <a:p>
            <a:pPr lvl="2" marL="1587500" indent="-381000">
              <a:defRPr sz="1800"/>
            </a:pPr>
            <a:r>
              <a:rPr sz="2400"/>
              <a:t>Calibrate spatial scale with object of known size using starboard manipulator</a:t>
            </a:r>
            <a:endParaRPr sz="2400"/>
          </a:p>
          <a:p>
            <a:pPr lvl="2" marL="1587500" indent="-381000">
              <a:defRPr sz="1800"/>
            </a:pPr>
            <a:r>
              <a:rPr sz="2400"/>
              <a:t>Collect data with stationary biological targets</a:t>
            </a:r>
            <a:endParaRPr sz="2400"/>
          </a:p>
          <a:p>
            <a:pPr lvl="2" marL="0" indent="457200">
              <a:buSzTx/>
              <a:buNone/>
              <a:defRPr sz="1800"/>
            </a:pPr>
            <a:endParaRPr sz="1000"/>
          </a:p>
          <a:p>
            <a:pPr lvl="0" marL="0" indent="0">
              <a:buSzTx/>
              <a:buNone/>
              <a:defRPr sz="1800"/>
            </a:pPr>
            <a:r>
              <a:rPr sz="5000"/>
              <a:t>Donna Kathleen + MiniROV - 1/2 day (mid-June)</a:t>
            </a:r>
            <a:endParaRPr sz="5000"/>
          </a:p>
          <a:p>
            <a:pPr lvl="1" marL="0" indent="762000">
              <a:buSzTx/>
              <a:buNone/>
              <a:defRPr sz="1800"/>
            </a:pPr>
            <a:r>
              <a:rPr sz="3200"/>
              <a:t>Goal:</a:t>
            </a:r>
            <a:endParaRPr sz="3200"/>
          </a:p>
          <a:p>
            <a:pPr lvl="2" marL="1587500" indent="-381000">
              <a:defRPr sz="1800"/>
            </a:pPr>
            <a:r>
              <a:rPr sz="2400"/>
              <a:t>Collect additional data to be used for internal proposal process</a:t>
            </a: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nodeType="clickEffect" presetClass="entr" presetSubtype="0" presetID="1" grpId="1" fill="hold">
                                  <p:stCondLst>
                                    <p:cond delay="0"/>
                                  </p:stCondLst>
                                  <p:iterate type="el" backwards="0">
                                    <p:tmAbs val="0"/>
                                  </p:iterate>
                                  <p:childTnLst>
                                    <p:set>
                                      <p:cBhvr>
                                        <p:cTn id="6" fill="hold"/>
                                        <p:tgtEl>
                                          <p:spTgt spid="203">
                                            <p:bg/>
                                          </p:spTgt>
                                        </p:tgtEl>
                                        <p:attrNameLst>
                                          <p:attrName>style.visibility</p:attrName>
                                        </p:attrNameLst>
                                      </p:cBhvr>
                                      <p:to>
                                        <p:strVal val="visible"/>
                                      </p:to>
                                    </p:set>
                                  </p:childTnLst>
                                </p:cTn>
                              </p:par>
                              <p:par>
                                <p:cTn id="7" presetClass="entr" presetSubtype="0" presetID="1" grpId="1" fill="hold">
                                  <p:stCondLst>
                                    <p:cond delay="0"/>
                                  </p:stCondLst>
                                  <p:iterate type="el" backwards="0">
                                    <p:tmAbs val="0"/>
                                  </p:iterate>
                                  <p:childTnLst>
                                    <p:set>
                                      <p:cBhvr>
                                        <p:cTn id="8" fill="hold"/>
                                        <p:tgtEl>
                                          <p:spTgt spid="203">
                                            <p:txEl>
                                              <p:pRg st="0" end="0"/>
                                            </p:txEl>
                                          </p:spTgt>
                                        </p:tgtEl>
                                        <p:attrNameLst>
                                          <p:attrName>style.visibility</p:attrName>
                                        </p:attrNameLst>
                                      </p:cBhvr>
                                      <p:to>
                                        <p:strVal val="visible"/>
                                      </p:to>
                                    </p:set>
                                  </p:childTnLst>
                                </p:cTn>
                              </p:par>
                              <p:par>
                                <p:cTn id="9" presetClass="entr" presetSubtype="0" presetID="1" grpId="1" fill="hold">
                                  <p:stCondLst>
                                    <p:cond delay="0"/>
                                  </p:stCondLst>
                                  <p:iterate type="el" backwards="0">
                                    <p:tmAbs val="0"/>
                                  </p:iterate>
                                  <p:childTnLst>
                                    <p:set>
                                      <p:cBhvr>
                                        <p:cTn id="10" fill="hold"/>
                                        <p:tgtEl>
                                          <p:spTgt spid="203">
                                            <p:txEl>
                                              <p:pRg st="1" end="1"/>
                                            </p:txEl>
                                          </p:spTgt>
                                        </p:tgtEl>
                                        <p:attrNameLst>
                                          <p:attrName>style.visibility</p:attrName>
                                        </p:attrNameLst>
                                      </p:cBhvr>
                                      <p:to>
                                        <p:strVal val="visible"/>
                                      </p:to>
                                    </p:set>
                                  </p:childTnLst>
                                </p:cTn>
                              </p:par>
                              <p:par>
                                <p:cTn id="11" presetClass="entr" presetSubtype="0" presetID="1" grpId="1" fill="hold">
                                  <p:stCondLst>
                                    <p:cond delay="0"/>
                                  </p:stCondLst>
                                  <p:iterate type="el" backwards="0">
                                    <p:tmAbs val="0"/>
                                  </p:iterate>
                                  <p:childTnLst>
                                    <p:set>
                                      <p:cBhvr>
                                        <p:cTn id="12" fill="hold"/>
                                        <p:tgtEl>
                                          <p:spTgt spid="203">
                                            <p:txEl>
                                              <p:pRg st="2" end="2"/>
                                            </p:txEl>
                                          </p:spTgt>
                                        </p:tgtEl>
                                        <p:attrNameLst>
                                          <p:attrName>style.visibility</p:attrName>
                                        </p:attrNameLst>
                                      </p:cBhvr>
                                      <p:to>
                                        <p:strVal val="visible"/>
                                      </p:to>
                                    </p:set>
                                  </p:childTnLst>
                                </p:cTn>
                              </p:par>
                              <p:par>
                                <p:cTn id="13" presetClass="entr" presetSubtype="0" presetID="1" grpId="1" fill="hold">
                                  <p:stCondLst>
                                    <p:cond delay="0"/>
                                  </p:stCondLst>
                                  <p:iterate type="el" backwards="0">
                                    <p:tmAbs val="0"/>
                                  </p:iterate>
                                  <p:childTnLst>
                                    <p:set>
                                      <p:cBhvr>
                                        <p:cTn id="14" fill="hold"/>
                                        <p:tgtEl>
                                          <p:spTgt spid="203">
                                            <p:txEl>
                                              <p:pRg st="3" end="3"/>
                                            </p:txEl>
                                          </p:spTgt>
                                        </p:tgtEl>
                                        <p:attrNameLst>
                                          <p:attrName>style.visibility</p:attrName>
                                        </p:attrNameLst>
                                      </p:cBhvr>
                                      <p:to>
                                        <p:strVal val="visible"/>
                                      </p:to>
                                    </p:set>
                                  </p:childTnLst>
                                </p:cTn>
                              </p:par>
                              <p:par>
                                <p:cTn id="15" presetClass="entr" presetSubtype="0" presetID="1" grpId="1" fill="hold">
                                  <p:stCondLst>
                                    <p:cond delay="0"/>
                                  </p:stCondLst>
                                  <p:iterate type="el" backwards="0">
                                    <p:tmAbs val="0"/>
                                  </p:iterate>
                                  <p:childTnLst>
                                    <p:set>
                                      <p:cBhvr>
                                        <p:cTn id="16" fill="hold"/>
                                        <p:tgtEl>
                                          <p:spTgt spid="203">
                                            <p:txEl>
                                              <p:pRg st="4" end="4"/>
                                            </p:txEl>
                                          </p:spTgt>
                                        </p:tgtEl>
                                        <p:attrNameLst>
                                          <p:attrName>style.visibility</p:attrName>
                                        </p:attrNameLst>
                                      </p:cBhvr>
                                      <p:to>
                                        <p:strVal val="visible"/>
                                      </p:to>
                                    </p:set>
                                  </p:childTnLst>
                                </p:cTn>
                              </p:par>
                              <p:par>
                                <p:cTn id="17" presetClass="entr" presetSubtype="0" presetID="1" grpId="1" fill="hold">
                                  <p:stCondLst>
                                    <p:cond delay="0"/>
                                  </p:stCondLst>
                                  <p:iterate type="el" backwards="0">
                                    <p:tmAbs val="0"/>
                                  </p:iterate>
                                  <p:childTnLst>
                                    <p:set>
                                      <p:cBhvr>
                                        <p:cTn id="18" fill="hold"/>
                                        <p:tgtEl>
                                          <p:spTgt spid="203">
                                            <p:txEl>
                                              <p:pRg st="5" end="5"/>
                                            </p:txEl>
                                          </p:spTgt>
                                        </p:tgtEl>
                                        <p:attrNameLst>
                                          <p:attrName>style.visibility</p:attrName>
                                        </p:attrNameLst>
                                      </p:cBhvr>
                                      <p:to>
                                        <p:strVal val="visible"/>
                                      </p:to>
                                    </p:set>
                                  </p:childTnLst>
                                </p:cTn>
                              </p:par>
                              <p:par>
                                <p:cTn id="19" presetClass="entr" presetSubtype="0" presetID="1" grpId="1" fill="hold">
                                  <p:stCondLst>
                                    <p:cond delay="0"/>
                                  </p:stCondLst>
                                  <p:iterate type="el" backwards="0">
                                    <p:tmAbs val="0"/>
                                  </p:iterate>
                                  <p:childTnLst>
                                    <p:set>
                                      <p:cBhvr>
                                        <p:cTn id="20" fill="hold"/>
                                        <p:tgtEl>
                                          <p:spTgt spid="203">
                                            <p:txEl>
                                              <p:pRg st="6" end="6"/>
                                            </p:txEl>
                                          </p:spTgt>
                                        </p:tgtEl>
                                        <p:attrNameLst>
                                          <p:attrName>style.visibility</p:attrName>
                                        </p:attrNameLst>
                                      </p:cBhvr>
                                      <p:to>
                                        <p:strVal val="visible"/>
                                      </p:to>
                                    </p:set>
                                  </p:childTnLst>
                                </p:cTn>
                              </p:par>
                              <p:par>
                                <p:cTn id="21" presetClass="entr" presetSubtype="0" presetID="1" grpId="1" fill="hold">
                                  <p:stCondLst>
                                    <p:cond delay="0"/>
                                  </p:stCondLst>
                                  <p:iterate type="el" backwards="0">
                                    <p:tmAbs val="0"/>
                                  </p:iterate>
                                  <p:childTnLst>
                                    <p:set>
                                      <p:cBhvr>
                                        <p:cTn id="22" fill="hold"/>
                                        <p:tgtEl>
                                          <p:spTgt spid="20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nodeType="clickEffect" presetClass="entr" presetSubtype="0" presetID="1" grpId="1" fill="hold">
                                  <p:stCondLst>
                                    <p:cond delay="0"/>
                                  </p:stCondLst>
                                  <p:iterate type="el" backwards="0">
                                    <p:tmAbs val="0"/>
                                  </p:iterate>
                                  <p:childTnLst>
                                    <p:set>
                                      <p:cBhvr>
                                        <p:cTn id="26" fill="hold"/>
                                        <p:tgtEl>
                                          <p:spTgt spid="203">
                                            <p:txEl>
                                              <p:pRg st="8" end="8"/>
                                            </p:txEl>
                                          </p:spTgt>
                                        </p:tgtEl>
                                        <p:attrNameLst>
                                          <p:attrName>style.visibility</p:attrName>
                                        </p:attrNameLst>
                                      </p:cBhvr>
                                      <p:to>
                                        <p:strVal val="visible"/>
                                      </p:to>
                                    </p:set>
                                  </p:childTnLst>
                                </p:cTn>
                              </p:par>
                              <p:par>
                                <p:cTn id="27" presetClass="entr" presetSubtype="0" presetID="1" grpId="1" fill="hold">
                                  <p:stCondLst>
                                    <p:cond delay="0"/>
                                  </p:stCondLst>
                                  <p:iterate type="el" backwards="0">
                                    <p:tmAbs val="0"/>
                                  </p:iterate>
                                  <p:childTnLst>
                                    <p:set>
                                      <p:cBhvr>
                                        <p:cTn id="28" fill="hold"/>
                                        <p:tgtEl>
                                          <p:spTgt spid="203">
                                            <p:txEl>
                                              <p:pRg st="9" end="9"/>
                                            </p:txEl>
                                          </p:spTgt>
                                        </p:tgtEl>
                                        <p:attrNameLst>
                                          <p:attrName>style.visibility</p:attrName>
                                        </p:attrNameLst>
                                      </p:cBhvr>
                                      <p:to>
                                        <p:strVal val="visible"/>
                                      </p:to>
                                    </p:set>
                                  </p:childTnLst>
                                </p:cTn>
                              </p:par>
                              <p:par>
                                <p:cTn id="29" presetClass="entr" presetSubtype="0" presetID="1" grpId="1" fill="hold">
                                  <p:stCondLst>
                                    <p:cond delay="0"/>
                                  </p:stCondLst>
                                  <p:iterate type="el" backwards="0">
                                    <p:tmAbs val="0"/>
                                  </p:iterate>
                                  <p:childTnLst>
                                    <p:set>
                                      <p:cBhvr>
                                        <p:cTn id="30" fill="hold"/>
                                        <p:tgtEl>
                                          <p:spTgt spid="203">
                                            <p:txEl>
                                              <p:pRg st="10" end="10"/>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1" animBg="1" rev="0" advAuto="0" spid="203" grpId="1"/>
    </p:bldLst>
  </p:timing>
</p:sld>
</file>

<file path=ppt/slides/slide2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205" name="1080p_30Hz_4_309.png"/>
          <p:cNvPicPr/>
          <p:nvPr/>
        </p:nvPicPr>
        <p:blipFill>
          <a:blip r:embed="rId2">
            <a:extLst/>
          </a:blip>
          <a:stretch>
            <a:fillRect/>
          </a:stretch>
        </p:blipFill>
        <p:spPr>
          <a:xfrm>
            <a:off x="-734455" y="-920186"/>
            <a:ext cx="26753606" cy="15048902"/>
          </a:xfrm>
          <a:prstGeom prst="rect">
            <a:avLst/>
          </a:prstGeom>
          <a:ln w="12700">
            <a:miter lim="400000"/>
          </a:ln>
        </p:spPr>
      </p:pic>
      <p:sp>
        <p:nvSpPr>
          <p:cNvPr id="206" name="Shape 206"/>
          <p:cNvSpPr/>
          <p:nvPr>
            <p:ph type="title"/>
          </p:nvPr>
        </p:nvSpPr>
        <p:spPr>
          <a:xfrm>
            <a:off x="4477063" y="1464468"/>
            <a:ext cx="15429874" cy="4643439"/>
          </a:xfrm>
          <a:prstGeom prst="rect">
            <a:avLst/>
          </a:prstGeom>
        </p:spPr>
        <p:txBody>
          <a:bodyPr/>
          <a:lstStyle/>
          <a:p>
            <a:pPr lvl="0">
              <a:defRPr sz="1800"/>
            </a:pPr>
            <a:r>
              <a:rPr sz="7400">
                <a:solidFill>
                  <a:srgbClr val="FFFFFF"/>
                </a:solidFill>
              </a:rPr>
              <a:t>Deep</a:t>
            </a:r>
            <a:r>
              <a:rPr sz="7400" u="sng">
                <a:solidFill>
                  <a:srgbClr val="FFFFFF"/>
                </a:solidFill>
              </a:rPr>
              <a:t>PIV</a:t>
            </a:r>
            <a:endParaRPr sz="7400">
              <a:solidFill>
                <a:srgbClr val="FFFFFF"/>
              </a:solidFill>
            </a:endParaRPr>
          </a:p>
          <a:p>
            <a:pPr lvl="0">
              <a:defRPr sz="1800"/>
            </a:pPr>
            <a:r>
              <a:rPr sz="7400">
                <a:solidFill>
                  <a:srgbClr val="FFFFFF"/>
                </a:solidFill>
              </a:rPr>
              <a:t>(</a:t>
            </a:r>
            <a:r>
              <a:rPr sz="7400" u="sng">
                <a:solidFill>
                  <a:srgbClr val="FFFFFF"/>
                </a:solidFill>
              </a:rPr>
              <a:t>P</a:t>
            </a:r>
            <a:r>
              <a:rPr sz="7400">
                <a:solidFill>
                  <a:srgbClr val="FFFFFF"/>
                </a:solidFill>
              </a:rPr>
              <a:t>article </a:t>
            </a:r>
            <a:r>
              <a:rPr sz="7400" u="sng">
                <a:solidFill>
                  <a:srgbClr val="FFFFFF"/>
                </a:solidFill>
              </a:rPr>
              <a:t>I</a:t>
            </a:r>
            <a:r>
              <a:rPr sz="7400">
                <a:solidFill>
                  <a:srgbClr val="FFFFFF"/>
                </a:solidFill>
              </a:rPr>
              <a:t>mage </a:t>
            </a:r>
            <a:r>
              <a:rPr sz="7400" u="sng">
                <a:solidFill>
                  <a:srgbClr val="FFFFFF"/>
                </a:solidFill>
              </a:rPr>
              <a:t>V</a:t>
            </a:r>
            <a:r>
              <a:rPr sz="7400">
                <a:solidFill>
                  <a:srgbClr val="FFFFFF"/>
                </a:solidFill>
              </a:rPr>
              <a:t>elocimetry)</a:t>
            </a:r>
            <a:endParaRPr sz="7400">
              <a:solidFill>
                <a:srgbClr val="FFFFFF"/>
              </a:solidFill>
            </a:endParaRPr>
          </a:p>
          <a:p>
            <a:pPr lvl="0">
              <a:defRPr sz="1800"/>
            </a:pPr>
            <a:r>
              <a:rPr sz="5600">
                <a:solidFill>
                  <a:srgbClr val="FFFFFF"/>
                </a:solidFill>
              </a:rPr>
              <a:t>Measuring fine-scale fluid motion at depth</a:t>
            </a:r>
          </a:p>
        </p:txBody>
      </p:sp>
      <p:sp>
        <p:nvSpPr>
          <p:cNvPr id="207" name="Shape 207"/>
          <p:cNvSpPr/>
          <p:nvPr>
            <p:ph type="body" idx="1"/>
          </p:nvPr>
        </p:nvSpPr>
        <p:spPr>
          <a:xfrm>
            <a:off x="7048210" y="7410978"/>
            <a:ext cx="10287580" cy="1589486"/>
          </a:xfrm>
          <a:prstGeom prst="rect">
            <a:avLst/>
          </a:prstGeom>
        </p:spPr>
        <p:txBody>
          <a:bodyPr/>
          <a:lstStyle/>
          <a:p>
            <a:pPr lvl="0">
              <a:defRPr sz="1800"/>
            </a:pPr>
            <a:r>
              <a:rPr sz="4200">
                <a:solidFill>
                  <a:srgbClr val="FFFFFF"/>
                </a:solidFill>
              </a:rPr>
              <a:t>Alana Sherman, Kakani Katija</a:t>
            </a:r>
            <a:endParaRPr sz="4200">
              <a:solidFill>
                <a:srgbClr val="FFFFFF"/>
              </a:solidFill>
            </a:endParaRPr>
          </a:p>
          <a:p>
            <a:pPr lvl="0">
              <a:defRPr sz="1800"/>
            </a:pPr>
            <a:r>
              <a:rPr sz="4200">
                <a:solidFill>
                  <a:srgbClr val="FFFFFF"/>
                </a:solidFill>
              </a:rPr>
              <a:t>Dale Graves, Chad Kecy, and Bruce Robison</a:t>
            </a:r>
          </a:p>
        </p:txBody>
      </p:sp>
    </p:spTree>
  </p:cSld>
  <p:clrMapOvr>
    <a:masterClrMapping/>
  </p:clrMapOvr>
  <p:transition spd="med" advClick="1"/>
</p:sld>
</file>

<file path=ppt/slides/slide2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09" name="Shape 209"/>
          <p:cNvSpPr/>
          <p:nvPr>
            <p:ph type="title"/>
          </p:nvPr>
        </p:nvSpPr>
        <p:spPr>
          <a:prstGeom prst="rect">
            <a:avLst/>
          </a:prstGeom>
        </p:spPr>
        <p:txBody>
          <a:bodyPr/>
          <a:lstStyle/>
          <a:p>
            <a:pPr lvl="0">
              <a:defRPr sz="1800"/>
            </a:pPr>
            <a:r>
              <a:rPr sz="5600"/>
              <a:t>Potential Science Targets for DeepPIV</a:t>
            </a:r>
          </a:p>
        </p:txBody>
      </p:sp>
      <p:sp>
        <p:nvSpPr>
          <p:cNvPr id="210" name="Shape 210"/>
          <p:cNvSpPr/>
          <p:nvPr>
            <p:ph type="body" idx="1"/>
          </p:nvPr>
        </p:nvSpPr>
        <p:spPr>
          <a:xfrm>
            <a:off x="5625749" y="2859453"/>
            <a:ext cx="13714831" cy="10604563"/>
          </a:xfrm>
          <a:prstGeom prst="rect">
            <a:avLst/>
          </a:prstGeom>
        </p:spPr>
        <p:txBody>
          <a:bodyPr anchor="t"/>
          <a:lstStyle/>
          <a:p>
            <a:pPr lvl="0" marL="0" indent="0">
              <a:spcBef>
                <a:spcPts val="200"/>
              </a:spcBef>
              <a:buSzTx/>
              <a:buNone/>
              <a:defRPr sz="1800"/>
            </a:pPr>
            <a:r>
              <a:rPr b="1" sz="4200"/>
              <a:t>Larvacean house flow</a:t>
            </a:r>
            <a:endParaRPr b="1" sz="4200"/>
          </a:p>
          <a:p>
            <a:pPr lvl="1" marL="0" indent="228600">
              <a:spcBef>
                <a:spcPts val="200"/>
              </a:spcBef>
              <a:buSzTx/>
              <a:buNone/>
              <a:defRPr sz="1800"/>
            </a:pPr>
            <a:r>
              <a:rPr sz="3400"/>
              <a:t>Quantify volume flow rates </a:t>
            </a:r>
            <a:endParaRPr sz="3400"/>
          </a:p>
          <a:p>
            <a:pPr lvl="1" marL="0" indent="228600">
              <a:spcBef>
                <a:spcPts val="200"/>
              </a:spcBef>
              <a:buSzTx/>
              <a:buNone/>
              <a:defRPr sz="1800"/>
            </a:pPr>
            <a:r>
              <a:rPr sz="3400"/>
              <a:t>	during feeding</a:t>
            </a:r>
            <a:endParaRPr sz="3400"/>
          </a:p>
          <a:p>
            <a:pPr lvl="1" marL="0" indent="228600">
              <a:spcBef>
                <a:spcPts val="200"/>
              </a:spcBef>
              <a:buSzTx/>
              <a:buNone/>
              <a:defRPr sz="1800"/>
            </a:pPr>
            <a:r>
              <a:rPr sz="3400"/>
              <a:t>Estimate filtration rates, energy </a:t>
            </a:r>
            <a:endParaRPr sz="3400"/>
          </a:p>
          <a:p>
            <a:pPr lvl="1" marL="0" indent="228600">
              <a:spcBef>
                <a:spcPts val="200"/>
              </a:spcBef>
              <a:buSzTx/>
              <a:buNone/>
              <a:defRPr sz="1800"/>
            </a:pPr>
            <a:r>
              <a:rPr sz="3400"/>
              <a:t>	expenditure, and carbon flux</a:t>
            </a:r>
            <a:endParaRPr sz="3400"/>
          </a:p>
          <a:p>
            <a:pPr lvl="0" marL="0" indent="0" algn="r">
              <a:spcBef>
                <a:spcPts val="200"/>
              </a:spcBef>
              <a:buSzTx/>
              <a:buNone/>
              <a:defRPr sz="1800"/>
            </a:pPr>
            <a:endParaRPr sz="4200"/>
          </a:p>
          <a:p>
            <a:pPr lvl="0" marL="0" indent="0" algn="r">
              <a:spcBef>
                <a:spcPts val="200"/>
              </a:spcBef>
              <a:buSzTx/>
              <a:buNone/>
              <a:defRPr sz="1800"/>
            </a:pPr>
            <a:r>
              <a:rPr b="1" sz="4200"/>
              <a:t>Flow over seamount soft corals</a:t>
            </a:r>
            <a:endParaRPr b="1" sz="4200"/>
          </a:p>
          <a:p>
            <a:pPr lvl="1" marL="0" indent="228600" algn="r">
              <a:spcBef>
                <a:spcPts val="200"/>
              </a:spcBef>
              <a:buSzTx/>
              <a:buNone/>
              <a:defRPr sz="1800"/>
            </a:pPr>
            <a:r>
              <a:rPr sz="3200"/>
              <a:t>				</a:t>
            </a:r>
            <a:r>
              <a:rPr sz="3400"/>
              <a:t>Quantify boundary layer flow</a:t>
            </a:r>
            <a:endParaRPr sz="3400"/>
          </a:p>
          <a:p>
            <a:pPr lvl="1" marL="0" indent="228600" algn="r">
              <a:spcBef>
                <a:spcPts val="200"/>
              </a:spcBef>
              <a:buSzTx/>
              <a:buNone/>
              <a:defRPr sz="1800"/>
            </a:pPr>
            <a:r>
              <a:rPr sz="3400"/>
              <a:t>Estimate filtration rates and </a:t>
            </a:r>
            <a:endParaRPr sz="3400"/>
          </a:p>
          <a:p>
            <a:pPr lvl="1" marL="0" indent="228600" algn="r">
              <a:spcBef>
                <a:spcPts val="200"/>
              </a:spcBef>
              <a:buSzTx/>
              <a:buNone/>
              <a:defRPr sz="1800"/>
            </a:pPr>
            <a:r>
              <a:rPr sz="3400"/>
              <a:t>nutrient/carbon flux</a:t>
            </a:r>
            <a:endParaRPr sz="3400"/>
          </a:p>
          <a:p>
            <a:pPr lvl="0" marL="0" indent="0">
              <a:spcBef>
                <a:spcPts val="200"/>
              </a:spcBef>
              <a:buSzTx/>
              <a:buNone/>
              <a:defRPr sz="1800"/>
            </a:pPr>
            <a:endParaRPr sz="5000"/>
          </a:p>
          <a:p>
            <a:pPr lvl="0" marL="0" indent="0">
              <a:spcBef>
                <a:spcPts val="200"/>
              </a:spcBef>
              <a:buSzTx/>
              <a:buNone/>
              <a:defRPr sz="1800"/>
            </a:pPr>
            <a:endParaRPr sz="4200"/>
          </a:p>
          <a:p>
            <a:pPr lvl="0" marL="0" indent="0">
              <a:spcBef>
                <a:spcPts val="200"/>
              </a:spcBef>
              <a:buSzTx/>
              <a:buNone/>
              <a:defRPr sz="1800"/>
            </a:pPr>
            <a:r>
              <a:rPr b="1" sz="4200"/>
              <a:t>Mechanosensing behavior</a:t>
            </a:r>
            <a:endParaRPr b="1" sz="4200"/>
          </a:p>
          <a:p>
            <a:pPr lvl="1" marL="0" indent="228600">
              <a:spcBef>
                <a:spcPts val="200"/>
              </a:spcBef>
              <a:buSzTx/>
              <a:buNone/>
              <a:defRPr sz="1800"/>
            </a:pPr>
            <a:r>
              <a:rPr sz="3400"/>
              <a:t>Quantify hydromechanical signals</a:t>
            </a:r>
            <a:endParaRPr sz="3400"/>
          </a:p>
          <a:p>
            <a:pPr lvl="1" marL="0" indent="228600">
              <a:spcBef>
                <a:spcPts val="200"/>
              </a:spcBef>
              <a:buSzTx/>
              <a:buNone/>
              <a:defRPr sz="1800"/>
            </a:pPr>
            <a:r>
              <a:rPr sz="3400"/>
              <a:t>Understand role hydrodynamics plays </a:t>
            </a:r>
            <a:endParaRPr sz="3400"/>
          </a:p>
          <a:p>
            <a:pPr lvl="1" marL="0" indent="228600">
              <a:spcBef>
                <a:spcPts val="200"/>
              </a:spcBef>
              <a:buSzTx/>
              <a:buNone/>
              <a:defRPr sz="1800"/>
            </a:pPr>
            <a:r>
              <a:rPr sz="3400"/>
              <a:t>	in predation and ecology of </a:t>
            </a:r>
            <a:endParaRPr sz="3400"/>
          </a:p>
          <a:p>
            <a:pPr lvl="1" marL="0" indent="228600">
              <a:spcBef>
                <a:spcPts val="200"/>
              </a:spcBef>
              <a:buSzTx/>
              <a:buNone/>
              <a:defRPr sz="1800"/>
            </a:pPr>
            <a:r>
              <a:rPr sz="3400"/>
              <a:t>	midwater organisms</a:t>
            </a:r>
          </a:p>
        </p:txBody>
      </p:sp>
      <p:sp>
        <p:nvSpPr>
          <p:cNvPr id="211" name="Shape 211"/>
          <p:cNvSpPr/>
          <p:nvPr/>
        </p:nvSpPr>
        <p:spPr>
          <a:xfrm>
            <a:off x="2693377" y="6054328"/>
            <a:ext cx="18997246" cy="1"/>
          </a:xfrm>
          <a:prstGeom prst="line">
            <a:avLst/>
          </a:prstGeom>
          <a:ln w="25400">
            <a:solidFill/>
            <a:miter lim="400000"/>
          </a:ln>
        </p:spPr>
        <p:txBody>
          <a:bodyPr lIns="0" tIns="0" rIns="0" bIns="0" anchor="ct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12" name="Shape 212"/>
          <p:cNvSpPr/>
          <p:nvPr/>
        </p:nvSpPr>
        <p:spPr>
          <a:xfrm>
            <a:off x="2572729" y="9842547"/>
            <a:ext cx="18997245" cy="1"/>
          </a:xfrm>
          <a:prstGeom prst="line">
            <a:avLst/>
          </a:prstGeom>
          <a:ln w="25400">
            <a:solidFill/>
            <a:miter lim="400000"/>
          </a:ln>
        </p:spPr>
        <p:txBody>
          <a:bodyPr lIns="0" tIns="0" rIns="0" bIns="0" anchor="ct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pic>
        <p:nvPicPr>
          <p:cNvPr id="213" name="larvacean.mp4"/>
          <p:cNvPicPr/>
          <p:nvPr>
            <a:videoFile r:link="rId3"/>
            <p:extLst>
              <p:ext uri="{DAA4B4D4-6D71-4841-9C94-3DE7FCFB9230}">
                <p14:media xmlns:p14="http://schemas.microsoft.com/office/powerpoint/2010/main" r:embed="rId4"/>
              </p:ext>
            </p:extLst>
          </p:nvPr>
        </p:nvPicPr>
        <p:blipFill>
          <a:blip r:embed="rId5">
            <a:extLst/>
          </a:blip>
          <a:stretch>
            <a:fillRect/>
          </a:stretch>
        </p:blipFill>
        <p:spPr>
          <a:xfrm>
            <a:off x="13765713" y="3067112"/>
            <a:ext cx="4906212" cy="2759745"/>
          </a:xfrm>
          <a:prstGeom prst="rect">
            <a:avLst/>
          </a:prstGeom>
        </p:spPr>
      </p:pic>
      <p:sp>
        <p:nvSpPr>
          <p:cNvPr id="214" name="Shape 214"/>
          <p:cNvSpPr/>
          <p:nvPr/>
        </p:nvSpPr>
        <p:spPr>
          <a:xfrm>
            <a:off x="16140174" y="13263714"/>
            <a:ext cx="8269090"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latin typeface="Gill Sans"/>
                <a:ea typeface="Gill Sans"/>
                <a:cs typeface="Gill Sans"/>
                <a:sym typeface="Gill Sans"/>
              </a:defRPr>
            </a:lvl1pPr>
          </a:lstStyle>
          <a:p>
            <a:pPr lvl="0">
              <a:defRPr sz="1800"/>
            </a:pPr>
            <a:r>
              <a:rPr sz="2200"/>
              <a:t>Video credit: MBARI (Kyra Schlining, Rob Sherlock, and Susan von Thun)</a:t>
            </a:r>
          </a:p>
        </p:txBody>
      </p:sp>
      <p:pic>
        <p:nvPicPr>
          <p:cNvPr id="215" name="Paragorgia and Sponges.mov"/>
          <p:cNvPicPr/>
          <p:nvPr>
            <a:videoFile r:link="rId6"/>
            <p:extLst>
              <p:ext uri="{DAA4B4D4-6D71-4841-9C94-3DE7FCFB9230}">
                <p14:media xmlns:p14="http://schemas.microsoft.com/office/powerpoint/2010/main" r:embed="rId7"/>
              </p:ext>
            </p:extLst>
          </p:nvPr>
        </p:nvPicPr>
        <p:blipFill>
          <a:blip r:embed="rId8">
            <a:extLst/>
          </a:blip>
          <a:stretch>
            <a:fillRect/>
          </a:stretch>
        </p:blipFill>
        <p:spPr>
          <a:xfrm>
            <a:off x="5781690" y="6319874"/>
            <a:ext cx="5659837" cy="3183659"/>
          </a:xfrm>
          <a:prstGeom prst="rect">
            <a:avLst/>
          </a:prstGeom>
        </p:spPr>
      </p:pic>
      <p:pic>
        <p:nvPicPr>
          <p:cNvPr id="216" name="111214_copepod_43.mov"/>
          <p:cNvPicPr/>
          <p:nvPr>
            <a:videoFile r:link="rId9"/>
            <p:extLst>
              <p:ext uri="{DAA4B4D4-6D71-4841-9C94-3DE7FCFB9230}">
                <p14:media xmlns:p14="http://schemas.microsoft.com/office/powerpoint/2010/main" r:embed="rId10"/>
              </p:ext>
            </p:extLst>
          </p:nvPr>
        </p:nvPicPr>
        <p:blipFill>
          <a:blip r:embed="rId11">
            <a:extLst/>
          </a:blip>
          <a:stretch>
            <a:fillRect/>
          </a:stretch>
        </p:blipFill>
        <p:spPr>
          <a:xfrm>
            <a:off x="13194183" y="10070019"/>
            <a:ext cx="2978924" cy="2978924"/>
          </a:xfrm>
          <a:prstGeom prst="rect">
            <a:avLst/>
          </a:prstGeom>
        </p:spPr>
      </p:pic>
      <p:pic>
        <p:nvPicPr>
          <p:cNvPr id="217" name="111214_copepod_5.mov"/>
          <p:cNvPicPr/>
          <p:nvPr>
            <a:videoFile r:link="rId12"/>
            <p:extLst>
              <p:ext uri="{DAA4B4D4-6D71-4841-9C94-3DE7FCFB9230}">
                <p14:media xmlns:p14="http://schemas.microsoft.com/office/powerpoint/2010/main" r:embed="rId13"/>
              </p:ext>
            </p:extLst>
          </p:nvPr>
        </p:nvPicPr>
        <p:blipFill>
          <a:blip r:embed="rId14">
            <a:extLst/>
          </a:blip>
          <a:stretch>
            <a:fillRect/>
          </a:stretch>
        </p:blipFill>
        <p:spPr>
          <a:xfrm>
            <a:off x="16171291" y="10070019"/>
            <a:ext cx="2978924" cy="2978924"/>
          </a:xfrm>
          <a:prstGeom prst="rect">
            <a:avLst/>
          </a:prstGeom>
        </p:spPr>
      </p:pic>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nodeType="afterEffect" presetClass="mediacall" presetSubtype="0" presetID="1" grpId="1" fill="hold">
                                  <p:stCondLst>
                                    <p:cond delay="0"/>
                                  </p:stCondLst>
                                  <p:childTnLst>
                                    <p:cmd type="call" cmd="playFrom(0.0)">
                                      <p:cBhvr>
                                        <p:cTn id="6" dur="15593" fill="hold"/>
                                        <p:tgtEl>
                                          <p:spTgt spid="215"/>
                                        </p:tgtEl>
                                      </p:cBhvr>
                                    </p:cmd>
                                  </p:childTnLst>
                                </p:cTn>
                              </p:par>
                            </p:childTnLst>
                          </p:cTn>
                        </p:par>
                        <p:par>
                          <p:cTn id="7" fill="hold">
                            <p:stCondLst>
                              <p:cond delay="15593"/>
                            </p:stCondLst>
                            <p:childTnLst>
                              <p:par>
                                <p:cTn id="8" nodeType="afterEffect" presetClass="mediacall" presetSubtype="0" presetID="1" grpId="2" fill="hold">
                                  <p:stCondLst>
                                    <p:cond delay="0"/>
                                  </p:stCondLst>
                                  <p:childTnLst>
                                    <p:cmd type="call" cmd="playFrom(0.0)">
                                      <p:cBhvr>
                                        <p:cTn id="9" dur="45078" fill="hold"/>
                                        <p:tgtEl>
                                          <p:spTgt spid="213"/>
                                        </p:tgtEl>
                                      </p:cBhvr>
                                    </p:cmd>
                                  </p:childTnLst>
                                </p:cTn>
                              </p:par>
                            </p:childTnLst>
                          </p:cTn>
                        </p:par>
                        <p:par>
                          <p:cTn id="10" fill="hold">
                            <p:stCondLst>
                              <p:cond delay="60671"/>
                            </p:stCondLst>
                            <p:childTnLst>
                              <p:par>
                                <p:cTn id="11" nodeType="afterEffect" presetClass="mediacall" presetSubtype="0" presetID="1" grpId="3" fill="hold">
                                  <p:stCondLst>
                                    <p:cond delay="0"/>
                                  </p:stCondLst>
                                  <p:childTnLst>
                                    <p:cmd type="call" cmd="playFrom(0.0)">
                                      <p:cBhvr>
                                        <p:cTn id="12" dur="4436" fill="hold"/>
                                        <p:tgtEl>
                                          <p:spTgt spid="217"/>
                                        </p:tgtEl>
                                      </p:cBhvr>
                                    </p:cmd>
                                  </p:childTnLst>
                                </p:cTn>
                              </p:par>
                            </p:childTnLst>
                          </p:cTn>
                        </p:par>
                        <p:par>
                          <p:cTn id="13" fill="hold">
                            <p:stCondLst>
                              <p:cond delay="65107"/>
                            </p:stCondLst>
                            <p:childTnLst>
                              <p:par>
                                <p:cTn id="14" nodeType="afterEffect" presetClass="mediacall" presetSubtype="0" presetID="1" grpId="4" fill="hold">
                                  <p:stCondLst>
                                    <p:cond delay="0"/>
                                  </p:stCondLst>
                                  <p:childTnLst>
                                    <p:cmd type="call" cmd="playFrom(0.0)">
                                      <p:cBhvr>
                                        <p:cTn id="15" dur="7073" fill="hold"/>
                                        <p:tgtEl>
                                          <p:spTgt spid="216"/>
                                        </p:tgtEl>
                                      </p:cBhvr>
                                    </p:cmd>
                                  </p:childTnLst>
                                </p:cTn>
                              </p:par>
                            </p:childTnLst>
                          </p:cTn>
                        </p:par>
                        <p:par>
                          <p:cTn id="16" fill="hold">
                            <p:stCondLst>
                              <p:cond delay="72180"/>
                            </p:stCondLst>
                            <p:childTnLst>
                              <p:par>
                                <p:cTn id="17" nodeType="afterEffect" presetClass="entr" presetSubtype="0" presetID="1" grpId="2" fill="hold">
                                  <p:stCondLst>
                                    <p:cond delay="0"/>
                                  </p:stCondLst>
                                  <p:iterate type="el" backwards="0">
                                    <p:tmAbs val="0"/>
                                  </p:iterate>
                                  <p:childTnLst>
                                    <p:set>
                                      <p:cBhvr>
                                        <p:cTn id="18" fill="hold"/>
                                        <p:tgtEl>
                                          <p:spTgt spid="213"/>
                                        </p:tgtEl>
                                        <p:attrNameLst>
                                          <p:attrName>style.visibility</p:attrName>
                                        </p:attrNameLst>
                                      </p:cBhvr>
                                      <p:to>
                                        <p:strVal val="visible"/>
                                      </p:to>
                                    </p:set>
                                  </p:childTnLst>
                                </p:cTn>
                              </p:par>
                            </p:childTnLst>
                          </p:cTn>
                        </p:par>
                        <p:par>
                          <p:cTn id="19" fill="hold">
                            <p:stCondLst>
                              <p:cond delay="72180"/>
                            </p:stCondLst>
                            <p:childTnLst>
                              <p:par>
                                <p:cTn id="20" nodeType="afterEffect" presetClass="entr" presetSubtype="0" presetID="1" grpId="5" fill="hold">
                                  <p:stCondLst>
                                    <p:cond delay="0"/>
                                  </p:stCondLst>
                                  <p:iterate type="el" backwards="0">
                                    <p:tmAbs val="0"/>
                                  </p:iterate>
                                  <p:childTnLst>
                                    <p:set>
                                      <p:cBhvr>
                                        <p:cTn id="21" fill="hold"/>
                                        <p:tgtEl>
                                          <p:spTgt spid="210">
                                            <p:bg/>
                                          </p:spTgt>
                                        </p:tgtEl>
                                        <p:attrNameLst>
                                          <p:attrName>style.visibility</p:attrName>
                                        </p:attrNameLst>
                                      </p:cBhvr>
                                      <p:to>
                                        <p:strVal val="visible"/>
                                      </p:to>
                                    </p:set>
                                  </p:childTnLst>
                                </p:cTn>
                              </p:par>
                              <p:par>
                                <p:cTn id="22" presetClass="entr" presetSubtype="0" presetID="1" grpId="5" fill="hold">
                                  <p:stCondLst>
                                    <p:cond delay="0"/>
                                  </p:stCondLst>
                                  <p:iterate type="el" backwards="0">
                                    <p:tmAbs val="0"/>
                                  </p:iterate>
                                  <p:childTnLst>
                                    <p:set>
                                      <p:cBhvr>
                                        <p:cTn id="23" fill="hold"/>
                                        <p:tgtEl>
                                          <p:spTgt spid="210">
                                            <p:txEl>
                                              <p:pRg st="0" end="0"/>
                                            </p:txEl>
                                          </p:spTgt>
                                        </p:tgtEl>
                                        <p:attrNameLst>
                                          <p:attrName>style.visibility</p:attrName>
                                        </p:attrNameLst>
                                      </p:cBhvr>
                                      <p:to>
                                        <p:strVal val="visible"/>
                                      </p:to>
                                    </p:set>
                                  </p:childTnLst>
                                </p:cTn>
                              </p:par>
                            </p:childTnLst>
                          </p:cTn>
                        </p:par>
                        <p:par>
                          <p:cTn id="24" fill="hold">
                            <p:stCondLst>
                              <p:cond delay="72180"/>
                            </p:stCondLst>
                            <p:childTnLst>
                              <p:par>
                                <p:cTn id="25" nodeType="afterEffect" presetClass="entr" presetSubtype="0" presetID="1" grpId="5" fill="hold">
                                  <p:stCondLst>
                                    <p:cond delay="0"/>
                                  </p:stCondLst>
                                  <p:iterate type="el" backwards="0">
                                    <p:tmAbs val="0"/>
                                  </p:iterate>
                                  <p:childTnLst>
                                    <p:set>
                                      <p:cBhvr>
                                        <p:cTn id="26" fill="hold"/>
                                        <p:tgtEl>
                                          <p:spTgt spid="210">
                                            <p:txEl>
                                              <p:pRg st="1" end="1"/>
                                            </p:txEl>
                                          </p:spTgt>
                                        </p:tgtEl>
                                        <p:attrNameLst>
                                          <p:attrName>style.visibility</p:attrName>
                                        </p:attrNameLst>
                                      </p:cBhvr>
                                      <p:to>
                                        <p:strVal val="visible"/>
                                      </p:to>
                                    </p:set>
                                  </p:childTnLst>
                                </p:cTn>
                              </p:par>
                            </p:childTnLst>
                          </p:cTn>
                        </p:par>
                        <p:par>
                          <p:cTn id="27" fill="hold">
                            <p:stCondLst>
                              <p:cond delay="72180"/>
                            </p:stCondLst>
                            <p:childTnLst>
                              <p:par>
                                <p:cTn id="28" nodeType="afterEffect" presetClass="entr" presetSubtype="0" presetID="1" grpId="5" fill="hold">
                                  <p:stCondLst>
                                    <p:cond delay="0"/>
                                  </p:stCondLst>
                                  <p:iterate type="el" backwards="0">
                                    <p:tmAbs val="0"/>
                                  </p:iterate>
                                  <p:childTnLst>
                                    <p:set>
                                      <p:cBhvr>
                                        <p:cTn id="29" fill="hold"/>
                                        <p:tgtEl>
                                          <p:spTgt spid="210">
                                            <p:txEl>
                                              <p:pRg st="2" end="2"/>
                                            </p:txEl>
                                          </p:spTgt>
                                        </p:tgtEl>
                                        <p:attrNameLst>
                                          <p:attrName>style.visibility</p:attrName>
                                        </p:attrNameLst>
                                      </p:cBhvr>
                                      <p:to>
                                        <p:strVal val="visible"/>
                                      </p:to>
                                    </p:set>
                                  </p:childTnLst>
                                </p:cTn>
                              </p:par>
                            </p:childTnLst>
                          </p:cTn>
                        </p:par>
                        <p:par>
                          <p:cTn id="30" fill="hold">
                            <p:stCondLst>
                              <p:cond delay="72180"/>
                            </p:stCondLst>
                            <p:childTnLst>
                              <p:par>
                                <p:cTn id="31" nodeType="afterEffect" presetClass="entr" presetSubtype="0" presetID="1" grpId="5" fill="hold">
                                  <p:stCondLst>
                                    <p:cond delay="0"/>
                                  </p:stCondLst>
                                  <p:iterate type="el" backwards="0">
                                    <p:tmAbs val="0"/>
                                  </p:iterate>
                                  <p:childTnLst>
                                    <p:set>
                                      <p:cBhvr>
                                        <p:cTn id="32" fill="hold"/>
                                        <p:tgtEl>
                                          <p:spTgt spid="210">
                                            <p:txEl>
                                              <p:pRg st="3" end="3"/>
                                            </p:txEl>
                                          </p:spTgt>
                                        </p:tgtEl>
                                        <p:attrNameLst>
                                          <p:attrName>style.visibility</p:attrName>
                                        </p:attrNameLst>
                                      </p:cBhvr>
                                      <p:to>
                                        <p:strVal val="visible"/>
                                      </p:to>
                                    </p:set>
                                  </p:childTnLst>
                                </p:cTn>
                              </p:par>
                            </p:childTnLst>
                          </p:cTn>
                        </p:par>
                        <p:par>
                          <p:cTn id="33" fill="hold">
                            <p:stCondLst>
                              <p:cond delay="72180"/>
                            </p:stCondLst>
                            <p:childTnLst>
                              <p:par>
                                <p:cTn id="34" nodeType="afterEffect" presetClass="entr" presetSubtype="0" presetID="1" grpId="5" fill="hold">
                                  <p:stCondLst>
                                    <p:cond delay="0"/>
                                  </p:stCondLst>
                                  <p:iterate type="el" backwards="0">
                                    <p:tmAbs val="0"/>
                                  </p:iterate>
                                  <p:childTnLst>
                                    <p:set>
                                      <p:cBhvr>
                                        <p:cTn id="35" fill="hold"/>
                                        <p:tgtEl>
                                          <p:spTgt spid="210">
                                            <p:txEl>
                                              <p:pRg st="4" end="4"/>
                                            </p:txEl>
                                          </p:spTgt>
                                        </p:tgtEl>
                                        <p:attrNameLst>
                                          <p:attrName>style.visibility</p:attrName>
                                        </p:attrNameLst>
                                      </p:cBhvr>
                                      <p:to>
                                        <p:strVal val="visible"/>
                                      </p:to>
                                    </p:set>
                                  </p:childTnLst>
                                </p:cTn>
                              </p:par>
                            </p:childTnLst>
                          </p:cTn>
                        </p:par>
                        <p:par>
                          <p:cTn id="36" fill="hold">
                            <p:stCondLst>
                              <p:cond delay="72180"/>
                            </p:stCondLst>
                            <p:childTnLst>
                              <p:par>
                                <p:cTn id="37" nodeType="afterEffect" presetClass="entr" presetSubtype="0" presetID="1" grpId="5" fill="hold">
                                  <p:stCondLst>
                                    <p:cond delay="0"/>
                                  </p:stCondLst>
                                  <p:iterate type="el" backwards="0">
                                    <p:tmAbs val="0"/>
                                  </p:iterate>
                                  <p:childTnLst>
                                    <p:set>
                                      <p:cBhvr>
                                        <p:cTn id="38" fill="hold"/>
                                        <p:tgtEl>
                                          <p:spTgt spid="210">
                                            <p:txEl>
                                              <p:pRg st="5" end="5"/>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nodeType="clickEffect" presetClass="entr" presetSubtype="0" presetID="1" grpId="6" fill="hold">
                                  <p:stCondLst>
                                    <p:cond delay="0"/>
                                  </p:stCondLst>
                                  <p:iterate type="el" backwards="0">
                                    <p:tmAbs val="0"/>
                                  </p:iterate>
                                  <p:childTnLst>
                                    <p:set>
                                      <p:cBhvr>
                                        <p:cTn id="42" fill="hold"/>
                                        <p:tgtEl>
                                          <p:spTgt spid="211"/>
                                        </p:tgtEl>
                                        <p:attrNameLst>
                                          <p:attrName>style.visibility</p:attrName>
                                        </p:attrNameLst>
                                      </p:cBhvr>
                                      <p:to>
                                        <p:strVal val="visible"/>
                                      </p:to>
                                    </p:set>
                                  </p:childTnLst>
                                </p:cTn>
                              </p:par>
                            </p:childTnLst>
                          </p:cTn>
                        </p:par>
                        <p:par>
                          <p:cTn id="43" fill="hold">
                            <p:stCondLst>
                              <p:cond delay="0"/>
                            </p:stCondLst>
                            <p:childTnLst>
                              <p:par>
                                <p:cTn id="44" nodeType="afterEffect" presetClass="entr" presetSubtype="0" presetID="1" grpId="1" fill="hold">
                                  <p:stCondLst>
                                    <p:cond delay="0"/>
                                  </p:stCondLst>
                                  <p:iterate type="el" backwards="0">
                                    <p:tmAbs val="0"/>
                                  </p:iterate>
                                  <p:childTnLst>
                                    <p:set>
                                      <p:cBhvr>
                                        <p:cTn id="45" fill="hold"/>
                                        <p:tgtEl>
                                          <p:spTgt spid="215"/>
                                        </p:tgtEl>
                                        <p:attrNameLst>
                                          <p:attrName>style.visibility</p:attrName>
                                        </p:attrNameLst>
                                      </p:cBhvr>
                                      <p:to>
                                        <p:strVal val="visible"/>
                                      </p:to>
                                    </p:set>
                                  </p:childTnLst>
                                </p:cTn>
                              </p:par>
                            </p:childTnLst>
                          </p:cTn>
                        </p:par>
                        <p:par>
                          <p:cTn id="46" fill="hold">
                            <p:stCondLst>
                              <p:cond delay="0"/>
                            </p:stCondLst>
                            <p:childTnLst>
                              <p:par>
                                <p:cTn id="47" nodeType="afterEffect" presetClass="entr" presetSubtype="0" presetID="1" grpId="5" fill="hold">
                                  <p:stCondLst>
                                    <p:cond delay="0"/>
                                  </p:stCondLst>
                                  <p:iterate type="el" backwards="0">
                                    <p:tmAbs val="0"/>
                                  </p:iterate>
                                  <p:childTnLst>
                                    <p:set>
                                      <p:cBhvr>
                                        <p:cTn id="48" fill="hold"/>
                                        <p:tgtEl>
                                          <p:spTgt spid="210">
                                            <p:txEl>
                                              <p:pRg st="6" end="6"/>
                                            </p:txEl>
                                          </p:spTgt>
                                        </p:tgtEl>
                                        <p:attrNameLst>
                                          <p:attrName>style.visibility</p:attrName>
                                        </p:attrNameLst>
                                      </p:cBhvr>
                                      <p:to>
                                        <p:strVal val="visible"/>
                                      </p:to>
                                    </p:set>
                                  </p:childTnLst>
                                </p:cTn>
                              </p:par>
                            </p:childTnLst>
                          </p:cTn>
                        </p:par>
                        <p:par>
                          <p:cTn id="49" fill="hold">
                            <p:stCondLst>
                              <p:cond delay="0"/>
                            </p:stCondLst>
                            <p:childTnLst>
                              <p:par>
                                <p:cTn id="50" nodeType="afterEffect" presetClass="entr" presetSubtype="0" presetID="1" grpId="5" fill="hold">
                                  <p:stCondLst>
                                    <p:cond delay="0"/>
                                  </p:stCondLst>
                                  <p:iterate type="el" backwards="0">
                                    <p:tmAbs val="0"/>
                                  </p:iterate>
                                  <p:childTnLst>
                                    <p:set>
                                      <p:cBhvr>
                                        <p:cTn id="51" fill="hold"/>
                                        <p:tgtEl>
                                          <p:spTgt spid="210">
                                            <p:txEl>
                                              <p:pRg st="7" end="7"/>
                                            </p:txEl>
                                          </p:spTgt>
                                        </p:tgtEl>
                                        <p:attrNameLst>
                                          <p:attrName>style.visibility</p:attrName>
                                        </p:attrNameLst>
                                      </p:cBhvr>
                                      <p:to>
                                        <p:strVal val="visible"/>
                                      </p:to>
                                    </p:set>
                                  </p:childTnLst>
                                </p:cTn>
                              </p:par>
                            </p:childTnLst>
                          </p:cTn>
                        </p:par>
                        <p:par>
                          <p:cTn id="52" fill="hold">
                            <p:stCondLst>
                              <p:cond delay="0"/>
                            </p:stCondLst>
                            <p:childTnLst>
                              <p:par>
                                <p:cTn id="53" nodeType="afterEffect" presetClass="entr" presetSubtype="0" presetID="1" grpId="5" fill="hold">
                                  <p:stCondLst>
                                    <p:cond delay="0"/>
                                  </p:stCondLst>
                                  <p:iterate type="el" backwards="0">
                                    <p:tmAbs val="0"/>
                                  </p:iterate>
                                  <p:childTnLst>
                                    <p:set>
                                      <p:cBhvr>
                                        <p:cTn id="54" fill="hold"/>
                                        <p:tgtEl>
                                          <p:spTgt spid="210">
                                            <p:txEl>
                                              <p:pRg st="8" end="8"/>
                                            </p:txEl>
                                          </p:spTgt>
                                        </p:tgtEl>
                                        <p:attrNameLst>
                                          <p:attrName>style.visibility</p:attrName>
                                        </p:attrNameLst>
                                      </p:cBhvr>
                                      <p:to>
                                        <p:strVal val="visible"/>
                                      </p:to>
                                    </p:set>
                                  </p:childTnLst>
                                </p:cTn>
                              </p:par>
                            </p:childTnLst>
                          </p:cTn>
                        </p:par>
                        <p:par>
                          <p:cTn id="55" fill="hold">
                            <p:stCondLst>
                              <p:cond delay="0"/>
                            </p:stCondLst>
                            <p:childTnLst>
                              <p:par>
                                <p:cTn id="56" nodeType="afterEffect" presetClass="entr" presetSubtype="0" presetID="1" grpId="5" fill="hold">
                                  <p:stCondLst>
                                    <p:cond delay="0"/>
                                  </p:stCondLst>
                                  <p:iterate type="el" backwards="0">
                                    <p:tmAbs val="0"/>
                                  </p:iterate>
                                  <p:childTnLst>
                                    <p:set>
                                      <p:cBhvr>
                                        <p:cTn id="57" fill="hold"/>
                                        <p:tgtEl>
                                          <p:spTgt spid="210">
                                            <p:txEl>
                                              <p:pRg st="9" end="9"/>
                                            </p:txEl>
                                          </p:spTgt>
                                        </p:tgtEl>
                                        <p:attrNameLst>
                                          <p:attrName>style.visibility</p:attrName>
                                        </p:attrNameLst>
                                      </p:cBhvr>
                                      <p:to>
                                        <p:strVal val="visible"/>
                                      </p:to>
                                    </p:set>
                                  </p:childTnLst>
                                </p:cTn>
                              </p:par>
                            </p:childTnLst>
                          </p:cTn>
                        </p:par>
                        <p:par>
                          <p:cTn id="58" fill="hold">
                            <p:stCondLst>
                              <p:cond delay="0"/>
                            </p:stCondLst>
                            <p:childTnLst>
                              <p:par>
                                <p:cTn id="59" nodeType="afterEffect" presetClass="entr" presetSubtype="0" presetID="1" grpId="5" fill="hold">
                                  <p:stCondLst>
                                    <p:cond delay="0"/>
                                  </p:stCondLst>
                                  <p:iterate type="el" backwards="0">
                                    <p:tmAbs val="0"/>
                                  </p:iterate>
                                  <p:childTnLst>
                                    <p:set>
                                      <p:cBhvr>
                                        <p:cTn id="60" fill="hold"/>
                                        <p:tgtEl>
                                          <p:spTgt spid="210">
                                            <p:txEl>
                                              <p:pRg st="10" end="10"/>
                                            </p:txEl>
                                          </p:spTgt>
                                        </p:tgtEl>
                                        <p:attrNameLst>
                                          <p:attrName>style.visibility</p:attrName>
                                        </p:attrNameLst>
                                      </p:cBhvr>
                                      <p:to>
                                        <p:strVal val="visible"/>
                                      </p:to>
                                    </p:set>
                                  </p:childTnLst>
                                </p:cTn>
                              </p:par>
                            </p:childTnLst>
                          </p:cTn>
                        </p:par>
                        <p:par>
                          <p:cTn id="61" fill="hold">
                            <p:stCondLst>
                              <p:cond delay="0"/>
                            </p:stCondLst>
                            <p:childTnLst>
                              <p:par>
                                <p:cTn id="62" nodeType="afterEffect" presetClass="entr" presetSubtype="0" presetID="1" grpId="5" fill="hold">
                                  <p:stCondLst>
                                    <p:cond delay="0"/>
                                  </p:stCondLst>
                                  <p:iterate type="el" backwards="0">
                                    <p:tmAbs val="0"/>
                                  </p:iterate>
                                  <p:childTnLst>
                                    <p:set>
                                      <p:cBhvr>
                                        <p:cTn id="63" fill="hold"/>
                                        <p:tgtEl>
                                          <p:spTgt spid="210">
                                            <p:txEl>
                                              <p:pRg st="11" end="11"/>
                                            </p:txEl>
                                          </p:spTgt>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nodeType="clickEffect" presetClass="entr" presetSubtype="0" presetID="1" grpId="7" fill="hold">
                                  <p:stCondLst>
                                    <p:cond delay="0"/>
                                  </p:stCondLst>
                                  <p:iterate type="el" backwards="0">
                                    <p:tmAbs val="0"/>
                                  </p:iterate>
                                  <p:childTnLst>
                                    <p:set>
                                      <p:cBhvr>
                                        <p:cTn id="67" fill="hold"/>
                                        <p:tgtEl>
                                          <p:spTgt spid="212"/>
                                        </p:tgtEl>
                                        <p:attrNameLst>
                                          <p:attrName>style.visibility</p:attrName>
                                        </p:attrNameLst>
                                      </p:cBhvr>
                                      <p:to>
                                        <p:strVal val="visible"/>
                                      </p:to>
                                    </p:set>
                                  </p:childTnLst>
                                </p:cTn>
                              </p:par>
                            </p:childTnLst>
                          </p:cTn>
                        </p:par>
                        <p:par>
                          <p:cTn id="68" fill="hold">
                            <p:stCondLst>
                              <p:cond delay="0"/>
                            </p:stCondLst>
                            <p:childTnLst>
                              <p:par>
                                <p:cTn id="69" nodeType="afterEffect" presetClass="entr" presetSubtype="0" presetID="1" grpId="5" fill="hold">
                                  <p:stCondLst>
                                    <p:cond delay="0"/>
                                  </p:stCondLst>
                                  <p:iterate type="el" backwards="0">
                                    <p:tmAbs val="0"/>
                                  </p:iterate>
                                  <p:childTnLst>
                                    <p:set>
                                      <p:cBhvr>
                                        <p:cTn id="70" fill="hold"/>
                                        <p:tgtEl>
                                          <p:spTgt spid="210">
                                            <p:txEl>
                                              <p:pRg st="12" end="12"/>
                                            </p:txEl>
                                          </p:spTgt>
                                        </p:tgtEl>
                                        <p:attrNameLst>
                                          <p:attrName>style.visibility</p:attrName>
                                        </p:attrNameLst>
                                      </p:cBhvr>
                                      <p:to>
                                        <p:strVal val="visible"/>
                                      </p:to>
                                    </p:set>
                                  </p:childTnLst>
                                </p:cTn>
                              </p:par>
                            </p:childTnLst>
                          </p:cTn>
                        </p:par>
                        <p:par>
                          <p:cTn id="71" fill="hold">
                            <p:stCondLst>
                              <p:cond delay="0"/>
                            </p:stCondLst>
                            <p:childTnLst>
                              <p:par>
                                <p:cTn id="72" nodeType="afterEffect" presetClass="entr" presetSubtype="0" presetID="1" grpId="5" fill="hold">
                                  <p:stCondLst>
                                    <p:cond delay="0"/>
                                  </p:stCondLst>
                                  <p:iterate type="el" backwards="0">
                                    <p:tmAbs val="0"/>
                                  </p:iterate>
                                  <p:childTnLst>
                                    <p:set>
                                      <p:cBhvr>
                                        <p:cTn id="73" fill="hold"/>
                                        <p:tgtEl>
                                          <p:spTgt spid="210">
                                            <p:txEl>
                                              <p:pRg st="13" end="13"/>
                                            </p:txEl>
                                          </p:spTgt>
                                        </p:tgtEl>
                                        <p:attrNameLst>
                                          <p:attrName>style.visibility</p:attrName>
                                        </p:attrNameLst>
                                      </p:cBhvr>
                                      <p:to>
                                        <p:strVal val="visible"/>
                                      </p:to>
                                    </p:set>
                                  </p:childTnLst>
                                </p:cTn>
                              </p:par>
                            </p:childTnLst>
                          </p:cTn>
                        </p:par>
                        <p:par>
                          <p:cTn id="74" fill="hold">
                            <p:stCondLst>
                              <p:cond delay="0"/>
                            </p:stCondLst>
                            <p:childTnLst>
                              <p:par>
                                <p:cTn id="75" nodeType="afterEffect" presetClass="entr" presetSubtype="0" presetID="1" grpId="5" fill="hold">
                                  <p:stCondLst>
                                    <p:cond delay="0"/>
                                  </p:stCondLst>
                                  <p:iterate type="el" backwards="0">
                                    <p:tmAbs val="0"/>
                                  </p:iterate>
                                  <p:childTnLst>
                                    <p:set>
                                      <p:cBhvr>
                                        <p:cTn id="76" fill="hold"/>
                                        <p:tgtEl>
                                          <p:spTgt spid="210">
                                            <p:txEl>
                                              <p:pRg st="14" end="14"/>
                                            </p:txEl>
                                          </p:spTgt>
                                        </p:tgtEl>
                                        <p:attrNameLst>
                                          <p:attrName>style.visibility</p:attrName>
                                        </p:attrNameLst>
                                      </p:cBhvr>
                                      <p:to>
                                        <p:strVal val="visible"/>
                                      </p:to>
                                    </p:set>
                                  </p:childTnLst>
                                </p:cTn>
                              </p:par>
                            </p:childTnLst>
                          </p:cTn>
                        </p:par>
                        <p:par>
                          <p:cTn id="77" fill="hold">
                            <p:stCondLst>
                              <p:cond delay="0"/>
                            </p:stCondLst>
                            <p:childTnLst>
                              <p:par>
                                <p:cTn id="78" nodeType="afterEffect" presetClass="entr" presetSubtype="0" presetID="1" grpId="5" fill="hold">
                                  <p:stCondLst>
                                    <p:cond delay="0"/>
                                  </p:stCondLst>
                                  <p:iterate type="el" backwards="0">
                                    <p:tmAbs val="0"/>
                                  </p:iterate>
                                  <p:childTnLst>
                                    <p:set>
                                      <p:cBhvr>
                                        <p:cTn id="79" fill="hold"/>
                                        <p:tgtEl>
                                          <p:spTgt spid="210">
                                            <p:txEl>
                                              <p:pRg st="15" end="15"/>
                                            </p:txEl>
                                          </p:spTgt>
                                        </p:tgtEl>
                                        <p:attrNameLst>
                                          <p:attrName>style.visibility</p:attrName>
                                        </p:attrNameLst>
                                      </p:cBhvr>
                                      <p:to>
                                        <p:strVal val="visible"/>
                                      </p:to>
                                    </p:set>
                                  </p:childTnLst>
                                </p:cTn>
                              </p:par>
                            </p:childTnLst>
                          </p:cTn>
                        </p:par>
                        <p:par>
                          <p:cTn id="80" fill="hold">
                            <p:stCondLst>
                              <p:cond delay="0"/>
                            </p:stCondLst>
                            <p:childTnLst>
                              <p:par>
                                <p:cTn id="81" nodeType="afterEffect" presetClass="entr" presetSubtype="0" presetID="1" grpId="5" fill="hold">
                                  <p:stCondLst>
                                    <p:cond delay="0"/>
                                  </p:stCondLst>
                                  <p:iterate type="el" backwards="0">
                                    <p:tmAbs val="0"/>
                                  </p:iterate>
                                  <p:childTnLst>
                                    <p:set>
                                      <p:cBhvr>
                                        <p:cTn id="82" fill="hold"/>
                                        <p:tgtEl>
                                          <p:spTgt spid="210">
                                            <p:txEl>
                                              <p:pRg st="16" end="16"/>
                                            </p:txEl>
                                          </p:spTgt>
                                        </p:tgtEl>
                                        <p:attrNameLst>
                                          <p:attrName>style.visibility</p:attrName>
                                        </p:attrNameLst>
                                      </p:cBhvr>
                                      <p:to>
                                        <p:strVal val="visible"/>
                                      </p:to>
                                    </p:set>
                                  </p:childTnLst>
                                </p:cTn>
                              </p:par>
                            </p:childTnLst>
                          </p:cTn>
                        </p:par>
                        <p:par>
                          <p:cTn id="83" fill="hold">
                            <p:stCondLst>
                              <p:cond delay="0"/>
                            </p:stCondLst>
                            <p:childTnLst>
                              <p:par>
                                <p:cTn id="84" nodeType="afterEffect" presetClass="entr" presetSubtype="0" presetID="1" grpId="4" fill="hold">
                                  <p:stCondLst>
                                    <p:cond delay="0"/>
                                  </p:stCondLst>
                                  <p:iterate type="el" backwards="0">
                                    <p:tmAbs val="0"/>
                                  </p:iterate>
                                  <p:childTnLst>
                                    <p:set>
                                      <p:cBhvr>
                                        <p:cTn id="85" fill="hold"/>
                                        <p:tgtEl>
                                          <p:spTgt spid="216"/>
                                        </p:tgtEl>
                                        <p:attrNameLst>
                                          <p:attrName>style.visibility</p:attrName>
                                        </p:attrNameLst>
                                      </p:cBhvr>
                                      <p:to>
                                        <p:strVal val="visible"/>
                                      </p:to>
                                    </p:set>
                                  </p:childTnLst>
                                </p:cTn>
                              </p:par>
                            </p:childTnLst>
                          </p:cTn>
                        </p:par>
                        <p:par>
                          <p:cTn id="86" fill="hold">
                            <p:stCondLst>
                              <p:cond delay="0"/>
                            </p:stCondLst>
                            <p:childTnLst>
                              <p:par>
                                <p:cTn id="87" nodeType="afterEffect" presetClass="entr" presetSubtype="0" presetID="1" grpId="3" fill="hold">
                                  <p:stCondLst>
                                    <p:cond delay="0"/>
                                  </p:stCondLst>
                                  <p:iterate type="el" backwards="0">
                                    <p:tmAbs val="0"/>
                                  </p:iterate>
                                  <p:childTnLst>
                                    <p:set>
                                      <p:cBhvr>
                                        <p:cTn id="88" fill="hold"/>
                                        <p:tgtEl>
                                          <p:spTgt spid="21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89" fill="hold" display="0">
                  <p:stCondLst>
                    <p:cond delay="indefinite"/>
                  </p:stCondLst>
                </p:cTn>
                <p:tgtEl>
                  <p:spTgt spid="215"/>
                </p:tgtEl>
              </p:cMediaNode>
            </p:video>
            <p:video fullScrn="0">
              <p:cMediaNode mute="0" showWhenStopped="1" numSld="1" vol="100000">
                <p:cTn id="90" fill="hold" display="0">
                  <p:stCondLst>
                    <p:cond delay="indefinite"/>
                  </p:stCondLst>
                </p:cTn>
                <p:tgtEl>
                  <p:spTgt spid="213"/>
                </p:tgtEl>
              </p:cMediaNode>
            </p:video>
            <p:video fullScrn="0">
              <p:cMediaNode mute="0" showWhenStopped="1" numSld="1" vol="100000">
                <p:cTn id="91" fill="hold" display="0">
                  <p:stCondLst>
                    <p:cond delay="indefinite"/>
                  </p:stCondLst>
                </p:cTn>
                <p:tgtEl>
                  <p:spTgt spid="217"/>
                </p:tgtEl>
              </p:cMediaNode>
            </p:video>
            <p:video fullScrn="0">
              <p:cMediaNode mute="0" showWhenStopped="1" numSld="1" vol="100000">
                <p:cTn id="92" fill="hold" display="0">
                  <p:stCondLst>
                    <p:cond delay="indefinite"/>
                  </p:stCondLst>
                </p:cTn>
                <p:tgtEl>
                  <p:spTgt spid="216"/>
                </p:tgtEl>
              </p:cMediaNode>
            </p:video>
          </p:childTnLst>
        </p:cTn>
      </p:par>
    </p:tnLst>
    <p:bldLst>
      <p:bldP build="p" bldLvl="5" animBg="1" rev="0" advAuto="0" spid="210" grpId="5"/>
      <p:bldP build="whole" bldLvl="1" animBg="1" rev="0" advAuto="0" spid="211" grpId="6"/>
      <p:bldP build="whole" bldLvl="1" animBg="1" rev="0" advAuto="0" spid="215" grpId="1"/>
      <p:bldP build="whole" bldLvl="1" animBg="1" rev="0" advAuto="0" spid="212" grpId="7"/>
      <p:bldP build="whole" bldLvl="1" animBg="1" rev="0" advAuto="0" spid="213" grpId="2"/>
      <p:bldP build="whole" bldLvl="1" animBg="1" rev="0" advAuto="0" spid="217" grpId="3"/>
      <p:bldP build="whole" bldLvl="1" animBg="1" rev="0" advAuto="0" spid="216" grpId="4"/>
    </p:bldLst>
  </p:timing>
</p:sld>
</file>

<file path=ppt/slides/slide22.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000000"/>
        </a:solidFill>
      </p:bgPr>
    </p:bg>
    <p:spTree>
      <p:nvGrpSpPr>
        <p:cNvPr id="1" name=""/>
        <p:cNvGrpSpPr/>
        <p:nvPr/>
      </p:nvGrpSpPr>
      <p:grpSpPr>
        <a:xfrm>
          <a:off x="0" y="0"/>
          <a:ext cx="0" cy="0"/>
          <a:chOff x="0" y="0"/>
          <a:chExt cx="0" cy="0"/>
        </a:xfrm>
      </p:grpSpPr>
      <p:sp>
        <p:nvSpPr>
          <p:cNvPr id="221" name="Shape 221"/>
          <p:cNvSpPr/>
          <p:nvPr>
            <p:ph type="title"/>
          </p:nvPr>
        </p:nvSpPr>
        <p:spPr>
          <a:prstGeom prst="rect">
            <a:avLst/>
          </a:prstGeom>
        </p:spPr>
        <p:txBody>
          <a:bodyPr/>
          <a:lstStyle/>
          <a:p>
            <a:pPr lvl="0"/>
          </a:p>
        </p:txBody>
      </p:sp>
      <p:sp>
        <p:nvSpPr>
          <p:cNvPr id="222" name="Shape 222"/>
          <p:cNvSpPr/>
          <p:nvPr>
            <p:ph type="body" idx="1"/>
          </p:nvPr>
        </p:nvSpPr>
        <p:spPr>
          <a:prstGeom prst="rect">
            <a:avLst/>
          </a:prstGeom>
        </p:spPr>
        <p:txBody>
          <a:bodyPr/>
          <a:lstStyle/>
          <a:p>
            <a:pPr lvl="0"/>
          </a:p>
        </p:txBody>
      </p:sp>
      <p:pic>
        <p:nvPicPr>
          <p:cNvPr id="223" name="larvacean.mp4"/>
          <p:cNvPicPr/>
          <p:nvPr>
            <a:videoFile r:link="rId3"/>
            <p:extLst>
              <p:ext uri="{DAA4B4D4-6D71-4841-9C94-3DE7FCFB9230}">
                <p14:media xmlns:p14="http://schemas.microsoft.com/office/powerpoint/2010/main" r:embed="rId4"/>
              </p:ext>
            </p:extLst>
          </p:nvPr>
        </p:nvPicPr>
        <p:blipFill>
          <a:blip r:embed="rId5">
            <a:extLst/>
          </a:blip>
          <a:stretch>
            <a:fillRect/>
          </a:stretch>
        </p:blipFill>
        <p:spPr>
          <a:xfrm>
            <a:off x="656159" y="29829"/>
            <a:ext cx="23071682" cy="12977821"/>
          </a:xfrm>
          <a:prstGeom prst="rect">
            <a:avLst/>
          </a:prstGeom>
        </p:spPr>
      </p:pic>
      <p:sp>
        <p:nvSpPr>
          <p:cNvPr id="224" name="Shape 224"/>
          <p:cNvSpPr/>
          <p:nvPr/>
        </p:nvSpPr>
        <p:spPr>
          <a:xfrm>
            <a:off x="18037311" y="13288615"/>
            <a:ext cx="6371953"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Video credit: MBARI (Kyra Schlining and Rob Sherlock)</a:t>
            </a: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nodeType="afterEffect" presetClass="mediacall" presetSubtype="0" presetID="1" grpId="1" fill="hold">
                                  <p:stCondLst>
                                    <p:cond delay="0"/>
                                  </p:stCondLst>
                                  <p:childTnLst>
                                    <p:cmd type="call" cmd="playFrom(0.0)">
                                      <p:cBhvr>
                                        <p:cTn id="6" dur="0" fill="hold"/>
                                        <p:tgtEl>
                                          <p:spTgt spid="223"/>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223"/>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228" name="mastigias_OTM_dye0-1.mov"/>
          <p:cNvPicPr/>
          <p:nvPr>
            <a:videoFile r:link="rId3"/>
            <p:extLst>
              <p:ext uri="{DAA4B4D4-6D71-4841-9C94-3DE7FCFB9230}">
                <p14:media xmlns:p14="http://schemas.microsoft.com/office/powerpoint/2010/main" r:embed="rId4"/>
              </p:ext>
            </p:extLst>
          </p:nvPr>
        </p:nvPicPr>
        <p:blipFill>
          <a:blip r:embed="rId5">
            <a:extLst/>
          </a:blip>
          <a:stretch>
            <a:fillRect/>
          </a:stretch>
        </p:blipFill>
        <p:spPr>
          <a:xfrm>
            <a:off x="3045568" y="2947555"/>
            <a:ext cx="18292863" cy="9157492"/>
          </a:xfrm>
          <a:prstGeom prst="rect">
            <a:avLst/>
          </a:prstGeom>
        </p:spPr>
      </p:pic>
      <p:grpSp>
        <p:nvGrpSpPr>
          <p:cNvPr id="231" name="Group 231"/>
          <p:cNvGrpSpPr/>
          <p:nvPr/>
        </p:nvGrpSpPr>
        <p:grpSpPr>
          <a:xfrm>
            <a:off x="3206241" y="11331566"/>
            <a:ext cx="1271699" cy="598966"/>
            <a:chOff x="0" y="71723"/>
            <a:chExt cx="1271697" cy="598965"/>
          </a:xfrm>
        </p:grpSpPr>
        <p:sp>
          <p:nvSpPr>
            <p:cNvPr id="229" name="Shape 229"/>
            <p:cNvSpPr/>
            <p:nvPr/>
          </p:nvSpPr>
          <p:spPr>
            <a:xfrm>
              <a:off x="195886" y="71723"/>
              <a:ext cx="871613" cy="558801"/>
            </a:xfrm>
            <a:prstGeom prst="rect">
              <a:avLst/>
            </a:prstGeom>
            <a:noFill/>
            <a:ln w="12700" cap="flat">
              <a:noFill/>
              <a:round/>
            </a:ln>
            <a:effectLst/>
            <a:extLst>
              <a:ext uri="{C572A759-6A51-4108-AA02-DFA0A04FC94B}">
                <ma14:wrappingTextBoxFlag xmlns:ma14="http://schemas.microsoft.com/office/mac/drawingml/2011/main" val="1"/>
              </a:ext>
            </a:extLst>
          </p:spPr>
          <p:txBody>
            <a:bodyPr wrap="none" lIns="76200" tIns="76200" rIns="76200" bIns="76200" numCol="1" anchor="t">
              <a:spAutoFit/>
            </a:bodyPr>
            <a:lstStyle>
              <a:lvl1pPr algn="l" defTabSz="457200">
                <a:buClr>
                  <a:srgbClr val="FFFFFF"/>
                </a:buClr>
                <a:buFont typeface="Gill Sans"/>
                <a:defRPr sz="2800">
                  <a:solidFill>
                    <a:srgbClr val="FFFFFF"/>
                  </a:solidFill>
                  <a:uFill>
                    <a:solidFill>
                      <a:srgbClr val="FFFFFF"/>
                    </a:solidFill>
                  </a:uFill>
                  <a:latin typeface="Gill Sans"/>
                  <a:ea typeface="Gill Sans"/>
                  <a:cs typeface="Gill Sans"/>
                  <a:sym typeface="Gill Sans"/>
                </a:defRPr>
              </a:lvl1pPr>
            </a:lstStyle>
            <a:p>
              <a:pPr lvl="0">
                <a:defRPr sz="1800">
                  <a:solidFill>
                    <a:srgbClr val="000000"/>
                  </a:solidFill>
                  <a:uFillTx/>
                </a:defRPr>
              </a:pPr>
              <a:r>
                <a:rPr sz="2800">
                  <a:solidFill>
                    <a:srgbClr val="FFFFFF"/>
                  </a:solidFill>
                  <a:uFill>
                    <a:solidFill>
                      <a:srgbClr val="FFFFFF"/>
                    </a:solidFill>
                  </a:uFill>
                </a:rPr>
                <a:t>3 cm</a:t>
              </a:r>
            </a:p>
          </p:txBody>
        </p:sp>
        <p:sp>
          <p:nvSpPr>
            <p:cNvPr id="230" name="Shape 230"/>
            <p:cNvSpPr/>
            <p:nvPr/>
          </p:nvSpPr>
          <p:spPr>
            <a:xfrm>
              <a:off x="0" y="668307"/>
              <a:ext cx="1271698" cy="2383"/>
            </a:xfrm>
            <a:prstGeom prst="line">
              <a:avLst/>
            </a:prstGeom>
            <a:noFill/>
            <a:ln w="25400" cap="flat">
              <a:solidFill>
                <a:srgbClr val="FFFFFF"/>
              </a:solidFill>
              <a:prstDash val="solid"/>
              <a:round/>
            </a:ln>
            <a:effectLst>
              <a:outerShdw sx="100000" sy="100000" kx="0" ky="0" algn="b" rotWithShape="0" blurRad="63500" dist="25400" dir="5400000">
                <a:srgbClr val="000000">
                  <a:alpha val="38000"/>
                </a:srgbClr>
              </a:outerShdw>
            </a:effectLst>
          </p:spPr>
          <p:txBody>
            <a:bodyPr wrap="square" lIns="0" tIns="0" rIns="0" bIns="0" numCol="1" anchor="t">
              <a:noAutofit/>
            </a:bodyPr>
            <a:lstStyle/>
            <a:p>
              <a:pPr lvl="0" algn="l" defTabSz="457200">
                <a:defRPr sz="3000">
                  <a:latin typeface="Helvetica"/>
                  <a:ea typeface="Helvetica"/>
                  <a:cs typeface="Helvetica"/>
                  <a:sym typeface="Helvetica"/>
                </a:defRPr>
              </a:pPr>
            </a:p>
          </p:txBody>
        </p:sp>
      </p:grpSp>
      <p:sp>
        <p:nvSpPr>
          <p:cNvPr id="232" name="Shape 232"/>
          <p:cNvSpPr/>
          <p:nvPr/>
        </p:nvSpPr>
        <p:spPr>
          <a:xfrm>
            <a:off x="20534929" y="13184354"/>
            <a:ext cx="3817839" cy="533401"/>
          </a:xfrm>
          <a:prstGeom prst="rect">
            <a:avLst/>
          </a:prstGeom>
          <a:ln w="12700">
            <a:round/>
          </a:ln>
          <a:extLst>
            <a:ext uri="{C572A759-6A51-4108-AA02-DFA0A04FC94B}">
              <ma14:wrappingTextBoxFlag xmlns:ma14="http://schemas.microsoft.com/office/mac/drawingml/2011/main" val="1"/>
            </a:ext>
          </a:extLst>
        </p:spPr>
        <p:txBody>
          <a:bodyPr wrap="none" lIns="76200" tIns="76200" rIns="76200" bIns="76200">
            <a:spAutoFit/>
          </a:bodyPr>
          <a:lstStyle/>
          <a:p>
            <a:pPr lvl="0" algn="r" defTabSz="457200">
              <a:buClr>
                <a:srgbClr val="000000"/>
              </a:buClr>
              <a:buFont typeface="Gill Sans"/>
              <a:defRPr sz="1800"/>
            </a:pPr>
            <a:r>
              <a:rPr sz="2200">
                <a:uFill>
                  <a:solidFill/>
                </a:uFill>
                <a:latin typeface="Gill Sans"/>
                <a:ea typeface="Gill Sans"/>
                <a:cs typeface="Gill Sans"/>
                <a:sym typeface="Gill Sans"/>
              </a:rPr>
              <a:t>Katija &amp; Dabiri, </a:t>
            </a:r>
            <a:r>
              <a:rPr i="1" sz="2200">
                <a:uFill>
                  <a:solidFill/>
                </a:uFill>
                <a:latin typeface="Gill Sans"/>
                <a:ea typeface="Gill Sans"/>
                <a:cs typeface="Gill Sans"/>
                <a:sym typeface="Gill Sans"/>
              </a:rPr>
              <a:t>Nature</a:t>
            </a:r>
            <a:r>
              <a:rPr sz="2200">
                <a:uFill>
                  <a:solidFill/>
                </a:uFill>
                <a:latin typeface="Gill Sans"/>
                <a:ea typeface="Gill Sans"/>
                <a:cs typeface="Gill Sans"/>
                <a:sym typeface="Gill Sans"/>
              </a:rPr>
              <a:t> (2009)</a:t>
            </a:r>
          </a:p>
        </p:txBody>
      </p:sp>
      <p:sp>
        <p:nvSpPr>
          <p:cNvPr id="233" name="Shape 233"/>
          <p:cNvSpPr/>
          <p:nvPr>
            <p:ph type="title"/>
          </p:nvPr>
        </p:nvSpPr>
        <p:spPr>
          <a:xfrm>
            <a:off x="4833937" y="357187"/>
            <a:ext cx="14716126" cy="2678907"/>
          </a:xfrm>
          <a:prstGeom prst="rect">
            <a:avLst/>
          </a:prstGeom>
        </p:spPr>
        <p:txBody>
          <a:bodyPr/>
          <a:lstStyle/>
          <a:p>
            <a:pPr lvl="0">
              <a:defRPr sz="1800"/>
            </a:pPr>
            <a:r>
              <a:rPr sz="5600"/>
              <a:t>Illuminating</a:t>
            </a:r>
            <a:r>
              <a:rPr sz="5600"/>
              <a:t> Fluid Motion: Dye Visualizations</a:t>
            </a:r>
          </a:p>
        </p:txBody>
      </p:sp>
      <p:sp>
        <p:nvSpPr>
          <p:cNvPr id="234" name="Shape 234"/>
          <p:cNvSpPr/>
          <p:nvPr/>
        </p:nvSpPr>
        <p:spPr>
          <a:xfrm>
            <a:off x="4392909" y="12105183"/>
            <a:ext cx="15598181" cy="600275"/>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lvl="0" defTabSz="457200">
              <a:defRPr sz="1800"/>
            </a:pPr>
            <a:r>
              <a:rPr sz="3200">
                <a:latin typeface="Gill Sans"/>
                <a:ea typeface="Gill Sans"/>
                <a:cs typeface="Gill Sans"/>
                <a:sym typeface="Gill Sans"/>
              </a:rPr>
              <a:t>Dye visualization reveals fluid interactions during feeding and swimming of </a:t>
            </a:r>
            <a:r>
              <a:rPr i="1" sz="3200">
                <a:latin typeface="Gill Sans"/>
                <a:ea typeface="Gill Sans"/>
                <a:cs typeface="Gill Sans"/>
                <a:sym typeface="Gill Sans"/>
              </a:rPr>
              <a:t>Mastigias sp.</a:t>
            </a: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nodeType="clickEffect" presetClass="mediacall" presetSubtype="0" presetID="1" grpId="1" fill="hold">
                                  <p:stCondLst>
                                    <p:cond delay="0"/>
                                  </p:stCondLst>
                                  <p:childTnLst>
                                    <p:cmd type="call" cmd="playFrom(0.0)">
                                      <p:cBhvr>
                                        <p:cTn id="6" dur="0" fill="hold"/>
                                        <p:tgtEl>
                                          <p:spTgt spid="228"/>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50000">
                <p:cTn id="7" fill="hold" display="0">
                  <p:stCondLst>
                    <p:cond delay="indefinite"/>
                  </p:stCondLst>
                </p:cTn>
                <p:tgtEl>
                  <p:spTgt spid="228"/>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38" name="Shape 238"/>
          <p:cNvSpPr/>
          <p:nvPr>
            <p:ph type="title"/>
          </p:nvPr>
        </p:nvSpPr>
        <p:spPr>
          <a:xfrm>
            <a:off x="4833937" y="0"/>
            <a:ext cx="14716126" cy="3429000"/>
          </a:xfrm>
          <a:prstGeom prst="rect">
            <a:avLst/>
          </a:prstGeom>
        </p:spPr>
        <p:txBody>
          <a:bodyPr/>
          <a:lstStyle>
            <a:lvl1pPr>
              <a:defRPr sz="5600"/>
            </a:lvl1pPr>
          </a:lstStyle>
          <a:p>
            <a:pPr lvl="0">
              <a:defRPr sz="1800"/>
            </a:pPr>
            <a:r>
              <a:rPr sz="5600"/>
              <a:t>DeepPIV: ROV-deployable PIV</a:t>
            </a:r>
          </a:p>
        </p:txBody>
      </p:sp>
      <p:sp>
        <p:nvSpPr>
          <p:cNvPr id="239" name="Shape 239"/>
          <p:cNvSpPr/>
          <p:nvPr>
            <p:ph type="body" idx="1"/>
          </p:nvPr>
        </p:nvSpPr>
        <p:spPr>
          <a:xfrm>
            <a:off x="3057345" y="3811190"/>
            <a:ext cx="18269312" cy="8036720"/>
          </a:xfrm>
          <a:prstGeom prst="rect">
            <a:avLst/>
          </a:prstGeom>
        </p:spPr>
        <p:txBody>
          <a:bodyPr anchor="t"/>
          <a:lstStyle/>
          <a:p>
            <a:pPr lvl="0" marL="0" indent="0">
              <a:spcBef>
                <a:spcPts val="0"/>
              </a:spcBef>
              <a:buSzTx/>
              <a:buNone/>
              <a:defRPr sz="1800"/>
            </a:pPr>
            <a:r>
              <a:rPr b="1" sz="4500"/>
              <a:t>What is DeepPIV:</a:t>
            </a:r>
            <a:endParaRPr b="1" sz="4500"/>
          </a:p>
          <a:p>
            <a:pPr lvl="0" marL="0" indent="0">
              <a:spcBef>
                <a:spcPts val="0"/>
              </a:spcBef>
              <a:buSzTx/>
              <a:buNone/>
              <a:defRPr sz="1800"/>
            </a:pPr>
            <a:r>
              <a:rPr sz="4000"/>
              <a:t>	DeepPIV is an instrument that will optically capture the motion of suspended particles in deep sea environments using a laser sheet, high-resolution camera, and deployed from an ROV.</a:t>
            </a:r>
            <a:endParaRPr sz="4000"/>
          </a:p>
          <a:p>
            <a:pPr lvl="0" marL="0" indent="0">
              <a:spcBef>
                <a:spcPts val="0"/>
              </a:spcBef>
              <a:buSzTx/>
              <a:buNone/>
              <a:defRPr sz="1800"/>
            </a:pPr>
            <a:endParaRPr sz="2800"/>
          </a:p>
          <a:p>
            <a:pPr lvl="0" marL="0" indent="0">
              <a:spcBef>
                <a:spcPts val="0"/>
              </a:spcBef>
              <a:buSzTx/>
              <a:buNone/>
              <a:defRPr sz="1800"/>
            </a:pPr>
            <a:r>
              <a:rPr b="1" sz="4500"/>
              <a:t>Why build DeepPIV:</a:t>
            </a:r>
            <a:endParaRPr b="1" sz="4500"/>
          </a:p>
          <a:p>
            <a:pPr lvl="0" marL="0" indent="0">
              <a:spcBef>
                <a:spcPts val="0"/>
              </a:spcBef>
              <a:buSzTx/>
              <a:buNone/>
              <a:defRPr sz="1800"/>
            </a:pPr>
            <a:r>
              <a:rPr sz="2800"/>
              <a:t>	</a:t>
            </a:r>
            <a:r>
              <a:rPr sz="4000"/>
              <a:t>By measuring particle motion as a proxy for fluid motion, we can understand how organisms interact with their fluid environment.</a:t>
            </a:r>
            <a:endParaRPr sz="3500"/>
          </a:p>
          <a:p>
            <a:pPr lvl="0" marL="0" indent="0">
              <a:spcBef>
                <a:spcPts val="0"/>
              </a:spcBef>
              <a:buSzTx/>
              <a:buNone/>
              <a:defRPr sz="1800"/>
            </a:pPr>
            <a:endParaRPr sz="2800"/>
          </a:p>
          <a:p>
            <a:pPr lvl="0" marL="0" indent="0">
              <a:spcBef>
                <a:spcPts val="0"/>
              </a:spcBef>
              <a:buSzTx/>
              <a:buNone/>
              <a:defRPr sz="1800"/>
            </a:pPr>
            <a:r>
              <a:rPr b="1" sz="4500"/>
              <a:t>MBARI relevance:</a:t>
            </a:r>
            <a:endParaRPr b="1" sz="4500"/>
          </a:p>
          <a:p>
            <a:pPr lvl="0" marL="0" indent="0">
              <a:spcBef>
                <a:spcPts val="0"/>
              </a:spcBef>
              <a:buSzTx/>
              <a:buNone/>
              <a:defRPr sz="1800"/>
            </a:pPr>
            <a:r>
              <a:rPr sz="2800"/>
              <a:t>	</a:t>
            </a:r>
            <a:r>
              <a:rPr sz="4000"/>
              <a:t>We will develop innovative technologies that are traditionally reserved for laboratory environments to resolve important questions related to fluid mechanics that will advance our understanding of the ocean.</a:t>
            </a:r>
            <a:endParaRPr sz="4000"/>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nodeType="clickEffect" presetClass="entr" presetSubtype="0" presetID="1" grpId="1" fill="hold">
                                  <p:stCondLst>
                                    <p:cond delay="0"/>
                                  </p:stCondLst>
                                  <p:iterate type="el" backwards="0">
                                    <p:tmAbs val="0"/>
                                  </p:iterate>
                                  <p:childTnLst>
                                    <p:set>
                                      <p:cBhvr>
                                        <p:cTn id="6" fill="hold"/>
                                        <p:tgtEl>
                                          <p:spTgt spid="239">
                                            <p:bg/>
                                          </p:spTgt>
                                        </p:tgtEl>
                                        <p:attrNameLst>
                                          <p:attrName>style.visibility</p:attrName>
                                        </p:attrNameLst>
                                      </p:cBhvr>
                                      <p:to>
                                        <p:strVal val="visible"/>
                                      </p:to>
                                    </p:set>
                                  </p:childTnLst>
                                </p:cTn>
                              </p:par>
                              <p:par>
                                <p:cTn id="7" presetClass="entr" presetSubtype="0" presetID="1" grpId="1" fill="hold">
                                  <p:stCondLst>
                                    <p:cond delay="0"/>
                                  </p:stCondLst>
                                  <p:iterate type="el" backwards="0">
                                    <p:tmAbs val="0"/>
                                  </p:iterate>
                                  <p:childTnLst>
                                    <p:set>
                                      <p:cBhvr>
                                        <p:cTn id="8" fill="hold"/>
                                        <p:tgtEl>
                                          <p:spTgt spid="23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nodeType="clickEffect" presetClass="entr" presetSubtype="0" presetID="1" grpId="1" fill="hold">
                                  <p:stCondLst>
                                    <p:cond delay="0"/>
                                  </p:stCondLst>
                                  <p:iterate type="el" backwards="0">
                                    <p:tmAbs val="0"/>
                                  </p:iterate>
                                  <p:childTnLst>
                                    <p:set>
                                      <p:cBhvr>
                                        <p:cTn id="12" fill="hold"/>
                                        <p:tgtEl>
                                          <p:spTgt spid="239">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nodeType="clickEffect" presetClass="entr" presetSubtype="0" presetID="1" grpId="1" fill="hold">
                                  <p:stCondLst>
                                    <p:cond delay="0"/>
                                  </p:stCondLst>
                                  <p:iterate type="el" backwards="0">
                                    <p:tmAbs val="0"/>
                                  </p:iterate>
                                  <p:childTnLst>
                                    <p:set>
                                      <p:cBhvr>
                                        <p:cTn id="16" fill="hold"/>
                                        <p:tgtEl>
                                          <p:spTgt spid="239">
                                            <p:txEl>
                                              <p:pRg st="2" end="2"/>
                                            </p:txEl>
                                          </p:spTgt>
                                        </p:tgtEl>
                                        <p:attrNameLst>
                                          <p:attrName>style.visibility</p:attrName>
                                        </p:attrNameLst>
                                      </p:cBhvr>
                                      <p:to>
                                        <p:strVal val="visible"/>
                                      </p:to>
                                    </p:set>
                                  </p:childTnLst>
                                </p:cTn>
                              </p:par>
                            </p:childTnLst>
                          </p:cTn>
                        </p:par>
                        <p:par>
                          <p:cTn id="17" fill="hold">
                            <p:stCondLst>
                              <p:cond delay="0"/>
                            </p:stCondLst>
                            <p:childTnLst>
                              <p:par>
                                <p:cTn id="18" nodeType="afterEffect" presetClass="entr" presetSubtype="0" presetID="1" grpId="1" fill="hold">
                                  <p:stCondLst>
                                    <p:cond delay="0"/>
                                  </p:stCondLst>
                                  <p:iterate type="el" backwards="0">
                                    <p:tmAbs val="0"/>
                                  </p:iterate>
                                  <p:childTnLst>
                                    <p:set>
                                      <p:cBhvr>
                                        <p:cTn id="19" fill="hold"/>
                                        <p:tgtEl>
                                          <p:spTgt spid="239">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nodeType="clickEffect" presetClass="entr" presetSubtype="0" presetID="1" grpId="1" fill="hold">
                                  <p:stCondLst>
                                    <p:cond delay="0"/>
                                  </p:stCondLst>
                                  <p:iterate type="el" backwards="0">
                                    <p:tmAbs val="0"/>
                                  </p:iterate>
                                  <p:childTnLst>
                                    <p:set>
                                      <p:cBhvr>
                                        <p:cTn id="23" fill="hold"/>
                                        <p:tgtEl>
                                          <p:spTgt spid="239">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nodeType="clickEffect" presetClass="entr" presetSubtype="0" presetID="1" grpId="1" fill="hold">
                                  <p:stCondLst>
                                    <p:cond delay="0"/>
                                  </p:stCondLst>
                                  <p:iterate type="el" backwards="0">
                                    <p:tmAbs val="0"/>
                                  </p:iterate>
                                  <p:childTnLst>
                                    <p:set>
                                      <p:cBhvr>
                                        <p:cTn id="27" fill="hold"/>
                                        <p:tgtEl>
                                          <p:spTgt spid="239">
                                            <p:txEl>
                                              <p:pRg st="5" end="5"/>
                                            </p:txEl>
                                          </p:spTgt>
                                        </p:tgtEl>
                                        <p:attrNameLst>
                                          <p:attrName>style.visibility</p:attrName>
                                        </p:attrNameLst>
                                      </p:cBhvr>
                                      <p:to>
                                        <p:strVal val="visible"/>
                                      </p:to>
                                    </p:set>
                                  </p:childTnLst>
                                </p:cTn>
                              </p:par>
                            </p:childTnLst>
                          </p:cTn>
                        </p:par>
                        <p:par>
                          <p:cTn id="28" fill="hold">
                            <p:stCondLst>
                              <p:cond delay="0"/>
                            </p:stCondLst>
                            <p:childTnLst>
                              <p:par>
                                <p:cTn id="29" nodeType="afterEffect" presetClass="entr" presetSubtype="0" presetID="1" grpId="1" fill="hold">
                                  <p:stCondLst>
                                    <p:cond delay="0"/>
                                  </p:stCondLst>
                                  <p:iterate type="el" backwards="0">
                                    <p:tmAbs val="0"/>
                                  </p:iterate>
                                  <p:childTnLst>
                                    <p:set>
                                      <p:cBhvr>
                                        <p:cTn id="30" fill="hold"/>
                                        <p:tgtEl>
                                          <p:spTgt spid="2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nodeType="clickEffect" presetClass="entr" presetSubtype="0" presetID="1" grpId="1" fill="hold">
                                  <p:stCondLst>
                                    <p:cond delay="0"/>
                                  </p:stCondLst>
                                  <p:iterate type="el" backwards="0">
                                    <p:tmAbs val="0"/>
                                  </p:iterate>
                                  <p:childTnLst>
                                    <p:set>
                                      <p:cBhvr>
                                        <p:cTn id="34" fill="hold"/>
                                        <p:tgtEl>
                                          <p:spTgt spid="23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nodeType="clickEffect" presetClass="entr" presetSubtype="0" presetID="1" grpId="1" fill="hold">
                                  <p:stCondLst>
                                    <p:cond delay="0"/>
                                  </p:stCondLst>
                                  <p:iterate type="el" backwards="0">
                                    <p:tmAbs val="0"/>
                                  </p:iterate>
                                  <p:childTnLst>
                                    <p:set>
                                      <p:cBhvr>
                                        <p:cTn id="38" fill="hold"/>
                                        <p:tgtEl>
                                          <p:spTgt spid="239">
                                            <p:txEl>
                                              <p:pRg st="8" end="8"/>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39" grpId="1"/>
    </p:bldLst>
  </p:timing>
</p:sld>
</file>

<file path=ppt/slides/slide2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43" name="Shape 243"/>
          <p:cNvSpPr/>
          <p:nvPr>
            <p:ph type="title"/>
          </p:nvPr>
        </p:nvSpPr>
        <p:spPr>
          <a:prstGeom prst="rect">
            <a:avLst/>
          </a:prstGeom>
        </p:spPr>
        <p:txBody>
          <a:bodyPr/>
          <a:lstStyle/>
          <a:p>
            <a:pPr lvl="0"/>
          </a:p>
        </p:txBody>
      </p:sp>
      <p:sp>
        <p:nvSpPr>
          <p:cNvPr id="244" name="Shape 244"/>
          <p:cNvSpPr/>
          <p:nvPr>
            <p:ph type="body" idx="1"/>
          </p:nvPr>
        </p:nvSpPr>
        <p:spPr>
          <a:prstGeom prst="rect">
            <a:avLst/>
          </a:prstGeom>
        </p:spPr>
        <p:txBody>
          <a:bodyPr/>
          <a:lstStyle/>
          <a:p>
            <a:pPr lvl="0"/>
          </a:p>
        </p:txBody>
      </p:sp>
      <p:grpSp>
        <p:nvGrpSpPr>
          <p:cNvPr id="265" name="Group 265"/>
          <p:cNvGrpSpPr/>
          <p:nvPr/>
        </p:nvGrpSpPr>
        <p:grpSpPr>
          <a:xfrm>
            <a:off x="4043393" y="3636776"/>
            <a:ext cx="17889145" cy="8549854"/>
            <a:chOff x="0" y="0"/>
            <a:chExt cx="17889143" cy="8549853"/>
          </a:xfrm>
        </p:grpSpPr>
        <p:grpSp>
          <p:nvGrpSpPr>
            <p:cNvPr id="263" name="Group 263"/>
            <p:cNvGrpSpPr/>
            <p:nvPr/>
          </p:nvGrpSpPr>
          <p:grpSpPr>
            <a:xfrm>
              <a:off x="-1" y="0"/>
              <a:ext cx="17889145" cy="8549854"/>
              <a:chOff x="0" y="0"/>
              <a:chExt cx="17889143" cy="8549853"/>
            </a:xfrm>
          </p:grpSpPr>
          <p:grpSp>
            <p:nvGrpSpPr>
              <p:cNvPr id="261" name="Group 261"/>
              <p:cNvGrpSpPr/>
              <p:nvPr/>
            </p:nvGrpSpPr>
            <p:grpSpPr>
              <a:xfrm>
                <a:off x="0" y="0"/>
                <a:ext cx="17889144" cy="8549854"/>
                <a:chOff x="0" y="0"/>
                <a:chExt cx="17889143" cy="8549853"/>
              </a:xfrm>
            </p:grpSpPr>
            <p:pic>
              <p:nvPicPr>
                <p:cNvPr id="245" name="g3880.png"/>
                <p:cNvPicPr/>
                <p:nvPr/>
              </p:nvPicPr>
              <p:blipFill>
                <a:blip r:embed="rId2">
                  <a:extLst/>
                </a:blip>
                <a:srcRect l="0" t="0" r="0" b="0"/>
                <a:stretch>
                  <a:fillRect/>
                </a:stretch>
              </p:blipFill>
              <p:spPr>
                <a:xfrm>
                  <a:off x="0" y="0"/>
                  <a:ext cx="17236748" cy="8549854"/>
                </a:xfrm>
                <a:prstGeom prst="rect">
                  <a:avLst/>
                </a:prstGeom>
                <a:ln w="12700" cap="flat">
                  <a:noFill/>
                  <a:miter lim="400000"/>
                </a:ln>
                <a:effectLst/>
              </p:spPr>
            </p:pic>
            <p:sp>
              <p:nvSpPr>
                <p:cNvPr id="246" name="Shape 246"/>
                <p:cNvSpPr/>
                <p:nvPr/>
              </p:nvSpPr>
              <p:spPr>
                <a:xfrm>
                  <a:off x="3921064" y="4271047"/>
                  <a:ext cx="1778339" cy="1"/>
                </a:xfrm>
                <a:prstGeom prst="line">
                  <a:avLst/>
                </a:prstGeom>
                <a:noFill/>
                <a:ln w="177800" cap="flat">
                  <a:solidFill>
                    <a:srgbClr val="000000"/>
                  </a:solidFill>
                  <a:prstDash val="solid"/>
                  <a:miter lim="400000"/>
                </a:ln>
                <a:effectLst/>
              </p:spPr>
              <p:txBody>
                <a:bodyPr wrap="square" lIns="0" tIns="0" rIns="0" bIns="0" numCol="1" anchor="ctr">
                  <a:noAutofit/>
                </a:bodyPr>
                <a:lstStyle/>
                <a:p>
                  <a:pPr lvl="0">
                    <a:defRPr sz="3200"/>
                  </a:pPr>
                </a:p>
              </p:txBody>
            </p:sp>
            <p:sp>
              <p:nvSpPr>
                <p:cNvPr id="247" name="Shape 247"/>
                <p:cNvSpPr/>
                <p:nvPr/>
              </p:nvSpPr>
              <p:spPr>
                <a:xfrm>
                  <a:off x="8573300" y="4050972"/>
                  <a:ext cx="1324937" cy="52181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a:defRPr b="1" sz="2800">
                      <a:latin typeface="Gill Sans"/>
                      <a:ea typeface="Gill Sans"/>
                      <a:cs typeface="Gill Sans"/>
                      <a:sym typeface="Gill Sans"/>
                    </a:defRPr>
                  </a:lvl1pPr>
                </a:lstStyle>
                <a:p>
                  <a:pPr lvl="0">
                    <a:defRPr b="0" sz="1800"/>
                  </a:pPr>
                  <a:r>
                    <a:rPr b="1" sz="2800"/>
                    <a:t>Laser</a:t>
                  </a:r>
                </a:p>
              </p:txBody>
            </p:sp>
            <p:sp>
              <p:nvSpPr>
                <p:cNvPr id="248" name="Shape 248"/>
                <p:cNvSpPr/>
                <p:nvPr/>
              </p:nvSpPr>
              <p:spPr>
                <a:xfrm>
                  <a:off x="10649624" y="5170777"/>
                  <a:ext cx="1211341" cy="105424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p>
                  <a:pPr lvl="0">
                    <a:defRPr sz="1800"/>
                  </a:pPr>
                  <a:r>
                    <a:rPr b="1" sz="2800">
                      <a:latin typeface="Gill Sans"/>
                      <a:ea typeface="Gill Sans"/>
                      <a:cs typeface="Gill Sans"/>
                      <a:sym typeface="Gill Sans"/>
                    </a:rPr>
                    <a:t>Laser</a:t>
                  </a:r>
                  <a:endParaRPr b="1" sz="2800">
                    <a:latin typeface="Gill Sans"/>
                    <a:ea typeface="Gill Sans"/>
                    <a:cs typeface="Gill Sans"/>
                    <a:sym typeface="Gill Sans"/>
                  </a:endParaRPr>
                </a:p>
                <a:p>
                  <a:pPr lvl="0">
                    <a:defRPr sz="1800"/>
                  </a:pPr>
                  <a:r>
                    <a:rPr b="1" sz="2800">
                      <a:latin typeface="Gill Sans"/>
                      <a:ea typeface="Gill Sans"/>
                      <a:cs typeface="Gill Sans"/>
                      <a:sym typeface="Gill Sans"/>
                    </a:rPr>
                    <a:t>Optic</a:t>
                  </a:r>
                </a:p>
              </p:txBody>
            </p:sp>
            <p:sp>
              <p:nvSpPr>
                <p:cNvPr id="249" name="Shape 249"/>
                <p:cNvSpPr/>
                <p:nvPr/>
              </p:nvSpPr>
              <p:spPr>
                <a:xfrm>
                  <a:off x="13352719" y="4052221"/>
                  <a:ext cx="287671" cy="437653"/>
                </a:xfrm>
                <a:prstGeom prst="rect">
                  <a:avLst/>
                </a:prstGeom>
                <a:blipFill rotWithShape="1">
                  <a:blip r:embed="rId3"/>
                  <a:srcRect l="0" t="0" r="0" b="0"/>
                  <a:tile tx="0" ty="0" sx="100000" sy="100000" flip="none" algn="tl"/>
                </a:blipFill>
                <a:ln w="12700" cap="flat">
                  <a:solidFill>
                    <a:srgbClr val="000000"/>
                  </a:solidFill>
                  <a:prstDash val="solid"/>
                  <a:miter lim="400000"/>
                </a:ln>
                <a:effectLst/>
              </p:spPr>
              <p:txBody>
                <a:bodyPr wrap="square" lIns="0" tIns="0" rIns="0" bIns="0" numCol="1" anchor="ctr">
                  <a:noAutofit/>
                </a:bodyPr>
                <a:lstStyle/>
                <a:p>
                  <a:pPr lvl="0">
                    <a:defRPr sz="3200">
                      <a:solidFill>
                        <a:srgbClr val="FFFFFF"/>
                      </a:solidFill>
                    </a:defRPr>
                  </a:pPr>
                </a:p>
              </p:txBody>
            </p:sp>
            <p:sp>
              <p:nvSpPr>
                <p:cNvPr id="250" name="Shape 250"/>
                <p:cNvSpPr/>
                <p:nvPr/>
              </p:nvSpPr>
              <p:spPr>
                <a:xfrm>
                  <a:off x="12264761" y="561473"/>
                  <a:ext cx="2463588" cy="126103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a:defRPr b="1" sz="2800">
                      <a:latin typeface="Gill Sans"/>
                      <a:ea typeface="Gill Sans"/>
                      <a:cs typeface="Gill Sans"/>
                      <a:sym typeface="Gill Sans"/>
                    </a:defRPr>
                  </a:lvl1pPr>
                </a:lstStyle>
                <a:p>
                  <a:pPr lvl="0">
                    <a:defRPr b="0" sz="1800"/>
                  </a:pPr>
                  <a:r>
                    <a:rPr b="1" sz="2800"/>
                    <a:t>Flat Optical Port</a:t>
                  </a:r>
                </a:p>
              </p:txBody>
            </p:sp>
            <p:sp>
              <p:nvSpPr>
                <p:cNvPr id="251" name="Shape 251"/>
                <p:cNvSpPr/>
                <p:nvPr/>
              </p:nvSpPr>
              <p:spPr>
                <a:xfrm>
                  <a:off x="1988770" y="4048430"/>
                  <a:ext cx="284063" cy="442100"/>
                </a:xfrm>
                <a:prstGeom prst="rect">
                  <a:avLst/>
                </a:prstGeom>
                <a:solidFill>
                  <a:srgbClr val="000000"/>
                </a:solidFill>
                <a:ln w="12700" cap="flat">
                  <a:solidFill>
                    <a:srgbClr val="000000"/>
                  </a:solidFill>
                  <a:prstDash val="solid"/>
                  <a:miter lim="400000"/>
                </a:ln>
                <a:effectLst/>
              </p:spPr>
              <p:txBody>
                <a:bodyPr wrap="square" lIns="0" tIns="0" rIns="0" bIns="0" numCol="1" anchor="ctr">
                  <a:noAutofit/>
                </a:bodyP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52" name="Shape 252"/>
                <p:cNvSpPr/>
                <p:nvPr/>
              </p:nvSpPr>
              <p:spPr>
                <a:xfrm>
                  <a:off x="1639203" y="4048430"/>
                  <a:ext cx="284064" cy="442100"/>
                </a:xfrm>
                <a:prstGeom prst="rect">
                  <a:avLst/>
                </a:prstGeom>
                <a:solidFill>
                  <a:srgbClr val="000000"/>
                </a:solidFill>
                <a:ln w="12700" cap="flat">
                  <a:solidFill>
                    <a:srgbClr val="000000"/>
                  </a:solidFill>
                  <a:prstDash val="solid"/>
                  <a:miter lim="400000"/>
                </a:ln>
                <a:effectLst/>
              </p:spPr>
              <p:txBody>
                <a:bodyPr wrap="square" lIns="0" tIns="0" rIns="0" bIns="0" numCol="1" anchor="ctr">
                  <a:noAutofit/>
                </a:bodyP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53" name="Shape 253"/>
                <p:cNvSpPr/>
                <p:nvPr/>
              </p:nvSpPr>
              <p:spPr>
                <a:xfrm>
                  <a:off x="747617" y="4294300"/>
                  <a:ext cx="1059157" cy="1"/>
                </a:xfrm>
                <a:prstGeom prst="line">
                  <a:avLst/>
                </a:prstGeom>
                <a:noFill/>
                <a:ln w="88900" cap="flat">
                  <a:solidFill>
                    <a:srgbClr val="000000"/>
                  </a:solidFill>
                  <a:prstDash val="solid"/>
                  <a:miter lim="400000"/>
                  <a:headEnd type="arrow" w="med" len="med"/>
                </a:ln>
                <a:effectLst/>
              </p:spPr>
              <p:txBody>
                <a:bodyPr wrap="square" lIns="0" tIns="0" rIns="0" bIns="0" numCol="1" anchor="ctr">
                  <a:noAutofit/>
                </a:bodyPr>
                <a:lstStyle/>
                <a:p>
                  <a:pPr lvl="0">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54" name="Shape 254"/>
                <p:cNvSpPr/>
                <p:nvPr/>
              </p:nvSpPr>
              <p:spPr>
                <a:xfrm flipV="1">
                  <a:off x="13650182" y="2807925"/>
                  <a:ext cx="3614976" cy="1470290"/>
                </a:xfrm>
                <a:prstGeom prst="line">
                  <a:avLst/>
                </a:prstGeom>
                <a:noFill/>
                <a:ln w="25400" cap="flat">
                  <a:solidFill>
                    <a:srgbClr val="0365C0"/>
                  </a:solidFill>
                  <a:custDash>
                    <a:ds d="600000" sp="600000"/>
                  </a:custDash>
                  <a:miter lim="400000"/>
                </a:ln>
                <a:effectLst/>
              </p:spPr>
              <p:txBody>
                <a:bodyPr wrap="square" lIns="0" tIns="0" rIns="0" bIns="0" numCol="1" anchor="ctr">
                  <a:noAutofit/>
                </a:bodyPr>
                <a:lstStyle/>
                <a:p>
                  <a:pPr lvl="0">
                    <a:defRPr sz="3200"/>
                  </a:pPr>
                </a:p>
              </p:txBody>
            </p:sp>
            <p:sp>
              <p:nvSpPr>
                <p:cNvPr id="266" name="Shape 266"/>
                <p:cNvSpPr/>
                <p:nvPr/>
              </p:nvSpPr>
              <p:spPr>
                <a:xfrm>
                  <a:off x="16152083" y="3244248"/>
                  <a:ext cx="151806" cy="2089418"/>
                </a:xfrm>
                <a:custGeom>
                  <a:avLst/>
                  <a:gdLst/>
                  <a:ahLst/>
                  <a:cxnLst>
                    <a:cxn ang="0">
                      <a:pos x="wd2" y="hd2"/>
                    </a:cxn>
                    <a:cxn ang="5400000">
                      <a:pos x="wd2" y="hd2"/>
                    </a:cxn>
                    <a:cxn ang="10800000">
                      <a:pos x="wd2" y="hd2"/>
                    </a:cxn>
                    <a:cxn ang="16200000">
                      <a:pos x="wd2" y="hd2"/>
                    </a:cxn>
                  </a:cxnLst>
                  <a:rect l="0" t="0" r="r" b="b"/>
                  <a:pathLst>
                    <a:path w="16202" h="21600" fill="norm" stroke="1" extrusionOk="0">
                      <a:moveTo>
                        <a:pt x="650" y="21600"/>
                      </a:moveTo>
                      <a:cubicBezTo>
                        <a:pt x="21600" y="13578"/>
                        <a:pt x="21383" y="6378"/>
                        <a:pt x="0" y="0"/>
                      </a:cubicBezTo>
                    </a:path>
                  </a:pathLst>
                </a:custGeom>
                <a:noFill/>
                <a:ln w="50800" cap="flat">
                  <a:solidFill>
                    <a:srgbClr val="0365C0"/>
                  </a:solidFill>
                  <a:prstDash val="solid"/>
                  <a:miter lim="400000"/>
                  <a:headEnd type="stealth" w="med" len="med"/>
                  <a:tailEnd type="stealth" w="med" len="med"/>
                </a:ln>
                <a:effectLst/>
              </p:spPr>
              <p:txBody>
                <a:bodyPr/>
                <a:lstStyle/>
                <a:p>
                  <a:pPr lvl="0"/>
                </a:p>
              </p:txBody>
            </p:sp>
            <p:sp>
              <p:nvSpPr>
                <p:cNvPr id="256" name="Shape 256"/>
                <p:cNvSpPr/>
                <p:nvPr/>
              </p:nvSpPr>
              <p:spPr>
                <a:xfrm>
                  <a:off x="16055193" y="3620053"/>
                  <a:ext cx="1833951" cy="102938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a:defRPr sz="2800">
                      <a:solidFill>
                        <a:srgbClr val="0365C0"/>
                      </a:solidFill>
                      <a:latin typeface="Gill Sans"/>
                      <a:ea typeface="Gill Sans"/>
                      <a:cs typeface="Gill Sans"/>
                      <a:sym typeface="Gill Sans"/>
                    </a:defRPr>
                  </a:lvl1pPr>
                </a:lstStyle>
                <a:p>
                  <a:pPr lvl="0">
                    <a:defRPr sz="1800">
                      <a:solidFill>
                        <a:srgbClr val="000000"/>
                      </a:solidFill>
                    </a:defRPr>
                  </a:pPr>
                  <a:r>
                    <a:rPr sz="2800">
                      <a:solidFill>
                        <a:srgbClr val="0365C0"/>
                      </a:solidFill>
                    </a:rPr>
                    <a:t>45 deg</a:t>
                  </a:r>
                </a:p>
              </p:txBody>
            </p:sp>
            <p:sp>
              <p:nvSpPr>
                <p:cNvPr id="257" name="Shape 257"/>
                <p:cNvSpPr/>
                <p:nvPr/>
              </p:nvSpPr>
              <p:spPr>
                <a:xfrm>
                  <a:off x="222373" y="4675033"/>
                  <a:ext cx="2086627" cy="9089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p>
                  <a:pPr lvl="0">
                    <a:defRPr sz="1800"/>
                  </a:pPr>
                  <a:r>
                    <a:rPr b="1" sz="2800">
                      <a:latin typeface="Gill Sans"/>
                      <a:ea typeface="Gill Sans"/>
                      <a:cs typeface="Gill Sans"/>
                      <a:sym typeface="Gill Sans"/>
                    </a:rPr>
                    <a:t>ROV Power</a:t>
                  </a:r>
                  <a:endParaRPr b="1" sz="2800">
                    <a:latin typeface="Gill Sans"/>
                    <a:ea typeface="Gill Sans"/>
                    <a:cs typeface="Gill Sans"/>
                    <a:sym typeface="Gill Sans"/>
                  </a:endParaRPr>
                </a:p>
                <a:p>
                  <a:pPr lvl="0">
                    <a:defRPr sz="1800"/>
                  </a:pPr>
                  <a:r>
                    <a:rPr b="1" sz="2800">
                      <a:latin typeface="Gill Sans"/>
                      <a:ea typeface="Gill Sans"/>
                      <a:cs typeface="Gill Sans"/>
                      <a:sym typeface="Gill Sans"/>
                    </a:rPr>
                    <a:t>and Comms</a:t>
                  </a:r>
                </a:p>
              </p:txBody>
            </p:sp>
            <p:sp>
              <p:nvSpPr>
                <p:cNvPr id="258" name="Shape 258"/>
                <p:cNvSpPr/>
                <p:nvPr/>
              </p:nvSpPr>
              <p:spPr>
                <a:xfrm flipV="1">
                  <a:off x="11826527" y="4426290"/>
                  <a:ext cx="1573431" cy="1359706"/>
                </a:xfrm>
                <a:prstGeom prst="line">
                  <a:avLst/>
                </a:prstGeom>
                <a:noFill/>
                <a:ln w="25400" cap="flat">
                  <a:solidFill>
                    <a:srgbClr val="000000"/>
                  </a:solidFill>
                  <a:prstDash val="solid"/>
                  <a:miter lim="400000"/>
                </a:ln>
                <a:effectLst/>
              </p:spPr>
              <p:txBody>
                <a:bodyPr wrap="square" lIns="71437" tIns="71437" rIns="71437" bIns="71437" numCol="1" anchor="ctr">
                  <a:noAutofit/>
                </a:bodyPr>
                <a:lstStyle/>
                <a:p>
                  <a:pPr lvl="0">
                    <a:defRPr sz="3200"/>
                  </a:pPr>
                </a:p>
              </p:txBody>
            </p:sp>
            <p:sp>
              <p:nvSpPr>
                <p:cNvPr id="259" name="Shape 259"/>
                <p:cNvSpPr/>
                <p:nvPr/>
              </p:nvSpPr>
              <p:spPr>
                <a:xfrm flipH="1" flipV="1">
                  <a:off x="13694635" y="1622780"/>
                  <a:ext cx="271513" cy="1424999"/>
                </a:xfrm>
                <a:prstGeom prst="line">
                  <a:avLst/>
                </a:prstGeom>
                <a:noFill/>
                <a:ln w="25400" cap="flat">
                  <a:solidFill>
                    <a:srgbClr val="000000"/>
                  </a:solidFill>
                  <a:prstDash val="solid"/>
                  <a:miter lim="400000"/>
                </a:ln>
                <a:effectLst/>
              </p:spPr>
              <p:txBody>
                <a:bodyPr wrap="square" lIns="71437" tIns="71437" rIns="71437" bIns="71437" numCol="1" anchor="ctr">
                  <a:noAutofit/>
                </a:bodyPr>
                <a:lstStyle/>
                <a:p>
                  <a:pPr lvl="0">
                    <a:defRPr sz="3200"/>
                  </a:pPr>
                </a:p>
              </p:txBody>
            </p:sp>
            <p:sp>
              <p:nvSpPr>
                <p:cNvPr id="260" name="Shape 260"/>
                <p:cNvSpPr/>
                <p:nvPr/>
              </p:nvSpPr>
              <p:spPr>
                <a:xfrm>
                  <a:off x="2419163" y="4279543"/>
                  <a:ext cx="1058315" cy="1"/>
                </a:xfrm>
                <a:prstGeom prst="line">
                  <a:avLst/>
                </a:prstGeom>
                <a:noFill/>
                <a:ln w="177800" cap="flat">
                  <a:solidFill>
                    <a:srgbClr val="000000"/>
                  </a:solidFill>
                  <a:prstDash val="solid"/>
                  <a:miter lim="400000"/>
                </a:ln>
                <a:effectLst/>
              </p:spPr>
              <p:txBody>
                <a:bodyPr wrap="square" lIns="0" tIns="0" rIns="0" bIns="0" numCol="1" anchor="ctr">
                  <a:noAutofit/>
                </a:bodyPr>
                <a:lstStyle/>
                <a:p>
                  <a:pPr lvl="0">
                    <a:defRPr sz="3200"/>
                  </a:pPr>
                </a:p>
              </p:txBody>
            </p:sp>
          </p:grpSp>
          <p:sp>
            <p:nvSpPr>
              <p:cNvPr id="262" name="Shape 262"/>
              <p:cNvSpPr/>
              <p:nvPr/>
            </p:nvSpPr>
            <p:spPr>
              <a:xfrm>
                <a:off x="13650514" y="4266606"/>
                <a:ext cx="3614976" cy="1470289"/>
              </a:xfrm>
              <a:prstGeom prst="line">
                <a:avLst/>
              </a:prstGeom>
              <a:noFill/>
              <a:ln w="25400" cap="flat">
                <a:solidFill>
                  <a:srgbClr val="0365C0"/>
                </a:solidFill>
                <a:custDash>
                  <a:ds d="600000" sp="600000"/>
                </a:custDash>
                <a:miter lim="400000"/>
              </a:ln>
              <a:effectLst/>
            </p:spPr>
            <p:txBody>
              <a:bodyPr wrap="square" lIns="0" tIns="0" rIns="0" bIns="0" numCol="1" anchor="ctr">
                <a:noAutofit/>
              </a:bodyPr>
              <a:lstStyle/>
              <a:p>
                <a:pPr lvl="0">
                  <a:defRPr sz="3200"/>
                </a:pPr>
              </a:p>
            </p:txBody>
          </p:sp>
        </p:grpSp>
        <p:sp>
          <p:nvSpPr>
            <p:cNvPr id="264" name="Shape 264"/>
            <p:cNvSpPr/>
            <p:nvPr/>
          </p:nvSpPr>
          <p:spPr>
            <a:xfrm>
              <a:off x="1275659" y="7218226"/>
              <a:ext cx="14662548" cy="6381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defTabSz="457200">
                <a:defRPr sz="3400">
                  <a:latin typeface="Gill Sans"/>
                  <a:ea typeface="Gill Sans"/>
                  <a:cs typeface="Gill Sans"/>
                  <a:sym typeface="Gill Sans"/>
                </a:defRPr>
              </a:lvl1pPr>
            </a:lstStyle>
            <a:p>
              <a:pPr lvl="0">
                <a:defRPr sz="1800"/>
              </a:pPr>
              <a:r>
                <a:rPr sz="3400"/>
                <a:t>Laser housing components include a laser and light sheet optics.</a:t>
              </a:r>
            </a:p>
          </p:txBody>
        </p:sp>
      </p:grpSp>
    </p:spTree>
  </p:cSld>
  <p:clrMapOvr>
    <a:masterClrMapping/>
  </p:clrMapOvr>
  <p:transition spd="med" advClick="1"/>
</p:sld>
</file>

<file path=ppt/slides/slide2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68" name="Shape 268"/>
          <p:cNvSpPr/>
          <p:nvPr/>
        </p:nvSpPr>
        <p:spPr>
          <a:xfrm>
            <a:off x="20346231" y="13243780"/>
            <a:ext cx="4023645"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latin typeface="Gill Sans"/>
                <a:ea typeface="Gill Sans"/>
                <a:cs typeface="Gill Sans"/>
                <a:sym typeface="Gill Sans"/>
              </a:defRPr>
            </a:lvl1pPr>
          </a:lstStyle>
          <a:p>
            <a:pPr lvl="0">
              <a:defRPr sz="1800"/>
            </a:pPr>
            <a:r>
              <a:rPr sz="2200"/>
              <a:t>Image credit: Todd Walsh</a:t>
            </a:r>
          </a:p>
        </p:txBody>
      </p:sp>
      <p:grpSp>
        <p:nvGrpSpPr>
          <p:cNvPr id="280" name="Group 280"/>
          <p:cNvGrpSpPr/>
          <p:nvPr/>
        </p:nvGrpSpPr>
        <p:grpSpPr>
          <a:xfrm>
            <a:off x="6764446" y="1492630"/>
            <a:ext cx="4666772" cy="10745394"/>
            <a:chOff x="-490521" y="0"/>
            <a:chExt cx="4666770" cy="10745393"/>
          </a:xfrm>
        </p:grpSpPr>
        <p:pic>
          <p:nvPicPr>
            <p:cNvPr id="269" name="lenses.png"/>
            <p:cNvPicPr/>
            <p:nvPr/>
          </p:nvPicPr>
          <p:blipFill>
            <a:blip r:embed="rId2">
              <a:extLst/>
            </a:blip>
            <a:srcRect l="0" t="0" r="0" b="0"/>
            <a:stretch>
              <a:fillRect/>
            </a:stretch>
          </p:blipFill>
          <p:spPr>
            <a:xfrm rot="5280000">
              <a:off x="-2992088" y="3423573"/>
              <a:ext cx="10140099" cy="3804357"/>
            </a:xfrm>
            <a:prstGeom prst="rect">
              <a:avLst/>
            </a:prstGeom>
            <a:ln w="12700" cap="flat">
              <a:noFill/>
              <a:miter lim="400000"/>
            </a:ln>
            <a:effectLst/>
          </p:spPr>
        </p:pic>
        <p:sp>
          <p:nvSpPr>
            <p:cNvPr id="270" name="Shape 270"/>
            <p:cNvSpPr/>
            <p:nvPr/>
          </p:nvSpPr>
          <p:spPr>
            <a:xfrm>
              <a:off x="2794423" y="9340559"/>
              <a:ext cx="634393" cy="1"/>
            </a:xfrm>
            <a:prstGeom prst="line">
              <a:avLst/>
            </a:prstGeom>
            <a:noFill/>
            <a:ln w="25400" cap="flat">
              <a:solidFill>
                <a:srgbClr val="FFFFFF"/>
              </a:solidFill>
              <a:prstDash val="solid"/>
              <a:miter lim="400000"/>
            </a:ln>
            <a:effectLst/>
          </p:spPr>
          <p:txBody>
            <a:bodyPr wrap="square" lIns="0" tIns="0" rIns="0" bIns="0" numCol="1" anchor="ctr">
              <a:noAutofit/>
            </a:bodyPr>
            <a:lstStyle/>
            <a:p>
              <a:pPr lvl="0">
                <a:defRPr sz="3200"/>
              </a:pPr>
            </a:p>
          </p:txBody>
        </p:sp>
        <p:sp>
          <p:nvSpPr>
            <p:cNvPr id="271" name="Shape 271"/>
            <p:cNvSpPr/>
            <p:nvPr/>
          </p:nvSpPr>
          <p:spPr>
            <a:xfrm>
              <a:off x="2672633" y="8787572"/>
              <a:ext cx="877972" cy="62063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5 mm</a:t>
              </a:r>
            </a:p>
          </p:txBody>
        </p:sp>
        <p:sp>
          <p:nvSpPr>
            <p:cNvPr id="272" name="Shape 272"/>
            <p:cNvSpPr/>
            <p:nvPr/>
          </p:nvSpPr>
          <p:spPr>
            <a:xfrm>
              <a:off x="1584148" y="0"/>
              <a:ext cx="2039671" cy="938742"/>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p>
          </p:txBody>
        </p:sp>
        <p:sp>
          <p:nvSpPr>
            <p:cNvPr id="273" name="Shape 273"/>
            <p:cNvSpPr/>
            <p:nvPr/>
          </p:nvSpPr>
          <p:spPr>
            <a:xfrm>
              <a:off x="3603001" y="100698"/>
              <a:ext cx="573249" cy="10644696"/>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p>
          </p:txBody>
        </p:sp>
        <p:grpSp>
          <p:nvGrpSpPr>
            <p:cNvPr id="277" name="Group 277"/>
            <p:cNvGrpSpPr/>
            <p:nvPr/>
          </p:nvGrpSpPr>
          <p:grpSpPr>
            <a:xfrm>
              <a:off x="1773877" y="1098907"/>
              <a:ext cx="1776729" cy="5925005"/>
              <a:chOff x="-222547" y="256229"/>
              <a:chExt cx="1776727" cy="5925004"/>
            </a:xfrm>
          </p:grpSpPr>
          <p:sp>
            <p:nvSpPr>
              <p:cNvPr id="274" name="Shape 274"/>
              <p:cNvSpPr/>
              <p:nvPr/>
            </p:nvSpPr>
            <p:spPr>
              <a:xfrm>
                <a:off x="0" y="256229"/>
                <a:ext cx="1331633" cy="7778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spAutoFit/>
              </a:bodyPr>
              <a:lstStyle>
                <a:lvl1pPr>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75 deg line optic</a:t>
                </a:r>
              </a:p>
            </p:txBody>
          </p:sp>
          <p:sp>
            <p:nvSpPr>
              <p:cNvPr id="275" name="Shape 275"/>
              <p:cNvSpPr/>
              <p:nvPr/>
            </p:nvSpPr>
            <p:spPr>
              <a:xfrm>
                <a:off x="-157262" y="2990913"/>
                <a:ext cx="1646157" cy="7778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spAutoFit/>
              </a:bodyPr>
              <a:lstStyle>
                <a:lvl1pPr>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Holographic optics</a:t>
                </a:r>
              </a:p>
            </p:txBody>
          </p:sp>
          <p:sp>
            <p:nvSpPr>
              <p:cNvPr id="276" name="Shape 276"/>
              <p:cNvSpPr/>
              <p:nvPr/>
            </p:nvSpPr>
            <p:spPr>
              <a:xfrm>
                <a:off x="-222548" y="5403359"/>
                <a:ext cx="1776728" cy="7778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spAutoFit/>
              </a:bodyPr>
              <a:lstStyle>
                <a:lvl1pPr>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Cylindrical lens</a:t>
                </a:r>
              </a:p>
            </p:txBody>
          </p:sp>
        </p:grpSp>
        <p:sp>
          <p:nvSpPr>
            <p:cNvPr id="278" name="Shape 278"/>
            <p:cNvSpPr/>
            <p:nvPr/>
          </p:nvSpPr>
          <p:spPr>
            <a:xfrm>
              <a:off x="-490522" y="100698"/>
              <a:ext cx="2352320" cy="10644696"/>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p>
          </p:txBody>
        </p:sp>
        <p:sp>
          <p:nvSpPr>
            <p:cNvPr id="279" name="Shape 279"/>
            <p:cNvSpPr/>
            <p:nvPr/>
          </p:nvSpPr>
          <p:spPr>
            <a:xfrm>
              <a:off x="1584148" y="9549147"/>
              <a:ext cx="2156159" cy="1143538"/>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p>
          </p:txBody>
        </p:sp>
      </p:grpSp>
      <p:pic>
        <p:nvPicPr>
          <p:cNvPr id="281" name="laser_testbed8.jpg"/>
          <p:cNvPicPr/>
          <p:nvPr/>
        </p:nvPicPr>
        <p:blipFill>
          <a:blip r:embed="rId3">
            <a:extLst/>
          </a:blip>
          <a:stretch>
            <a:fillRect/>
          </a:stretch>
        </p:blipFill>
        <p:spPr>
          <a:xfrm>
            <a:off x="436293" y="2420390"/>
            <a:ext cx="8245589" cy="11142688"/>
          </a:xfrm>
          <a:prstGeom prst="rect">
            <a:avLst/>
          </a:prstGeom>
          <a:ln w="12700">
            <a:miter lim="400000"/>
          </a:ln>
        </p:spPr>
      </p:pic>
      <p:sp>
        <p:nvSpPr>
          <p:cNvPr id="282" name="Shape 282"/>
          <p:cNvSpPr/>
          <p:nvPr/>
        </p:nvSpPr>
        <p:spPr>
          <a:xfrm>
            <a:off x="8839768" y="11721576"/>
            <a:ext cx="15104993" cy="1133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p>
            <a:pPr lvl="0">
              <a:defRPr sz="1800"/>
            </a:pPr>
            <a:r>
              <a:rPr sz="3400">
                <a:latin typeface="Gill Sans"/>
                <a:ea typeface="Gill Sans"/>
                <a:cs typeface="Gill Sans"/>
                <a:sym typeface="Gill Sans"/>
              </a:rPr>
              <a:t>(Left) Laboratory-based optics board for testing laser and optics configuration. </a:t>
            </a:r>
            <a:r>
              <a:rPr sz="3400">
                <a:solidFill>
                  <a:srgbClr val="FFFFFF"/>
                </a:solidFill>
                <a:latin typeface="Gill Sans"/>
                <a:ea typeface="Gill Sans"/>
                <a:cs typeface="Gill Sans"/>
                <a:sym typeface="Gill Sans"/>
              </a:rPr>
              <a:t>(Above) Optical power output across laser sheet using various line-generating optics.</a:t>
            </a:r>
          </a:p>
        </p:txBody>
      </p:sp>
      <p:sp>
        <p:nvSpPr>
          <p:cNvPr id="283" name="Shape 283"/>
          <p:cNvSpPr/>
          <p:nvPr/>
        </p:nvSpPr>
        <p:spPr>
          <a:xfrm>
            <a:off x="2974780" y="10815108"/>
            <a:ext cx="1095500" cy="1133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lvl="0">
              <a:defRPr sz="1800"/>
            </a:pPr>
            <a:r>
              <a:rPr sz="3400">
                <a:solidFill>
                  <a:srgbClr val="FFFFFF"/>
                </a:solidFill>
                <a:latin typeface="Gill Sans"/>
                <a:ea typeface="Gill Sans"/>
                <a:cs typeface="Gill Sans"/>
                <a:sym typeface="Gill Sans"/>
              </a:rPr>
              <a:t>Red</a:t>
            </a:r>
            <a:endParaRPr sz="3400">
              <a:solidFill>
                <a:srgbClr val="FFFFFF"/>
              </a:solidFill>
              <a:latin typeface="Gill Sans"/>
              <a:ea typeface="Gill Sans"/>
              <a:cs typeface="Gill Sans"/>
              <a:sym typeface="Gill Sans"/>
            </a:endParaRPr>
          </a:p>
          <a:p>
            <a:pPr lvl="0">
              <a:defRPr sz="1800"/>
            </a:pPr>
            <a:r>
              <a:rPr sz="3400">
                <a:solidFill>
                  <a:srgbClr val="FFFFFF"/>
                </a:solidFill>
                <a:latin typeface="Gill Sans"/>
                <a:ea typeface="Gill Sans"/>
                <a:cs typeface="Gill Sans"/>
                <a:sym typeface="Gill Sans"/>
              </a:rPr>
              <a:t>Laser</a:t>
            </a:r>
          </a:p>
        </p:txBody>
      </p:sp>
      <p:sp>
        <p:nvSpPr>
          <p:cNvPr id="284" name="Shape 284"/>
          <p:cNvSpPr/>
          <p:nvPr/>
        </p:nvSpPr>
        <p:spPr>
          <a:xfrm>
            <a:off x="3250856" y="8239918"/>
            <a:ext cx="1154536" cy="638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3400">
                <a:solidFill>
                  <a:srgbClr val="FFFFFF"/>
                </a:solidFill>
                <a:latin typeface="Gill Sans"/>
                <a:ea typeface="Gill Sans"/>
                <a:cs typeface="Gill Sans"/>
                <a:sym typeface="Gill Sans"/>
              </a:defRPr>
            </a:lvl1pPr>
          </a:lstStyle>
          <a:p>
            <a:pPr lvl="0">
              <a:defRPr sz="1800">
                <a:solidFill>
                  <a:srgbClr val="000000"/>
                </a:solidFill>
              </a:defRPr>
            </a:pPr>
            <a:r>
              <a:rPr sz="3400">
                <a:solidFill>
                  <a:srgbClr val="FFFFFF"/>
                </a:solidFill>
              </a:rPr>
              <a:t>Optic</a:t>
            </a:r>
          </a:p>
        </p:txBody>
      </p:sp>
      <p:sp>
        <p:nvSpPr>
          <p:cNvPr id="285" name="Shape 285"/>
          <p:cNvSpPr/>
          <p:nvPr/>
        </p:nvSpPr>
        <p:spPr>
          <a:xfrm>
            <a:off x="4072641" y="3620029"/>
            <a:ext cx="1126705" cy="1133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lvl="0">
              <a:defRPr sz="1800"/>
            </a:pPr>
            <a:r>
              <a:rPr sz="3400">
                <a:solidFill>
                  <a:srgbClr val="FFFFFF"/>
                </a:solidFill>
                <a:latin typeface="Gill Sans"/>
                <a:ea typeface="Gill Sans"/>
                <a:cs typeface="Gill Sans"/>
                <a:sym typeface="Gill Sans"/>
              </a:rPr>
              <a:t>Light</a:t>
            </a:r>
            <a:endParaRPr sz="3400">
              <a:solidFill>
                <a:srgbClr val="FFFFFF"/>
              </a:solidFill>
              <a:latin typeface="Gill Sans"/>
              <a:ea typeface="Gill Sans"/>
              <a:cs typeface="Gill Sans"/>
              <a:sym typeface="Gill Sans"/>
            </a:endParaRPr>
          </a:p>
          <a:p>
            <a:pPr lvl="0">
              <a:defRPr sz="1800"/>
            </a:pPr>
            <a:r>
              <a:rPr sz="3400">
                <a:solidFill>
                  <a:srgbClr val="FFFFFF"/>
                </a:solidFill>
                <a:latin typeface="Gill Sans"/>
                <a:ea typeface="Gill Sans"/>
                <a:cs typeface="Gill Sans"/>
                <a:sym typeface="Gill Sans"/>
              </a:rPr>
              <a:t>Sheet</a:t>
            </a:r>
          </a:p>
        </p:txBody>
      </p:sp>
      <p:sp>
        <p:nvSpPr>
          <p:cNvPr id="286" name="Shape 286"/>
          <p:cNvSpPr/>
          <p:nvPr/>
        </p:nvSpPr>
        <p:spPr>
          <a:xfrm flipV="1">
            <a:off x="4132394" y="9741346"/>
            <a:ext cx="1999177" cy="1580969"/>
          </a:xfrm>
          <a:prstGeom prst="line">
            <a:avLst/>
          </a:prstGeom>
          <a:ln w="25400">
            <a:solidFill>
              <a:srgbClr val="FFFFFF"/>
            </a:solidFill>
            <a:miter lim="400000"/>
            <a:tailEnd type="triangle"/>
          </a:ln>
        </p:spPr>
        <p:txBody>
          <a:bodyPr lIns="0" tIns="0" rIns="0" bIns="0" anchor="ctr"/>
          <a:lstStyle/>
          <a:p>
            <a:pPr lvl="0">
              <a:defRPr sz="3200"/>
            </a:pPr>
          </a:p>
        </p:txBody>
      </p:sp>
      <p:sp>
        <p:nvSpPr>
          <p:cNvPr id="287" name="Shape 287"/>
          <p:cNvSpPr/>
          <p:nvPr/>
        </p:nvSpPr>
        <p:spPr>
          <a:xfrm flipV="1">
            <a:off x="3908821" y="7432435"/>
            <a:ext cx="406302" cy="948622"/>
          </a:xfrm>
          <a:prstGeom prst="line">
            <a:avLst/>
          </a:prstGeom>
          <a:ln w="25400">
            <a:solidFill>
              <a:srgbClr val="FFFFFF"/>
            </a:solidFill>
            <a:miter lim="400000"/>
            <a:tailEnd type="triangle"/>
          </a:ln>
        </p:spPr>
        <p:txBody>
          <a:bodyPr lIns="0" tIns="0" rIns="0" bIns="0" anchor="ctr"/>
          <a:lstStyle/>
          <a:p>
            <a:pPr lvl="0">
              <a:defRPr sz="3200"/>
            </a:pPr>
          </a:p>
        </p:txBody>
      </p:sp>
      <p:sp>
        <p:nvSpPr>
          <p:cNvPr id="288" name="Shape 288"/>
          <p:cNvSpPr/>
          <p:nvPr/>
        </p:nvSpPr>
        <p:spPr>
          <a:xfrm flipH="1">
            <a:off x="3813034" y="4727160"/>
            <a:ext cx="622368" cy="1490967"/>
          </a:xfrm>
          <a:prstGeom prst="line">
            <a:avLst/>
          </a:prstGeom>
          <a:ln w="25400">
            <a:solidFill>
              <a:srgbClr val="FFFFFF"/>
            </a:solidFill>
            <a:miter lim="400000"/>
            <a:tailEnd type="triangle"/>
          </a:ln>
        </p:spPr>
        <p:txBody>
          <a:bodyPr lIns="0" tIns="0" rIns="0" bIns="0" anchor="ctr"/>
          <a:lstStyle/>
          <a:p>
            <a:pPr lvl="0">
              <a:defRPr sz="3200"/>
            </a:pPr>
          </a:p>
        </p:txBody>
      </p:sp>
      <p:sp>
        <p:nvSpPr>
          <p:cNvPr id="289" name="Shape 289"/>
          <p:cNvSpPr/>
          <p:nvPr/>
        </p:nvSpPr>
        <p:spPr>
          <a:xfrm>
            <a:off x="12441577" y="11401208"/>
            <a:ext cx="11318096" cy="191610"/>
          </a:xfrm>
          <a:prstGeom prst="rect">
            <a:avLst/>
          </a:prstGeom>
          <a:solidFill>
            <a:srgbClr val="FFFFFF"/>
          </a:solidFill>
          <a:ln w="12700">
            <a:miter lim="400000"/>
          </a:ln>
        </p:spPr>
        <p:txBody>
          <a:bodyPr lIns="0" tIns="0" rIns="0" bIns="0" anchor="ctr"/>
          <a:lstStyle/>
          <a:p>
            <a:pPr lvl="0">
              <a:defRPr sz="3200">
                <a:solidFill>
                  <a:srgbClr val="FFFFFF"/>
                </a:solidFill>
              </a:defRPr>
            </a:pPr>
          </a:p>
        </p:txBody>
      </p:sp>
      <p:sp>
        <p:nvSpPr>
          <p:cNvPr id="290" name="Shape 290"/>
          <p:cNvSpPr/>
          <p:nvPr/>
        </p:nvSpPr>
        <p:spPr>
          <a:xfrm>
            <a:off x="8839768" y="11721576"/>
            <a:ext cx="15104993" cy="1133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defRPr sz="3400">
                <a:latin typeface="Gill Sans"/>
                <a:ea typeface="Gill Sans"/>
                <a:cs typeface="Gill Sans"/>
                <a:sym typeface="Gill Sans"/>
              </a:defRPr>
            </a:lvl1pPr>
          </a:lstStyle>
          <a:p>
            <a:pPr lvl="0">
              <a:defRPr sz="1800"/>
            </a:pPr>
            <a:r>
              <a:rPr sz="3400"/>
              <a:t>(Left) Laboratory-based optics board for testing laser and optics configuration. (Above) Optical power output across laser sheet using various line-generating optics.</a:t>
            </a:r>
          </a:p>
        </p:txBody>
      </p:sp>
      <p:sp>
        <p:nvSpPr>
          <p:cNvPr id="291" name="Shape 291"/>
          <p:cNvSpPr/>
          <p:nvPr/>
        </p:nvSpPr>
        <p:spPr>
          <a:xfrm>
            <a:off x="557160" y="13435868"/>
            <a:ext cx="918071" cy="1"/>
          </a:xfrm>
          <a:prstGeom prst="line">
            <a:avLst/>
          </a:prstGeom>
          <a:ln w="25400">
            <a:solidFill/>
            <a:miter lim="400000"/>
          </a:ln>
        </p:spPr>
        <p:txBody>
          <a:bodyPr lIns="71437" tIns="71437" rIns="71437" bIns="71437" anchor="ctr"/>
          <a:lstStyle/>
          <a:p>
            <a:pPr lvl="0">
              <a:defRPr sz="3200"/>
            </a:pPr>
          </a:p>
        </p:txBody>
      </p:sp>
      <p:sp>
        <p:nvSpPr>
          <p:cNvPr id="292" name="Shape 292"/>
          <p:cNvSpPr/>
          <p:nvPr/>
        </p:nvSpPr>
        <p:spPr>
          <a:xfrm>
            <a:off x="562753" y="12878770"/>
            <a:ext cx="906885" cy="5619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b="1" sz="2800">
                <a:latin typeface="Gill Sans"/>
                <a:ea typeface="Gill Sans"/>
                <a:cs typeface="Gill Sans"/>
                <a:sym typeface="Gill Sans"/>
              </a:defRPr>
            </a:lvl1pPr>
          </a:lstStyle>
          <a:p>
            <a:pPr lvl="0">
              <a:defRPr b="0" sz="1800"/>
            </a:pPr>
            <a:r>
              <a:rPr b="1" sz="2800"/>
              <a:t>5 cm</a:t>
            </a:r>
          </a:p>
        </p:txBody>
      </p:sp>
      <p:grpSp>
        <p:nvGrpSpPr>
          <p:cNvPr id="299" name="Group 299"/>
          <p:cNvGrpSpPr/>
          <p:nvPr/>
        </p:nvGrpSpPr>
        <p:grpSpPr>
          <a:xfrm>
            <a:off x="10332471" y="1624434"/>
            <a:ext cx="15064283" cy="10102768"/>
            <a:chOff x="0" y="0"/>
            <a:chExt cx="15064282" cy="10102767"/>
          </a:xfrm>
        </p:grpSpPr>
        <p:pic>
          <p:nvPicPr>
            <p:cNvPr id="293" name="150226-27_OpticComp.png"/>
            <p:cNvPicPr/>
            <p:nvPr/>
          </p:nvPicPr>
          <p:blipFill>
            <a:blip r:embed="rId4">
              <a:extLst/>
            </a:blip>
            <a:stretch>
              <a:fillRect/>
            </a:stretch>
          </p:blipFill>
          <p:spPr>
            <a:xfrm>
              <a:off x="478239" y="538968"/>
              <a:ext cx="13591727" cy="9250862"/>
            </a:xfrm>
            <a:prstGeom prst="rect">
              <a:avLst/>
            </a:prstGeom>
            <a:ln w="12700" cap="flat">
              <a:noFill/>
              <a:miter lim="400000"/>
            </a:ln>
            <a:effectLst/>
          </p:spPr>
        </p:pic>
        <p:grpSp>
          <p:nvGrpSpPr>
            <p:cNvPr id="298" name="Group 298"/>
            <p:cNvGrpSpPr/>
            <p:nvPr/>
          </p:nvGrpSpPr>
          <p:grpSpPr>
            <a:xfrm>
              <a:off x="0" y="0"/>
              <a:ext cx="15064283" cy="10102768"/>
              <a:chOff x="0" y="0"/>
              <a:chExt cx="15064282" cy="10102767"/>
            </a:xfrm>
          </p:grpSpPr>
          <p:sp>
            <p:nvSpPr>
              <p:cNvPr id="294" name="Shape 294"/>
              <p:cNvSpPr/>
              <p:nvPr/>
            </p:nvSpPr>
            <p:spPr>
              <a:xfrm>
                <a:off x="13866764" y="0"/>
                <a:ext cx="656700" cy="9708412"/>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p>
            </p:txBody>
          </p:sp>
          <p:sp>
            <p:nvSpPr>
              <p:cNvPr id="295" name="Shape 295"/>
              <p:cNvSpPr/>
              <p:nvPr/>
            </p:nvSpPr>
            <p:spPr>
              <a:xfrm>
                <a:off x="98194" y="326074"/>
                <a:ext cx="14592257" cy="460376"/>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p>
            </p:txBody>
          </p:sp>
          <p:sp>
            <p:nvSpPr>
              <p:cNvPr id="296" name="Shape 296"/>
              <p:cNvSpPr/>
              <p:nvPr/>
            </p:nvSpPr>
            <p:spPr>
              <a:xfrm>
                <a:off x="472025" y="9642392"/>
                <a:ext cx="14592258" cy="460376"/>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p>
            </p:txBody>
          </p:sp>
          <p:sp>
            <p:nvSpPr>
              <p:cNvPr id="297" name="Shape 297"/>
              <p:cNvSpPr/>
              <p:nvPr/>
            </p:nvSpPr>
            <p:spPr>
              <a:xfrm>
                <a:off x="0" y="9423550"/>
                <a:ext cx="1126704" cy="460376"/>
              </a:xfrm>
              <a:prstGeom prst="rect">
                <a:avLst/>
              </a:prstGeom>
              <a:solidFill>
                <a:srgbClr val="FFFFFF"/>
              </a:solidFill>
              <a:ln w="12700" cap="flat">
                <a:noFill/>
                <a:miter lim="400000"/>
              </a:ln>
              <a:effectLst/>
            </p:spPr>
            <p:txBody>
              <a:bodyPr wrap="square" lIns="0" tIns="0" rIns="0" bIns="0" numCol="1" anchor="ctr">
                <a:noAutofit/>
              </a:bodyPr>
              <a:lstStyle/>
              <a:p>
                <a:pPr lvl="0">
                  <a:defRPr sz="3200">
                    <a:solidFill>
                      <a:srgbClr val="FFFFFF"/>
                    </a:solidFill>
                  </a:defRPr>
                </a:pPr>
              </a:p>
            </p:txBody>
          </p:sp>
        </p:grpSp>
      </p:grpSp>
      <p:sp>
        <p:nvSpPr>
          <p:cNvPr id="300" name="Shape 300"/>
          <p:cNvSpPr/>
          <p:nvPr>
            <p:ph type="title"/>
          </p:nvPr>
        </p:nvSpPr>
        <p:spPr>
          <a:xfrm>
            <a:off x="4833937" y="-23813"/>
            <a:ext cx="14716126" cy="2678907"/>
          </a:xfrm>
          <a:prstGeom prst="rect">
            <a:avLst/>
          </a:prstGeom>
        </p:spPr>
        <p:txBody>
          <a:bodyPr/>
          <a:lstStyle/>
          <a:p>
            <a:pPr lvl="0">
              <a:defRPr sz="1800"/>
            </a:pPr>
            <a:r>
              <a:rPr sz="5600"/>
              <a:t>Benchtop Testing of DeepPIV Components</a:t>
            </a: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nodeType="clickEffect" presetClass="entr" presetSubtype="0" presetID="1" grpId="1" fill="hold">
                                  <p:stCondLst>
                                    <p:cond delay="0"/>
                                  </p:stCondLst>
                                  <p:iterate type="el" backwards="0">
                                    <p:tmAbs val="0"/>
                                  </p:iterate>
                                  <p:childTnLst>
                                    <p:set>
                                      <p:cBhvr>
                                        <p:cTn id="6" fill="hold"/>
                                        <p:tgtEl>
                                          <p:spTgt spid="280"/>
                                        </p:tgtEl>
                                        <p:attrNameLst>
                                          <p:attrName>style.visibility</p:attrName>
                                        </p:attrNameLst>
                                      </p:cBhvr>
                                      <p:to>
                                        <p:strVal val="visible"/>
                                      </p:to>
                                    </p:set>
                                  </p:childTnLst>
                                </p:cTn>
                              </p:par>
                            </p:childTnLst>
                          </p:cTn>
                        </p:par>
                        <p:par>
                          <p:cTn id="7" fill="hold">
                            <p:stCondLst>
                              <p:cond delay="0"/>
                            </p:stCondLst>
                            <p:childTnLst>
                              <p:par>
                                <p:cTn id="8" nodeType="afterEffect" presetClass="entr" presetSubtype="0" presetID="1" grpId="2" fill="hold">
                                  <p:stCondLst>
                                    <p:cond delay="0"/>
                                  </p:stCondLst>
                                  <p:iterate type="el" backwards="0">
                                    <p:tmAbs val="0"/>
                                  </p:iterate>
                                  <p:childTnLst>
                                    <p:set>
                                      <p:cBhvr>
                                        <p:cTn id="9" fill="hold"/>
                                        <p:tgtEl>
                                          <p:spTgt spid="290"/>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nodeType="clickEffect" presetClass="entr" presetSubtype="0" presetID="1" grpId="3" fill="hold">
                                  <p:stCondLst>
                                    <p:cond delay="0"/>
                                  </p:stCondLst>
                                  <p:iterate type="el" backwards="0">
                                    <p:tmAbs val="0"/>
                                  </p:iterate>
                                  <p:childTnLst>
                                    <p:set>
                                      <p:cBhvr>
                                        <p:cTn id="13" fill="hold"/>
                                        <p:tgtEl>
                                          <p:spTgt spid="29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80" grpId="1"/>
      <p:bldP build="whole" bldLvl="1" animBg="1" rev="0" advAuto="0" spid="290" grpId="2"/>
      <p:bldP build="whole" bldLvl="1" animBg="1" rev="0" advAuto="0" spid="299" grpId="3"/>
    </p:bldLst>
  </p:timing>
</p:sld>
</file>

<file path=ppt/slides/slide2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302" name="150305_ColdLaserTest_Results.png"/>
          <p:cNvPicPr/>
          <p:nvPr/>
        </p:nvPicPr>
        <p:blipFill>
          <a:blip r:embed="rId2">
            <a:extLst/>
          </a:blip>
          <a:srcRect l="836" t="1103" r="836" b="1103"/>
          <a:stretch>
            <a:fillRect/>
          </a:stretch>
        </p:blipFill>
        <p:spPr>
          <a:xfrm>
            <a:off x="9549629" y="2382761"/>
            <a:ext cx="13611863" cy="9220780"/>
          </a:xfrm>
          <a:prstGeom prst="rect">
            <a:avLst/>
          </a:prstGeom>
          <a:ln w="12700">
            <a:miter lim="400000"/>
          </a:ln>
        </p:spPr>
      </p:pic>
      <p:sp>
        <p:nvSpPr>
          <p:cNvPr id="303" name="Shape 303"/>
          <p:cNvSpPr/>
          <p:nvPr/>
        </p:nvSpPr>
        <p:spPr>
          <a:xfrm>
            <a:off x="20346231" y="13243780"/>
            <a:ext cx="4023645"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latin typeface="Gill Sans"/>
                <a:ea typeface="Gill Sans"/>
                <a:cs typeface="Gill Sans"/>
                <a:sym typeface="Gill Sans"/>
              </a:defRPr>
            </a:lvl1pPr>
          </a:lstStyle>
          <a:p>
            <a:pPr lvl="0">
              <a:defRPr sz="1800"/>
            </a:pPr>
            <a:r>
              <a:rPr sz="2200"/>
              <a:t>Image credit: Denis Klimov</a:t>
            </a:r>
          </a:p>
        </p:txBody>
      </p:sp>
      <p:sp>
        <p:nvSpPr>
          <p:cNvPr id="304" name="Shape 304"/>
          <p:cNvSpPr/>
          <p:nvPr/>
        </p:nvSpPr>
        <p:spPr>
          <a:xfrm>
            <a:off x="4833937" y="-23813"/>
            <a:ext cx="14716126" cy="267890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lstStyle>
            <a:lvl1pPr>
              <a:defRPr sz="5600">
                <a:latin typeface="Gill Sans"/>
                <a:ea typeface="Gill Sans"/>
                <a:cs typeface="Gill Sans"/>
                <a:sym typeface="Gill Sans"/>
              </a:defRPr>
            </a:lvl1pPr>
          </a:lstStyle>
          <a:p>
            <a:pPr lvl="0">
              <a:defRPr sz="1800"/>
            </a:pPr>
            <a:r>
              <a:rPr sz="5600"/>
              <a:t>Benchtop Testing of DeepPIV Components</a:t>
            </a:r>
          </a:p>
        </p:txBody>
      </p:sp>
      <p:grpSp>
        <p:nvGrpSpPr>
          <p:cNvPr id="318" name="Group 318"/>
          <p:cNvGrpSpPr/>
          <p:nvPr/>
        </p:nvGrpSpPr>
        <p:grpSpPr>
          <a:xfrm>
            <a:off x="1604442" y="2862068"/>
            <a:ext cx="7458029" cy="7991864"/>
            <a:chOff x="0" y="0"/>
            <a:chExt cx="7458028" cy="7991862"/>
          </a:xfrm>
        </p:grpSpPr>
        <p:pic>
          <p:nvPicPr>
            <p:cNvPr id="305" name="IMG_3177-1.jpg"/>
            <p:cNvPicPr/>
            <p:nvPr/>
          </p:nvPicPr>
          <p:blipFill>
            <a:blip r:embed="rId3">
              <a:extLst/>
            </a:blip>
            <a:srcRect l="20215" t="2366" r="16426" b="7109"/>
            <a:stretch>
              <a:fillRect/>
            </a:stretch>
          </p:blipFill>
          <p:spPr>
            <a:xfrm>
              <a:off x="0" y="0"/>
              <a:ext cx="7458029" cy="7991863"/>
            </a:xfrm>
            <a:prstGeom prst="rect">
              <a:avLst/>
            </a:prstGeom>
            <a:ln w="12700" cap="flat">
              <a:noFill/>
              <a:miter lim="400000"/>
            </a:ln>
            <a:effectLst/>
          </p:spPr>
        </p:pic>
        <p:sp>
          <p:nvSpPr>
            <p:cNvPr id="306" name="Shape 306"/>
            <p:cNvSpPr/>
            <p:nvPr/>
          </p:nvSpPr>
          <p:spPr>
            <a:xfrm>
              <a:off x="5129387" y="2365955"/>
              <a:ext cx="708473" cy="4349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defRPr sz="2000">
                  <a:solidFill>
                    <a:srgbClr val="FFFFFF"/>
                  </a:solidFill>
                  <a:latin typeface="Gill Sans"/>
                  <a:ea typeface="Gill Sans"/>
                  <a:cs typeface="Gill Sans"/>
                  <a:sym typeface="Gill Sans"/>
                </a:defRPr>
              </a:lvl1pPr>
            </a:lstStyle>
            <a:p>
              <a:pPr lvl="0">
                <a:defRPr sz="1800">
                  <a:solidFill>
                    <a:srgbClr val="000000"/>
                  </a:solidFill>
                </a:defRPr>
              </a:pPr>
              <a:r>
                <a:rPr sz="2000">
                  <a:solidFill>
                    <a:srgbClr val="FFFFFF"/>
                  </a:solidFill>
                </a:rPr>
                <a:t>Laser</a:t>
              </a:r>
            </a:p>
          </p:txBody>
        </p:sp>
        <p:sp>
          <p:nvSpPr>
            <p:cNvPr id="307" name="Shape 307"/>
            <p:cNvSpPr/>
            <p:nvPr/>
          </p:nvSpPr>
          <p:spPr>
            <a:xfrm>
              <a:off x="2464043" y="5420793"/>
              <a:ext cx="1255168" cy="4349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defRPr sz="2000">
                  <a:solidFill>
                    <a:srgbClr val="FFFFFF"/>
                  </a:solidFill>
                  <a:latin typeface="Gill Sans"/>
                  <a:ea typeface="Gill Sans"/>
                  <a:cs typeface="Gill Sans"/>
                  <a:sym typeface="Gill Sans"/>
                </a:defRPr>
              </a:lvl1pPr>
            </a:lstStyle>
            <a:p>
              <a:pPr lvl="0">
                <a:defRPr sz="1800">
                  <a:solidFill>
                    <a:srgbClr val="000000"/>
                  </a:solidFill>
                </a:defRPr>
              </a:pPr>
              <a:r>
                <a:rPr sz="2000">
                  <a:solidFill>
                    <a:srgbClr val="FFFFFF"/>
                  </a:solidFill>
                </a:rPr>
                <a:t>Controller</a:t>
              </a:r>
            </a:p>
          </p:txBody>
        </p:sp>
        <p:sp>
          <p:nvSpPr>
            <p:cNvPr id="308" name="Shape 308"/>
            <p:cNvSpPr/>
            <p:nvPr/>
          </p:nvSpPr>
          <p:spPr>
            <a:xfrm>
              <a:off x="2603756" y="2554013"/>
              <a:ext cx="975743" cy="4349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defRPr sz="2000">
                  <a:solidFill>
                    <a:srgbClr val="FFFFFF"/>
                  </a:solidFill>
                  <a:latin typeface="Gill Sans"/>
                  <a:ea typeface="Gill Sans"/>
                  <a:cs typeface="Gill Sans"/>
                  <a:sym typeface="Gill Sans"/>
                </a:defRPr>
              </a:lvl1pPr>
            </a:lstStyle>
            <a:p>
              <a:pPr lvl="0">
                <a:defRPr sz="1800">
                  <a:solidFill>
                    <a:srgbClr val="000000"/>
                  </a:solidFill>
                </a:defRPr>
              </a:pPr>
              <a:r>
                <a:rPr sz="2000">
                  <a:solidFill>
                    <a:srgbClr val="FFFFFF"/>
                  </a:solidFill>
                </a:rPr>
                <a:t>Diffuser</a:t>
              </a:r>
            </a:p>
          </p:txBody>
        </p:sp>
        <p:sp>
          <p:nvSpPr>
            <p:cNvPr id="309" name="Shape 309"/>
            <p:cNvSpPr/>
            <p:nvPr/>
          </p:nvSpPr>
          <p:spPr>
            <a:xfrm>
              <a:off x="1095633" y="610424"/>
              <a:ext cx="1150120" cy="4349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defRPr sz="2000">
                  <a:solidFill>
                    <a:srgbClr val="FFFFFF"/>
                  </a:solidFill>
                  <a:latin typeface="Gill Sans"/>
                  <a:ea typeface="Gill Sans"/>
                  <a:cs typeface="Gill Sans"/>
                  <a:sym typeface="Gill Sans"/>
                </a:defRPr>
              </a:lvl1pPr>
            </a:lstStyle>
            <a:p>
              <a:pPr lvl="0">
                <a:defRPr sz="1800">
                  <a:solidFill>
                    <a:srgbClr val="000000"/>
                  </a:solidFill>
                </a:defRPr>
              </a:pPr>
              <a:r>
                <a:rPr sz="2000">
                  <a:solidFill>
                    <a:srgbClr val="FFFFFF"/>
                  </a:solidFill>
                </a:rPr>
                <a:t>Dessicant</a:t>
              </a:r>
            </a:p>
          </p:txBody>
        </p:sp>
        <p:sp>
          <p:nvSpPr>
            <p:cNvPr id="310" name="Shape 310"/>
            <p:cNvSpPr/>
            <p:nvPr/>
          </p:nvSpPr>
          <p:spPr>
            <a:xfrm>
              <a:off x="1477084" y="2128563"/>
              <a:ext cx="1353394" cy="43497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71437" tIns="71437" rIns="71437" bIns="71437" numCol="1" anchor="ctr">
              <a:spAutoFit/>
            </a:bodyPr>
            <a:lstStyle>
              <a:lvl1pPr>
                <a:defRPr sz="2000">
                  <a:solidFill>
                    <a:srgbClr val="FFFFFF"/>
                  </a:solidFill>
                  <a:latin typeface="Gill Sans"/>
                  <a:ea typeface="Gill Sans"/>
                  <a:cs typeface="Gill Sans"/>
                  <a:sym typeface="Gill Sans"/>
                </a:defRPr>
              </a:lvl1pPr>
            </a:lstStyle>
            <a:p>
              <a:pPr lvl="0">
                <a:defRPr sz="1800">
                  <a:solidFill>
                    <a:srgbClr val="000000"/>
                  </a:solidFill>
                </a:defRPr>
              </a:pPr>
              <a:r>
                <a:rPr sz="2000">
                  <a:solidFill>
                    <a:srgbClr val="FFFFFF"/>
                  </a:solidFill>
                </a:rPr>
                <a:t>Photodiode</a:t>
              </a:r>
            </a:p>
          </p:txBody>
        </p:sp>
        <p:sp>
          <p:nvSpPr>
            <p:cNvPr id="311" name="Shape 311"/>
            <p:cNvSpPr/>
            <p:nvPr/>
          </p:nvSpPr>
          <p:spPr>
            <a:xfrm flipH="1">
              <a:off x="4099929" y="2756846"/>
              <a:ext cx="1144349" cy="575407"/>
            </a:xfrm>
            <a:prstGeom prst="line">
              <a:avLst/>
            </a:prstGeom>
            <a:noFill/>
            <a:ln w="25400" cap="flat">
              <a:solidFill>
                <a:srgbClr val="FFFFFF"/>
              </a:solidFill>
              <a:prstDash val="solid"/>
              <a:miter lim="400000"/>
              <a:tailEnd type="triangle" w="med" len="med"/>
            </a:ln>
            <a:effectLst/>
          </p:spPr>
          <p:txBody>
            <a:bodyPr wrap="square" lIns="0" tIns="0" rIns="0" bIns="0" numCol="1" anchor="ctr">
              <a:noAutofit/>
            </a:bodyPr>
            <a:lstStyle/>
            <a:p>
              <a:pPr lvl="0">
                <a:defRPr sz="3200"/>
              </a:pPr>
            </a:p>
          </p:txBody>
        </p:sp>
        <p:sp>
          <p:nvSpPr>
            <p:cNvPr id="312" name="Shape 312"/>
            <p:cNvSpPr/>
            <p:nvPr/>
          </p:nvSpPr>
          <p:spPr>
            <a:xfrm flipH="1">
              <a:off x="2020666" y="2897035"/>
              <a:ext cx="702437" cy="294858"/>
            </a:xfrm>
            <a:prstGeom prst="line">
              <a:avLst/>
            </a:prstGeom>
            <a:noFill/>
            <a:ln w="25400" cap="flat">
              <a:solidFill>
                <a:srgbClr val="FFFFFF"/>
              </a:solidFill>
              <a:prstDash val="solid"/>
              <a:miter lim="400000"/>
              <a:tailEnd type="triangle" w="med" len="med"/>
            </a:ln>
            <a:effectLst/>
          </p:spPr>
          <p:txBody>
            <a:bodyPr wrap="square" lIns="0" tIns="0" rIns="0" bIns="0" numCol="1" anchor="ctr">
              <a:noAutofit/>
            </a:bodyPr>
            <a:lstStyle/>
            <a:p>
              <a:pPr lvl="0">
                <a:defRPr sz="3200"/>
              </a:pPr>
            </a:p>
          </p:txBody>
        </p:sp>
        <p:sp>
          <p:nvSpPr>
            <p:cNvPr id="313" name="Shape 313"/>
            <p:cNvSpPr/>
            <p:nvPr/>
          </p:nvSpPr>
          <p:spPr>
            <a:xfrm flipH="1">
              <a:off x="1736214" y="2462759"/>
              <a:ext cx="283239" cy="812247"/>
            </a:xfrm>
            <a:prstGeom prst="line">
              <a:avLst/>
            </a:prstGeom>
            <a:noFill/>
            <a:ln w="25400" cap="flat">
              <a:solidFill>
                <a:srgbClr val="FFFFFF"/>
              </a:solidFill>
              <a:prstDash val="solid"/>
              <a:miter lim="400000"/>
              <a:tailEnd type="triangle" w="med" len="med"/>
            </a:ln>
            <a:effectLst/>
          </p:spPr>
          <p:txBody>
            <a:bodyPr wrap="square" lIns="0" tIns="0" rIns="0" bIns="0" numCol="1" anchor="ctr">
              <a:noAutofit/>
            </a:bodyPr>
            <a:lstStyle/>
            <a:p>
              <a:pPr lvl="0">
                <a:defRPr sz="3200"/>
              </a:pPr>
            </a:p>
          </p:txBody>
        </p:sp>
        <p:sp>
          <p:nvSpPr>
            <p:cNvPr id="314" name="Shape 314"/>
            <p:cNvSpPr/>
            <p:nvPr/>
          </p:nvSpPr>
          <p:spPr>
            <a:xfrm>
              <a:off x="1815024" y="994529"/>
              <a:ext cx="373403" cy="812248"/>
            </a:xfrm>
            <a:prstGeom prst="line">
              <a:avLst/>
            </a:prstGeom>
            <a:noFill/>
            <a:ln w="25400" cap="flat">
              <a:solidFill>
                <a:srgbClr val="FFFFFF"/>
              </a:solidFill>
              <a:prstDash val="solid"/>
              <a:miter lim="400000"/>
              <a:tailEnd type="triangle" w="med" len="med"/>
            </a:ln>
            <a:effectLst/>
          </p:spPr>
          <p:txBody>
            <a:bodyPr wrap="square" lIns="0" tIns="0" rIns="0" bIns="0" numCol="1" anchor="ctr">
              <a:noAutofit/>
            </a:bodyPr>
            <a:lstStyle/>
            <a:p>
              <a:pPr lvl="0">
                <a:defRPr sz="3200"/>
              </a:pPr>
            </a:p>
          </p:txBody>
        </p:sp>
        <p:sp>
          <p:nvSpPr>
            <p:cNvPr id="315" name="Shape 315"/>
            <p:cNvSpPr/>
            <p:nvPr/>
          </p:nvSpPr>
          <p:spPr>
            <a:xfrm>
              <a:off x="1815024" y="994529"/>
              <a:ext cx="1818673" cy="806027"/>
            </a:xfrm>
            <a:prstGeom prst="line">
              <a:avLst/>
            </a:prstGeom>
            <a:noFill/>
            <a:ln w="25400" cap="flat">
              <a:solidFill>
                <a:srgbClr val="FFFFFF"/>
              </a:solidFill>
              <a:prstDash val="solid"/>
              <a:miter lim="400000"/>
              <a:tailEnd type="triangle" w="med" len="med"/>
            </a:ln>
            <a:effectLst/>
          </p:spPr>
          <p:txBody>
            <a:bodyPr wrap="square" lIns="0" tIns="0" rIns="0" bIns="0" numCol="1" anchor="ctr">
              <a:noAutofit/>
            </a:bodyPr>
            <a:lstStyle/>
            <a:p>
              <a:pPr lvl="0">
                <a:defRPr sz="3200"/>
              </a:pPr>
            </a:p>
          </p:txBody>
        </p:sp>
        <p:sp>
          <p:nvSpPr>
            <p:cNvPr id="316" name="Shape 316"/>
            <p:cNvSpPr/>
            <p:nvPr/>
          </p:nvSpPr>
          <p:spPr>
            <a:xfrm>
              <a:off x="1815024" y="994417"/>
              <a:ext cx="2837379" cy="795055"/>
            </a:xfrm>
            <a:prstGeom prst="line">
              <a:avLst/>
            </a:prstGeom>
            <a:noFill/>
            <a:ln w="25400" cap="flat">
              <a:solidFill>
                <a:srgbClr val="FFFFFF"/>
              </a:solidFill>
              <a:prstDash val="solid"/>
              <a:miter lim="400000"/>
              <a:tailEnd type="triangle" w="med" len="med"/>
            </a:ln>
            <a:effectLst/>
          </p:spPr>
          <p:txBody>
            <a:bodyPr wrap="square" lIns="0" tIns="0" rIns="0" bIns="0" numCol="1" anchor="ctr">
              <a:noAutofit/>
            </a:bodyPr>
            <a:lstStyle/>
            <a:p>
              <a:pPr lvl="0">
                <a:defRPr sz="3200"/>
              </a:pPr>
            </a:p>
          </p:txBody>
        </p:sp>
        <p:sp>
          <p:nvSpPr>
            <p:cNvPr id="317" name="Shape 317"/>
            <p:cNvSpPr/>
            <p:nvPr/>
          </p:nvSpPr>
          <p:spPr>
            <a:xfrm flipV="1">
              <a:off x="3440387" y="4435598"/>
              <a:ext cx="581709" cy="1056601"/>
            </a:xfrm>
            <a:prstGeom prst="line">
              <a:avLst/>
            </a:prstGeom>
            <a:noFill/>
            <a:ln w="25400" cap="flat">
              <a:solidFill>
                <a:srgbClr val="FFFFFF"/>
              </a:solidFill>
              <a:prstDash val="solid"/>
              <a:miter lim="400000"/>
              <a:tailEnd type="triangle" w="med" len="med"/>
            </a:ln>
            <a:effectLst/>
          </p:spPr>
          <p:txBody>
            <a:bodyPr wrap="square" lIns="0" tIns="0" rIns="0" bIns="0" numCol="1" anchor="ctr">
              <a:noAutofit/>
            </a:bodyPr>
            <a:lstStyle/>
            <a:p>
              <a:pPr lvl="0">
                <a:defRPr sz="3200"/>
              </a:pPr>
            </a:p>
          </p:txBody>
        </p:sp>
      </p:grpSp>
      <p:sp>
        <p:nvSpPr>
          <p:cNvPr id="319" name="Shape 319"/>
          <p:cNvSpPr/>
          <p:nvPr/>
        </p:nvSpPr>
        <p:spPr>
          <a:xfrm>
            <a:off x="2490686" y="11695199"/>
            <a:ext cx="19402628" cy="113347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p>
            <a:pPr lvl="0">
              <a:defRPr sz="1800"/>
            </a:pPr>
            <a:r>
              <a:rPr sz="3400">
                <a:latin typeface="Gill Sans"/>
                <a:ea typeface="Gill Sans"/>
                <a:cs typeface="Gill Sans"/>
                <a:sym typeface="Gill Sans"/>
              </a:rPr>
              <a:t>(Left) Refrigeration unit for testing laser and controller in cold environments. </a:t>
            </a:r>
            <a:endParaRPr sz="3400">
              <a:latin typeface="Gill Sans"/>
              <a:ea typeface="Gill Sans"/>
              <a:cs typeface="Gill Sans"/>
              <a:sym typeface="Gill Sans"/>
            </a:endParaRPr>
          </a:p>
          <a:p>
            <a:pPr lvl="0">
              <a:defRPr sz="1800"/>
            </a:pPr>
            <a:r>
              <a:rPr sz="3400">
                <a:latin typeface="Gill Sans"/>
                <a:ea typeface="Gill Sans"/>
                <a:cs typeface="Gill Sans"/>
                <a:sym typeface="Gill Sans"/>
              </a:rPr>
              <a:t>(Right) Ambient and laser temperature, photodiode voltage, and laser current draw during cold tests.</a:t>
            </a:r>
          </a:p>
        </p:txBody>
      </p:sp>
    </p:spTree>
  </p:cSld>
  <p:clrMapOvr>
    <a:masterClrMapping/>
  </p:clrMapOvr>
  <p:transitio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nodeType="afterEffect" presetClass="entr" presetSubtype="0" presetID="1" grpId="1" fill="hold">
                                  <p:stCondLst>
                                    <p:cond delay="0"/>
                                  </p:stCondLst>
                                  <p:iterate type="el" backwards="0">
                                    <p:tmAbs val="0"/>
                                  </p:iterate>
                                  <p:childTnLst>
                                    <p:set>
                                      <p:cBhvr>
                                        <p:cTn id="6" fill="hold"/>
                                        <p:tgtEl>
                                          <p:spTgt spid="31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19" grpId="1"/>
    </p:bldLst>
  </p:timing>
</p:sld>
</file>

<file path=ppt/slides/slide28.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000000"/>
        </a:solidFill>
      </p:bgPr>
    </p:bg>
    <p:spTree>
      <p:nvGrpSpPr>
        <p:cNvPr id="1" name=""/>
        <p:cNvGrpSpPr/>
        <p:nvPr/>
      </p:nvGrpSpPr>
      <p:grpSpPr>
        <a:xfrm>
          <a:off x="0" y="0"/>
          <a:ext cx="0" cy="0"/>
          <a:chOff x="0" y="0"/>
          <a:chExt cx="0" cy="0"/>
        </a:xfrm>
      </p:grpSpPr>
      <p:sp>
        <p:nvSpPr>
          <p:cNvPr id="321" name="Shape 321"/>
          <p:cNvSpPr/>
          <p:nvPr>
            <p:ph type="title"/>
          </p:nvPr>
        </p:nvSpPr>
        <p:spPr>
          <a:prstGeom prst="rect">
            <a:avLst/>
          </a:prstGeom>
        </p:spPr>
        <p:txBody>
          <a:bodyPr/>
          <a:lstStyle/>
          <a:p>
            <a:pPr lvl="0"/>
          </a:p>
        </p:txBody>
      </p:sp>
      <p:pic>
        <p:nvPicPr>
          <p:cNvPr id="322" name="lightsheet_package7.jpg"/>
          <p:cNvPicPr/>
          <p:nvPr/>
        </p:nvPicPr>
        <p:blipFill>
          <a:blip r:embed="rId2">
            <a:extLst/>
          </a:blip>
          <a:stretch>
            <a:fillRect/>
          </a:stretch>
        </p:blipFill>
        <p:spPr>
          <a:xfrm>
            <a:off x="5355674" y="1566107"/>
            <a:ext cx="13672652" cy="12066115"/>
          </a:xfrm>
          <a:prstGeom prst="rect">
            <a:avLst/>
          </a:prstGeom>
          <a:ln w="12700">
            <a:miter lim="400000"/>
          </a:ln>
        </p:spPr>
      </p:pic>
      <p:sp>
        <p:nvSpPr>
          <p:cNvPr id="323" name="Shape 323"/>
          <p:cNvSpPr/>
          <p:nvPr/>
        </p:nvSpPr>
        <p:spPr>
          <a:xfrm>
            <a:off x="20333531" y="13288615"/>
            <a:ext cx="4023645" cy="46037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lgn="r" defTabSz="457200">
              <a:defRPr sz="2200">
                <a:solidFill>
                  <a:srgbClr val="FFFFFF"/>
                </a:solidFill>
                <a:latin typeface="Gill Sans"/>
                <a:ea typeface="Gill Sans"/>
                <a:cs typeface="Gill Sans"/>
                <a:sym typeface="Gill Sans"/>
              </a:defRPr>
            </a:lvl1pPr>
          </a:lstStyle>
          <a:p>
            <a:pPr lvl="0">
              <a:defRPr sz="1800">
                <a:solidFill>
                  <a:srgbClr val="000000"/>
                </a:solidFill>
              </a:defRPr>
            </a:pPr>
            <a:r>
              <a:rPr sz="2200">
                <a:solidFill>
                  <a:srgbClr val="FFFFFF"/>
                </a:solidFill>
              </a:rPr>
              <a:t>Image credit: Todd Walsh</a:t>
            </a:r>
          </a:p>
        </p:txBody>
      </p:sp>
      <p:sp>
        <p:nvSpPr>
          <p:cNvPr id="324" name="Shape 324"/>
          <p:cNvSpPr/>
          <p:nvPr/>
        </p:nvSpPr>
        <p:spPr>
          <a:xfrm>
            <a:off x="4833937" y="357187"/>
            <a:ext cx="14716126" cy="267890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lstStyle>
            <a:lvl1pPr>
              <a:defRPr sz="5600">
                <a:solidFill>
                  <a:srgbClr val="FFFFFF"/>
                </a:solidFill>
                <a:latin typeface="Gill Sans"/>
                <a:ea typeface="Gill Sans"/>
                <a:cs typeface="Gill Sans"/>
                <a:sym typeface="Gill Sans"/>
              </a:defRPr>
            </a:lvl1pPr>
          </a:lstStyle>
          <a:p>
            <a:pPr lvl="0">
              <a:defRPr sz="1800">
                <a:solidFill>
                  <a:srgbClr val="000000"/>
                </a:solidFill>
              </a:defRPr>
            </a:pPr>
            <a:r>
              <a:rPr sz="5600">
                <a:solidFill>
                  <a:srgbClr val="FFFFFF"/>
                </a:solidFill>
              </a:rPr>
              <a:t>In-Water Testing of DeepPIV Components</a:t>
            </a:r>
          </a:p>
        </p:txBody>
      </p:sp>
      <p:sp>
        <p:nvSpPr>
          <p:cNvPr id="325" name="Shape 325"/>
          <p:cNvSpPr/>
          <p:nvPr/>
        </p:nvSpPr>
        <p:spPr>
          <a:xfrm>
            <a:off x="6974737" y="4948766"/>
            <a:ext cx="2645384" cy="638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3400">
                <a:solidFill>
                  <a:srgbClr val="FFFFFF"/>
                </a:solidFill>
                <a:latin typeface="Gill Sans"/>
                <a:ea typeface="Gill Sans"/>
                <a:cs typeface="Gill Sans"/>
                <a:sym typeface="Gill Sans"/>
              </a:defRPr>
            </a:lvl1pPr>
          </a:lstStyle>
          <a:p>
            <a:pPr lvl="0">
              <a:defRPr sz="1800">
                <a:solidFill>
                  <a:srgbClr val="000000"/>
                </a:solidFill>
              </a:defRPr>
            </a:pPr>
            <a:r>
              <a:rPr sz="3400">
                <a:solidFill>
                  <a:srgbClr val="FFFFFF"/>
                </a:solidFill>
              </a:rPr>
              <a:t>Laser Housing</a:t>
            </a:r>
          </a:p>
        </p:txBody>
      </p:sp>
      <p:sp>
        <p:nvSpPr>
          <p:cNvPr id="326" name="Shape 326"/>
          <p:cNvSpPr/>
          <p:nvPr/>
        </p:nvSpPr>
        <p:spPr>
          <a:xfrm flipH="1">
            <a:off x="7474471" y="5808248"/>
            <a:ext cx="622368" cy="1490966"/>
          </a:xfrm>
          <a:prstGeom prst="line">
            <a:avLst/>
          </a:prstGeom>
          <a:ln w="25400">
            <a:solidFill>
              <a:srgbClr val="FFFFFF"/>
            </a:solidFill>
            <a:miter lim="400000"/>
            <a:tailEnd type="triangle"/>
          </a:ln>
        </p:spPr>
        <p:txBody>
          <a:bodyPr lIns="0" tIns="0" rIns="0" bIns="0" anchor="ctr"/>
          <a:lstStyle/>
          <a:p>
            <a:pPr lvl="0">
              <a:defRPr sz="3200"/>
            </a:pPr>
          </a:p>
        </p:txBody>
      </p:sp>
      <p:sp>
        <p:nvSpPr>
          <p:cNvPr id="327" name="Shape 327"/>
          <p:cNvSpPr/>
          <p:nvPr/>
        </p:nvSpPr>
        <p:spPr>
          <a:xfrm>
            <a:off x="17848081" y="4701116"/>
            <a:ext cx="1660550" cy="11334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lvl="0">
              <a:defRPr sz="1800"/>
            </a:pPr>
            <a:r>
              <a:rPr sz="3400">
                <a:solidFill>
                  <a:srgbClr val="FFFFFF"/>
                </a:solidFill>
                <a:latin typeface="Gill Sans"/>
                <a:ea typeface="Gill Sans"/>
                <a:cs typeface="Gill Sans"/>
                <a:sym typeface="Gill Sans"/>
              </a:rPr>
              <a:t>Camera</a:t>
            </a:r>
            <a:endParaRPr sz="3400">
              <a:solidFill>
                <a:srgbClr val="FFFFFF"/>
              </a:solidFill>
              <a:latin typeface="Gill Sans"/>
              <a:ea typeface="Gill Sans"/>
              <a:cs typeface="Gill Sans"/>
              <a:sym typeface="Gill Sans"/>
            </a:endParaRPr>
          </a:p>
          <a:p>
            <a:pPr lvl="0">
              <a:defRPr sz="1800"/>
            </a:pPr>
            <a:r>
              <a:rPr sz="3400">
                <a:solidFill>
                  <a:srgbClr val="FFFFFF"/>
                </a:solidFill>
                <a:latin typeface="Gill Sans"/>
                <a:ea typeface="Gill Sans"/>
                <a:cs typeface="Gill Sans"/>
                <a:sym typeface="Gill Sans"/>
              </a:rPr>
              <a:t>Housing</a:t>
            </a:r>
          </a:p>
        </p:txBody>
      </p:sp>
      <p:sp>
        <p:nvSpPr>
          <p:cNvPr id="328" name="Shape 328"/>
          <p:cNvSpPr/>
          <p:nvPr/>
        </p:nvSpPr>
        <p:spPr>
          <a:xfrm flipH="1" flipV="1">
            <a:off x="17813973" y="2915398"/>
            <a:ext cx="706125" cy="1843778"/>
          </a:xfrm>
          <a:prstGeom prst="line">
            <a:avLst/>
          </a:prstGeom>
          <a:ln w="25400">
            <a:solidFill>
              <a:srgbClr val="FFFFFF"/>
            </a:solidFill>
            <a:miter lim="400000"/>
            <a:tailEnd type="triangle"/>
          </a:ln>
        </p:spPr>
        <p:txBody>
          <a:bodyPr lIns="0" tIns="0" rIns="0" bIns="0" anchor="ctr"/>
          <a:lstStyle/>
          <a:p>
            <a:pPr lvl="0">
              <a:defRPr sz="3200"/>
            </a:pPr>
          </a:p>
        </p:txBody>
      </p:sp>
      <p:sp>
        <p:nvSpPr>
          <p:cNvPr id="329" name="Shape 329"/>
          <p:cNvSpPr/>
          <p:nvPr/>
        </p:nvSpPr>
        <p:spPr>
          <a:xfrm>
            <a:off x="12930840" y="9127859"/>
            <a:ext cx="2139368" cy="638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3400">
                <a:solidFill>
                  <a:srgbClr val="FFFFFF"/>
                </a:solidFill>
                <a:latin typeface="Gill Sans"/>
                <a:ea typeface="Gill Sans"/>
                <a:cs typeface="Gill Sans"/>
                <a:sym typeface="Gill Sans"/>
              </a:defRPr>
            </a:lvl1pPr>
          </a:lstStyle>
          <a:p>
            <a:pPr lvl="0">
              <a:defRPr sz="1800">
                <a:solidFill>
                  <a:srgbClr val="000000"/>
                </a:solidFill>
              </a:defRPr>
            </a:pPr>
            <a:r>
              <a:rPr sz="3400">
                <a:solidFill>
                  <a:srgbClr val="FFFFFF"/>
                </a:solidFill>
              </a:rPr>
              <a:t>Test Mount</a:t>
            </a:r>
          </a:p>
        </p:txBody>
      </p:sp>
      <p:sp>
        <p:nvSpPr>
          <p:cNvPr id="330" name="Shape 330"/>
          <p:cNvSpPr/>
          <p:nvPr/>
        </p:nvSpPr>
        <p:spPr>
          <a:xfrm flipH="1" flipV="1">
            <a:off x="12834680" y="7965124"/>
            <a:ext cx="500246" cy="1172245"/>
          </a:xfrm>
          <a:prstGeom prst="line">
            <a:avLst/>
          </a:prstGeom>
          <a:ln w="25400">
            <a:solidFill>
              <a:srgbClr val="FFFFFF"/>
            </a:solidFill>
            <a:miter lim="400000"/>
            <a:tailEnd type="triangle"/>
          </a:ln>
        </p:spPr>
        <p:txBody>
          <a:bodyPr lIns="0" tIns="0" rIns="0" bIns="0" anchor="ctr"/>
          <a:lstStyle/>
          <a:p>
            <a:pPr lvl="0">
              <a:defRPr sz="3200"/>
            </a:pPr>
          </a:p>
        </p:txBody>
      </p:sp>
      <p:sp>
        <p:nvSpPr>
          <p:cNvPr id="331" name="Shape 331"/>
          <p:cNvSpPr/>
          <p:nvPr/>
        </p:nvSpPr>
        <p:spPr>
          <a:xfrm>
            <a:off x="14368729" y="11265032"/>
            <a:ext cx="5059289" cy="638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i="1" sz="3400">
                <a:solidFill>
                  <a:srgbClr val="FFFFFF"/>
                </a:solidFill>
                <a:latin typeface="Gill Sans"/>
                <a:ea typeface="Gill Sans"/>
                <a:cs typeface="Gill Sans"/>
                <a:sym typeface="Gill Sans"/>
              </a:defRPr>
            </a:lvl1pPr>
          </a:lstStyle>
          <a:p>
            <a:pPr lvl="0">
              <a:defRPr i="0" sz="1800">
                <a:solidFill>
                  <a:srgbClr val="000000"/>
                </a:solidFill>
              </a:defRPr>
            </a:pPr>
            <a:r>
              <a:rPr i="1" sz="3400">
                <a:solidFill>
                  <a:srgbClr val="FFFFFF"/>
                </a:solidFill>
              </a:rPr>
              <a:t>Not shown: Controller Housing</a:t>
            </a:r>
          </a:p>
        </p:txBody>
      </p:sp>
    </p:spTree>
  </p:cSld>
  <p:clrMapOvr>
    <a:masterClrMapping/>
  </p:clrMapOvr>
  <p:transition spd="med" advClick="1"/>
</p:sld>
</file>

<file path=ppt/theme/_rels/theme1.xml.rels><?xml version="1.0" encoding="UTF-8" standalone="yes"?><Relationships xmlns="http://schemas.openxmlformats.org/package/2006/relationships"><Relationship Id="rId1" Type="http://schemas.openxmlformats.org/officeDocument/2006/relationships/image" Target="../media/image1.png"/></Relationships>

</file>

<file path=ppt/theme/_rels/theme2.xml.rels><?xml version="1.0" encoding="UTF-8" standalone="yes"?><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50800" dist="25400" dir="5400000">
              <a:srgbClr val="000000">
                <a:alpha val="50000"/>
              </a:srgbClr>
            </a:outerShdw>
          </a:effectLst>
        </a:effectStyle>
        <a:effectStyle>
          <a:effectLst>
            <a:outerShdw sx="100000" sy="100000" kx="0" ky="0" algn="b" rotWithShape="0" blurRad="63500" dist="12700" dir="0">
              <a:srgbClr val="000000">
                <a:alpha val="50000"/>
              </a:srgbClr>
            </a:outerShdw>
          </a:effectLst>
        </a:effectStyle>
        <a:effectStyle>
          <a:effectLst>
            <a:outerShdw sx="100000" sy="100000" kx="0" ky="0" algn="b" rotWithShape="0" blurRad="50800" dist="25400" dir="540000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outerShdw sx="100000" sy="100000" kx="0" ky="0" algn="b" rotWithShape="0" blurRad="50800" dist="25400" dir="5400000">
            <a:srgbClr val="000000">
              <a:alpha val="50000"/>
            </a:srgbClr>
          </a:outerShdw>
        </a:effectLst>
      </a:spPr>
      <a:bodyPr rot="0" spcFirstLastPara="1" vertOverflow="overflow" horzOverflow="overflow" vert="horz" wrap="square" lIns="71437" tIns="71437" rIns="71437" bIns="71437" numCol="1" spcCol="38100" rtlCol="0" anchor="ctr" upright="0">
        <a:spAutoFit/>
      </a:bodyPr>
      <a:lstStyle>
        <a:defPPr marL="0" marR="0" indent="0" algn="ctr" defTabSz="584200" rtl="0" fontAlgn="auto" latinLnBrk="1"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Pr>
      <a:bodyPr rot="0" spcFirstLastPara="1" vertOverflow="overflow" horzOverflow="overflow" vert="horz" wrap="square" lIns="71437" tIns="71437" rIns="71437" bIns="71437" numCol="1" spcCol="38100" rtlCol="0" anchor="ctr" upright="0">
        <a:spAutoFit/>
      </a:bodyPr>
      <a:lstStyle>
        <a:defPPr marL="0" marR="0" indent="0" algn="ctr" defTabSz="584200" rtl="0" fontAlgn="auto" latinLnBrk="1" hangingPunct="0">
          <a:lnSpc>
            <a:spcPct val="100000"/>
          </a:lnSpc>
          <a:spcBef>
            <a:spcPts val="0"/>
          </a:spcBef>
          <a:spcAft>
            <a:spcPts val="0"/>
          </a:spcAft>
          <a:buClrTx/>
          <a:buSzTx/>
          <a:buFontTx/>
          <a:buNone/>
          <a:tabLst/>
          <a:defRPr b="0" baseline="0" cap="none" i="0" spc="0" strike="noStrike" sz="5000" u="none" kumimoji="0" normalizeH="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50800" dist="25400" dir="5400000">
              <a:srgbClr val="000000">
                <a:alpha val="50000"/>
              </a:srgbClr>
            </a:outerShdw>
          </a:effectLst>
        </a:effectStyle>
        <a:effectStyle>
          <a:effectLst>
            <a:outerShdw sx="100000" sy="100000" kx="0" ky="0" algn="b" rotWithShape="0" blurRad="63500" dist="12700" dir="0">
              <a:srgbClr val="000000">
                <a:alpha val="50000"/>
              </a:srgbClr>
            </a:outerShdw>
          </a:effectLst>
        </a:effectStyle>
        <a:effectStyle>
          <a:effectLst>
            <a:outerShdw sx="100000" sy="100000" kx="0" ky="0" algn="b" rotWithShape="0" blurRad="50800" dist="25400" dir="540000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outerShdw sx="100000" sy="100000" kx="0" ky="0" algn="b" rotWithShape="0" blurRad="50800" dist="25400" dir="5400000">
            <a:srgbClr val="000000">
              <a:alpha val="50000"/>
            </a:srgbClr>
          </a:outerShdw>
        </a:effectLst>
      </a:spPr>
      <a:bodyPr rot="0" spcFirstLastPara="1" vertOverflow="overflow" horzOverflow="overflow" vert="horz" wrap="square" lIns="71437" tIns="71437" rIns="71437" bIns="71437" numCol="1" spcCol="38100" rtlCol="0" anchor="ctr" upright="0">
        <a:spAutoFit/>
      </a:bodyPr>
      <a:lstStyle>
        <a:defPPr marL="0" marR="0" indent="0" algn="ctr" defTabSz="584200" rtl="0" fontAlgn="auto" latinLnBrk="1"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Pr>
      <a:bodyPr rot="0" spcFirstLastPara="1" vertOverflow="overflow" horzOverflow="overflow" vert="horz" wrap="square" lIns="71437" tIns="71437" rIns="71437" bIns="71437" numCol="1" spcCol="38100" rtlCol="0" anchor="ctr" upright="0">
        <a:spAutoFit/>
      </a:bodyPr>
      <a:lstStyle>
        <a:defPPr marL="0" marR="0" indent="0" algn="ctr" defTabSz="584200" rtl="0" fontAlgn="auto" latinLnBrk="1" hangingPunct="0">
          <a:lnSpc>
            <a:spcPct val="100000"/>
          </a:lnSpc>
          <a:spcBef>
            <a:spcPts val="0"/>
          </a:spcBef>
          <a:spcAft>
            <a:spcPts val="0"/>
          </a:spcAft>
          <a:buClrTx/>
          <a:buSzTx/>
          <a:buFontTx/>
          <a:buNone/>
          <a:tabLst/>
          <a:defRPr b="0" baseline="0" cap="none" i="0" spc="0" strike="noStrike" sz="5000" u="none" kumimoji="0" normalizeH="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