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mp4" ContentType="video/unknown"/>
  <Default Extension="mov" ContentType="video/unknown"/>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70" r:id="rId14"/>
    <p:sldId id="271" r:id="rId15"/>
  </p:sldIdLst>
  <p:sldSz cx="24384000" cy="13716000"/>
  <p:notesSz cx="6858000" cy="9144000"/>
  <p:defaultTextStyle>
    <a:lvl1pPr algn="ctr" defTabSz="584200">
      <a:defRPr sz="5000">
        <a:latin typeface="+mn-lt"/>
        <a:ea typeface="+mn-ea"/>
        <a:cs typeface="+mn-cs"/>
        <a:sym typeface="Helvetica Light"/>
      </a:defRPr>
    </a:lvl1pPr>
    <a:lvl2pPr indent="228600" algn="ctr" defTabSz="584200">
      <a:defRPr sz="5000">
        <a:latin typeface="+mn-lt"/>
        <a:ea typeface="+mn-ea"/>
        <a:cs typeface="+mn-cs"/>
        <a:sym typeface="Helvetica Light"/>
      </a:defRPr>
    </a:lvl2pPr>
    <a:lvl3pPr indent="457200" algn="ctr" defTabSz="584200">
      <a:defRPr sz="5000">
        <a:latin typeface="+mn-lt"/>
        <a:ea typeface="+mn-ea"/>
        <a:cs typeface="+mn-cs"/>
        <a:sym typeface="Helvetica Light"/>
      </a:defRPr>
    </a:lvl3pPr>
    <a:lvl4pPr indent="685800" algn="ctr" defTabSz="584200">
      <a:defRPr sz="5000">
        <a:latin typeface="+mn-lt"/>
        <a:ea typeface="+mn-ea"/>
        <a:cs typeface="+mn-cs"/>
        <a:sym typeface="Helvetica Light"/>
      </a:defRPr>
    </a:lvl4pPr>
    <a:lvl5pPr indent="914400" algn="ctr" defTabSz="584200">
      <a:defRPr sz="5000">
        <a:latin typeface="+mn-lt"/>
        <a:ea typeface="+mn-ea"/>
        <a:cs typeface="+mn-cs"/>
        <a:sym typeface="Helvetica Light"/>
      </a:defRPr>
    </a:lvl5pPr>
    <a:lvl6pPr indent="1143000" algn="ctr" defTabSz="584200">
      <a:defRPr sz="5000">
        <a:latin typeface="+mn-lt"/>
        <a:ea typeface="+mn-ea"/>
        <a:cs typeface="+mn-cs"/>
        <a:sym typeface="Helvetica Light"/>
      </a:defRPr>
    </a:lvl6pPr>
    <a:lvl7pPr indent="1371600" algn="ctr" defTabSz="584200">
      <a:defRPr sz="5000">
        <a:latin typeface="+mn-lt"/>
        <a:ea typeface="+mn-ea"/>
        <a:cs typeface="+mn-cs"/>
        <a:sym typeface="Helvetica Light"/>
      </a:defRPr>
    </a:lvl7pPr>
    <a:lvl8pPr indent="1600200" algn="ctr" defTabSz="584200">
      <a:defRPr sz="5000">
        <a:latin typeface="+mn-lt"/>
        <a:ea typeface="+mn-ea"/>
        <a:cs typeface="+mn-cs"/>
        <a:sym typeface="Helvetica Light"/>
      </a:defRPr>
    </a:lvl8pPr>
    <a:lvl9pPr indent="1828800" algn="ctr" defTabSz="584200">
      <a:defRPr sz="5000">
        <a:latin typeface="+mn-lt"/>
        <a:ea typeface="+mn-ea"/>
        <a:cs typeface="+mn-cs"/>
        <a:sym typeface="Helvetica Light"/>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398CCE"/>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365C0"/>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n"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5AC831"/>
          </a:solidFill>
        </a:fill>
      </a:tcStyle>
    </a:firstCol>
    <a:lastRow>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lastRow>
    <a:firstRow>
      <a:tcTxStyle b="on"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00882B"/>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E6E3D7"/>
          </a:solidFill>
        </a:fill>
      </a:tcStyle>
    </a:wholeTbl>
    <a:band2H>
      <a:tcTxStyle/>
      <a:tcStyle>
        <a:tcBdr/>
        <a:fill>
          <a:solidFill>
            <a:srgbClr val="C3C2C2"/>
          </a:solidFill>
        </a:fill>
      </a:tcStyle>
    </a:band2H>
    <a:firstCol>
      <a:tcTxStyle b="on"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09C99"/>
          </a:solidFill>
        </a:fill>
      </a:tcStyle>
    </a:firstCol>
    <a:lastRow>
      <a:tcTxStyle b="on"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lastRow>
    <a:firstRow>
      <a:tcTxStyle b="on"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EBEB"/>
          </a:solidFill>
        </a:fill>
      </a:tcStyle>
    </a:wholeTbl>
    <a:band2H>
      <a:tcTxStyle/>
      <a:tcStyle>
        <a:tcBdr/>
        <a:fill>
          <a:solidFill>
            <a:srgbClr val="DCE5E6"/>
          </a:solidFill>
        </a:fill>
      </a:tcStyle>
    </a:band2H>
    <a:firstCol>
      <a:tcTxStyle b="on" i="off">
        <a:fontRef idx="minor">
          <a:srgbClr val="FFFFFF"/>
        </a:fontRef>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Col>
    <a:lastRow>
      <a:tcTxStyle b="on" i="off">
        <a:fontRef idx="minor">
          <a:srgbClr val="FFFFFF"/>
        </a:fontRef>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lastRow>
    <a:firstRow>
      <a:tcTxStyle b="on" i="off">
        <a:fontRef idx="minor">
          <a:srgbClr val="FFFFFF"/>
        </a:fontRef>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0D1D2"/>
          </a:solidFill>
        </a:fill>
      </a:tcStyle>
    </a:wholeTbl>
    <a:band2H>
      <a:tcTxStyle/>
      <a:tcStyle>
        <a:tcBdr/>
        <a:fill>
          <a:solidFill>
            <a:srgbClr val="DEDEDF"/>
          </a:solidFill>
        </a:fill>
      </a:tcStyle>
    </a:band2H>
    <a:firstCol>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761"/>
          </a:solidFill>
        </a:fill>
      </a:tcStyle>
    </a:firstCol>
    <a:la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09398"/>
          </a:solid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67C85"/>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a:ea typeface="Helvetica"/>
          <a:cs typeface="Helvetica"/>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7" d="100"/>
          <a:sy n="67" d="100"/>
        </p:scale>
        <p:origin x="-112" y="-408"/>
      </p:cViewPr>
      <p:guideLst>
        <p:guide orient="horz" pos="4320"/>
        <p:guide pos="76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8" name="Shape 38"/>
          <p:cNvSpPr>
            <a:spLocks noGrp="1" noRot="1" noChangeAspect="1"/>
          </p:cNvSpPr>
          <p:nvPr>
            <p:ph type="sldImg"/>
          </p:nvPr>
        </p:nvSpPr>
        <p:spPr>
          <a:xfrm>
            <a:off x="1143000" y="685800"/>
            <a:ext cx="4572000" cy="3429000"/>
          </a:xfrm>
          <a:prstGeom prst="rect">
            <a:avLst/>
          </a:prstGeom>
        </p:spPr>
        <p:txBody>
          <a:bodyPr/>
          <a:lstStyle/>
          <a:p>
            <a:pPr lvl="0"/>
            <a:endParaRPr/>
          </a:p>
        </p:txBody>
      </p:sp>
      <p:sp>
        <p:nvSpPr>
          <p:cNvPr id="39" name="Shape 39"/>
          <p:cNvSpPr>
            <a:spLocks noGrp="1"/>
          </p:cNvSpPr>
          <p:nvPr>
            <p:ph type="body" sz="quarter" idx="1"/>
          </p:nvPr>
        </p:nvSpPr>
        <p:spPr>
          <a:xfrm>
            <a:off x="914400" y="4343400"/>
            <a:ext cx="5029200" cy="4114800"/>
          </a:xfrm>
          <a:prstGeom prst="rect">
            <a:avLst/>
          </a:prstGeom>
        </p:spPr>
        <p:txBody>
          <a:bodyPr/>
          <a:lstStyle/>
          <a:p>
            <a:pPr lvl="0"/>
            <a:endParaRPr/>
          </a:p>
        </p:txBody>
      </p:sp>
    </p:spTree>
    <p:extLst>
      <p:ext uri="{BB962C8B-B14F-4D97-AF65-F5344CB8AC3E}">
        <p14:creationId xmlns:p14="http://schemas.microsoft.com/office/powerpoint/2010/main" val="901585665"/>
      </p:ext>
    </p:extLst>
  </p:cSld>
  <p:clrMap bg1="lt1" tx1="dk1" bg2="lt2" tx2="dk2" accent1="accent1" accent2="accent2" accent3="accent3" accent4="accent4" accent5="accent5" accent6="accent6" hlink="hlink" folHlink="folHlink"/>
  <p:notesStyle>
    <a:lvl1pPr defTabSz="457200">
      <a:lnSpc>
        <a:spcPct val="125000"/>
      </a:lnSpc>
      <a:defRPr sz="3200">
        <a:latin typeface="Avenir Roman"/>
        <a:ea typeface="Avenir Roman"/>
        <a:cs typeface="Avenir Roman"/>
        <a:sym typeface="Avenir Roman"/>
      </a:defRPr>
    </a:lvl1pPr>
    <a:lvl2pPr indent="228600" defTabSz="457200">
      <a:lnSpc>
        <a:spcPct val="125000"/>
      </a:lnSpc>
      <a:defRPr sz="3200">
        <a:latin typeface="Avenir Roman"/>
        <a:ea typeface="Avenir Roman"/>
        <a:cs typeface="Avenir Roman"/>
        <a:sym typeface="Avenir Roman"/>
      </a:defRPr>
    </a:lvl2pPr>
    <a:lvl3pPr indent="457200" defTabSz="457200">
      <a:lnSpc>
        <a:spcPct val="125000"/>
      </a:lnSpc>
      <a:defRPr sz="3200">
        <a:latin typeface="Avenir Roman"/>
        <a:ea typeface="Avenir Roman"/>
        <a:cs typeface="Avenir Roman"/>
        <a:sym typeface="Avenir Roman"/>
      </a:defRPr>
    </a:lvl3pPr>
    <a:lvl4pPr indent="685800" defTabSz="457200">
      <a:lnSpc>
        <a:spcPct val="125000"/>
      </a:lnSpc>
      <a:defRPr sz="3200">
        <a:latin typeface="Avenir Roman"/>
        <a:ea typeface="Avenir Roman"/>
        <a:cs typeface="Avenir Roman"/>
        <a:sym typeface="Avenir Roman"/>
      </a:defRPr>
    </a:lvl4pPr>
    <a:lvl5pPr indent="914400" defTabSz="457200">
      <a:lnSpc>
        <a:spcPct val="125000"/>
      </a:lnSpc>
      <a:defRPr sz="3200">
        <a:latin typeface="Avenir Roman"/>
        <a:ea typeface="Avenir Roman"/>
        <a:cs typeface="Avenir Roman"/>
        <a:sym typeface="Avenir Roman"/>
      </a:defRPr>
    </a:lvl5pPr>
    <a:lvl6pPr indent="1143000" defTabSz="457200">
      <a:lnSpc>
        <a:spcPct val="125000"/>
      </a:lnSpc>
      <a:defRPr sz="3200">
        <a:latin typeface="Avenir Roman"/>
        <a:ea typeface="Avenir Roman"/>
        <a:cs typeface="Avenir Roman"/>
        <a:sym typeface="Avenir Roman"/>
      </a:defRPr>
    </a:lvl6pPr>
    <a:lvl7pPr indent="1371600" defTabSz="457200">
      <a:lnSpc>
        <a:spcPct val="125000"/>
      </a:lnSpc>
      <a:defRPr sz="3200">
        <a:latin typeface="Avenir Roman"/>
        <a:ea typeface="Avenir Roman"/>
        <a:cs typeface="Avenir Roman"/>
        <a:sym typeface="Avenir Roman"/>
      </a:defRPr>
    </a:lvl7pPr>
    <a:lvl8pPr indent="1600200" defTabSz="457200">
      <a:lnSpc>
        <a:spcPct val="125000"/>
      </a:lnSpc>
      <a:defRPr sz="3200">
        <a:latin typeface="Avenir Roman"/>
        <a:ea typeface="Avenir Roman"/>
        <a:cs typeface="Avenir Roman"/>
        <a:sym typeface="Avenir Roman"/>
      </a:defRPr>
    </a:lvl8pPr>
    <a:lvl9pPr indent="1828800" defTabSz="457200">
      <a:lnSpc>
        <a:spcPct val="125000"/>
      </a:lnSpc>
      <a:defRPr sz="3200">
        <a:latin typeface="Avenir Roman"/>
        <a:ea typeface="Avenir Roman"/>
        <a:cs typeface="Avenir Roman"/>
        <a:sym typeface="Avenir Roman"/>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Shape 44"/>
          <p:cNvSpPr>
            <a:spLocks noGrp="1" noRot="1" noChangeAspect="1"/>
          </p:cNvSpPr>
          <p:nvPr>
            <p:ph type="sldImg"/>
          </p:nvPr>
        </p:nvSpPr>
        <p:spPr>
          <a:prstGeom prst="rect">
            <a:avLst/>
          </a:prstGeom>
        </p:spPr>
        <p:txBody>
          <a:bodyPr/>
          <a:lstStyle/>
          <a:p>
            <a:pPr lvl="0"/>
            <a:endParaRPr/>
          </a:p>
        </p:txBody>
      </p:sp>
      <p:sp>
        <p:nvSpPr>
          <p:cNvPr id="45" name="Shape 45"/>
          <p:cNvSpPr>
            <a:spLocks noGrp="1"/>
          </p:cNvSpPr>
          <p:nvPr>
            <p:ph type="body" sz="quarter" idx="1"/>
          </p:nvPr>
        </p:nvSpPr>
        <p:spPr>
          <a:prstGeom prst="rect">
            <a:avLst/>
          </a:prstGeom>
        </p:spPr>
        <p:txBody>
          <a:bodyPr/>
          <a:lstStyle/>
          <a:p>
            <a:pPr lvl="0">
              <a:lnSpc>
                <a:spcPct val="100000"/>
              </a:lnSpc>
              <a:defRPr sz="1800"/>
            </a:pPr>
            <a:r>
              <a:rPr sz="2000">
                <a:latin typeface="Gill Sans"/>
                <a:ea typeface="Gill Sans"/>
                <a:cs typeface="Gill Sans"/>
                <a:sym typeface="Gill Sans"/>
              </a:rPr>
              <a:t>Introduction</a:t>
            </a:r>
          </a:p>
          <a:p>
            <a:pPr marL="271638" lvl="0" indent="-271638">
              <a:lnSpc>
                <a:spcPct val="100000"/>
              </a:lnSpc>
              <a:buSzPct val="75000"/>
              <a:buChar char="-"/>
              <a:defRPr sz="1800"/>
            </a:pPr>
            <a:r>
              <a:rPr sz="2000">
                <a:latin typeface="Gill Sans"/>
                <a:ea typeface="Gill Sans"/>
                <a:cs typeface="Gill Sans"/>
                <a:sym typeface="Gill Sans"/>
              </a:rPr>
              <a:t>Kakani Katija, Postdoctoral Fellow with Alana Sherman; background in Aerospace Engineering with PhD in Bioengineering; specialize in small-scale fluid mechanics and how environmental flows play a role in ecology of marine organisms</a:t>
            </a:r>
          </a:p>
          <a:p>
            <a:pPr lvl="0">
              <a:lnSpc>
                <a:spcPct val="100000"/>
              </a:lnSpc>
              <a:defRPr sz="1800"/>
            </a:pPr>
            <a:r>
              <a:rPr sz="2000">
                <a:latin typeface="Gill Sans"/>
                <a:ea typeface="Gill Sans"/>
                <a:cs typeface="Gill Sans"/>
                <a:sym typeface="Gill Sans"/>
              </a:rPr>
              <a:t>Biological pump</a:t>
            </a:r>
          </a:p>
          <a:p>
            <a:pPr marL="271638" lvl="0" indent="-271638">
              <a:lnSpc>
                <a:spcPct val="100000"/>
              </a:lnSpc>
              <a:buSzPct val="75000"/>
              <a:buChar char="-"/>
              <a:defRPr sz="1800"/>
            </a:pPr>
            <a:r>
              <a:rPr sz="2000">
                <a:latin typeface="Gill Sans"/>
                <a:ea typeface="Gill Sans"/>
                <a:cs typeface="Gill Sans"/>
                <a:sym typeface="Gill Sans"/>
              </a:rPr>
              <a:t>in ocean, plays a role in the biological pump, which is involved in fixing carbon dioxide from the atmosphere by phytoplankton, and carbon is transported across trophic scales by feeding, death, and defecation by marine organisms that feed on phytoplankton, zooplankton, and increasingly larger organisms. some of that carbon dioxide is released back to the atmosphere by respiration, whereas ~1% finally reach the seafloor and is sequestered long term</a:t>
            </a:r>
          </a:p>
          <a:p>
            <a:pPr marL="271638" lvl="0" indent="-271638">
              <a:lnSpc>
                <a:spcPct val="100000"/>
              </a:lnSpc>
              <a:buSzPct val="75000"/>
              <a:buChar char="-"/>
              <a:defRPr sz="1800"/>
            </a:pPr>
            <a:r>
              <a:rPr sz="2000">
                <a:latin typeface="Gill Sans"/>
                <a:ea typeface="Gill Sans"/>
                <a:cs typeface="Gill Sans"/>
                <a:sym typeface="Gill Sans"/>
              </a:rPr>
              <a:t>interactions between the plankton: feeding, swimming, avoiding detection, are an important step in understanding the energetic, nutrient transfer and carbon flux in the euphotic zone as well as the dark ocean</a:t>
            </a:r>
          </a:p>
          <a:p>
            <a:pPr marL="271638" lvl="0" indent="-271638">
              <a:lnSpc>
                <a:spcPct val="100000"/>
              </a:lnSpc>
              <a:buSzPct val="75000"/>
              <a:buChar char="-"/>
              <a:defRPr sz="1800"/>
            </a:pPr>
            <a:r>
              <a:rPr sz="2000">
                <a:latin typeface="Gill Sans"/>
                <a:ea typeface="Gill Sans"/>
                <a:cs typeface="Gill Sans"/>
                <a:sym typeface="Gill Sans"/>
              </a:rPr>
              <a:t>however, we do not have an accurate way to measure these fluxes and contributions by individual organisms</a:t>
            </a:r>
          </a:p>
          <a:p>
            <a:pPr marL="271638" lvl="0" indent="-271638">
              <a:lnSpc>
                <a:spcPct val="100000"/>
              </a:lnSpc>
              <a:buSzPct val="75000"/>
              <a:buChar char="-"/>
              <a:defRPr sz="1800"/>
            </a:pPr>
            <a:r>
              <a:rPr sz="2000">
                <a:latin typeface="Gill Sans"/>
                <a:ea typeface="Gill Sans"/>
                <a:cs typeface="Gill Sans"/>
                <a:sym typeface="Gill Sans"/>
              </a:rPr>
              <a:t>Talk today about new, exciting instrumentation that is being developed at MBARI: DeepPIV; allow for measuring fine-scale fluid motion at depth, which has never been done before</a:t>
            </a:r>
          </a:p>
          <a:p>
            <a:pPr marL="271638" lvl="0" indent="-271638">
              <a:lnSpc>
                <a:spcPct val="100000"/>
              </a:lnSpc>
              <a:buSzPct val="75000"/>
              <a:buChar char="-"/>
              <a:defRPr sz="1800"/>
            </a:pPr>
            <a:r>
              <a:rPr sz="2000">
                <a:latin typeface="Gill Sans"/>
                <a:ea typeface="Gill Sans"/>
                <a:cs typeface="Gill Sans"/>
                <a:sym typeface="Gill Sans"/>
              </a:rPr>
              <a:t>the development of DeepPIV seeks to address this gap, and will elucidate complex processes and interactions between marine organisms and their physical environment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Shape 51"/>
          <p:cNvSpPr>
            <a:spLocks noGrp="1" noRot="1" noChangeAspect="1"/>
          </p:cNvSpPr>
          <p:nvPr>
            <p:ph type="sldImg"/>
          </p:nvPr>
        </p:nvSpPr>
        <p:spPr>
          <a:prstGeom prst="rect">
            <a:avLst/>
          </a:prstGeom>
        </p:spPr>
        <p:txBody>
          <a:bodyPr/>
          <a:lstStyle/>
          <a:p>
            <a:pPr lvl="0"/>
            <a:endParaRPr/>
          </a:p>
        </p:txBody>
      </p:sp>
      <p:sp>
        <p:nvSpPr>
          <p:cNvPr id="52" name="Shape 52"/>
          <p:cNvSpPr>
            <a:spLocks noGrp="1"/>
          </p:cNvSpPr>
          <p:nvPr>
            <p:ph type="body" sz="quarter" idx="1"/>
          </p:nvPr>
        </p:nvSpPr>
        <p:spPr>
          <a:prstGeom prst="rect">
            <a:avLst/>
          </a:prstGeom>
        </p:spPr>
        <p:txBody>
          <a:bodyPr/>
          <a:lstStyle/>
          <a:p>
            <a:pPr marL="345722" lvl="0" indent="-345722">
              <a:lnSpc>
                <a:spcPct val="100000"/>
              </a:lnSpc>
              <a:buSzPct val="75000"/>
              <a:buChar char="-"/>
              <a:defRPr sz="1800"/>
            </a:pPr>
            <a:r>
              <a:rPr sz="2000">
                <a:latin typeface="Gill Sans"/>
                <a:ea typeface="Gill Sans"/>
                <a:cs typeface="Gill Sans"/>
                <a:sym typeface="Gill Sans"/>
              </a:rPr>
              <a:t>larvacean is invertebrate in Monterey Bay and world’s oceans that is an important player in biological pump and carbon transport from the surface to the deep ocean and feeds across large range of trophic levels/size scales</a:t>
            </a:r>
          </a:p>
          <a:p>
            <a:pPr marL="345722" lvl="0" indent="-345722">
              <a:lnSpc>
                <a:spcPct val="100000"/>
              </a:lnSpc>
              <a:buSzPct val="75000"/>
              <a:buChar char="-"/>
              <a:defRPr sz="1800"/>
            </a:pPr>
            <a:r>
              <a:rPr sz="2000">
                <a:latin typeface="Gill Sans"/>
                <a:ea typeface="Gill Sans"/>
                <a:cs typeface="Gill Sans"/>
                <a:sym typeface="Gill Sans"/>
              </a:rPr>
              <a:t>found in the upper 500 m of ocean</a:t>
            </a:r>
          </a:p>
          <a:p>
            <a:pPr marL="345722" lvl="0" indent="-345722">
              <a:lnSpc>
                <a:spcPct val="100000"/>
              </a:lnSpc>
              <a:buSzPct val="75000"/>
              <a:buChar char="-"/>
              <a:defRPr sz="1800"/>
            </a:pPr>
            <a:r>
              <a:rPr sz="2000">
                <a:latin typeface="Gill Sans"/>
                <a:ea typeface="Gill Sans"/>
                <a:cs typeface="Gill Sans"/>
                <a:sym typeface="Gill Sans"/>
              </a:rPr>
              <a:t>generate mucus house that acts as a filter to remove particulate and small plankton from adjacent water</a:t>
            </a:r>
          </a:p>
          <a:p>
            <a:pPr marL="345722" lvl="0" indent="-345722">
              <a:lnSpc>
                <a:spcPct val="100000"/>
              </a:lnSpc>
              <a:buSzPct val="75000"/>
              <a:buChar char="-"/>
              <a:defRPr sz="1800"/>
            </a:pPr>
            <a:r>
              <a:rPr sz="2000">
                <a:latin typeface="Gill Sans"/>
                <a:ea typeface="Gill Sans"/>
                <a:cs typeface="Gill Sans"/>
                <a:sym typeface="Gill Sans"/>
              </a:rPr>
              <a:t>houses can reach diameters on the scale of meters</a:t>
            </a:r>
          </a:p>
          <a:p>
            <a:pPr marL="345722" lvl="0" indent="-345722">
              <a:lnSpc>
                <a:spcPct val="100000"/>
              </a:lnSpc>
              <a:buSzPct val="75000"/>
              <a:buChar char="-"/>
              <a:defRPr sz="1800"/>
            </a:pPr>
            <a:r>
              <a:rPr sz="2000">
                <a:latin typeface="Gill Sans"/>
                <a:ea typeface="Gill Sans"/>
                <a:cs typeface="Gill Sans"/>
                <a:sym typeface="Gill Sans"/>
              </a:rPr>
              <a:t>once houses are clogged, larvacean abandons it and ultimately sinks to the bottom</a:t>
            </a:r>
          </a:p>
          <a:p>
            <a:pPr marL="345722" lvl="0" indent="-345722">
              <a:lnSpc>
                <a:spcPct val="100000"/>
              </a:lnSpc>
              <a:buSzPct val="75000"/>
              <a:buChar char="-"/>
              <a:defRPr sz="1800"/>
            </a:pPr>
            <a:r>
              <a:rPr sz="2000">
                <a:latin typeface="Gill Sans"/>
                <a:ea typeface="Gill Sans"/>
                <a:cs typeface="Gill Sans"/>
                <a:sym typeface="Gill Sans"/>
              </a:rPr>
              <a:t>major questions:</a:t>
            </a:r>
          </a:p>
          <a:p>
            <a:pPr marL="790222" lvl="1" indent="-345722">
              <a:lnSpc>
                <a:spcPct val="100000"/>
              </a:lnSpc>
              <a:buSzPct val="75000"/>
              <a:buChar char="-"/>
              <a:defRPr sz="1800"/>
            </a:pPr>
            <a:r>
              <a:rPr sz="2000">
                <a:latin typeface="Gill Sans"/>
                <a:ea typeface="Gill Sans"/>
                <a:cs typeface="Gill Sans"/>
                <a:sym typeface="Gill Sans"/>
              </a:rPr>
              <a:t>how does feeding (i.e., filtration of small particulates) by larvaceans contribute to carbon flux in the oceans?</a:t>
            </a:r>
          </a:p>
          <a:p>
            <a:pPr marL="790222" lvl="1" indent="-345722">
              <a:lnSpc>
                <a:spcPct val="100000"/>
              </a:lnSpc>
              <a:buSzPct val="75000"/>
              <a:buChar char="-"/>
              <a:defRPr sz="1800"/>
            </a:pPr>
            <a:r>
              <a:rPr sz="2000">
                <a:latin typeface="Gill Sans"/>
                <a:ea typeface="Gill Sans"/>
                <a:cs typeface="Gill Sans"/>
                <a:sym typeface="Gill Sans"/>
              </a:rPr>
              <a:t>how does larvacean swimming behavior alter feeding and filtration rates?</a:t>
            </a:r>
          </a:p>
          <a:p>
            <a:pPr marL="790222" lvl="1" indent="-345722">
              <a:lnSpc>
                <a:spcPct val="100000"/>
              </a:lnSpc>
              <a:buSzPct val="75000"/>
              <a:buChar char="-"/>
              <a:defRPr sz="1800"/>
            </a:pPr>
            <a:r>
              <a:rPr sz="2000">
                <a:latin typeface="Gill Sans"/>
                <a:ea typeface="Gill Sans"/>
                <a:cs typeface="Gill Sans"/>
                <a:sym typeface="Gill Sans"/>
              </a:rPr>
              <a:t>how does mucus house structure alter feeding and change sinking dynamics of discarded houses (“sinkers”) that ultimately reach the ocean bottom?</a:t>
            </a:r>
          </a:p>
          <a:p>
            <a:pPr marL="345722" lvl="0" indent="-345722">
              <a:lnSpc>
                <a:spcPct val="100000"/>
              </a:lnSpc>
              <a:buSzPct val="75000"/>
              <a:buChar char="-"/>
              <a:defRPr sz="1800"/>
            </a:pPr>
            <a:r>
              <a:rPr sz="2000">
                <a:latin typeface="Gill Sans"/>
                <a:ea typeface="Gill Sans"/>
                <a:cs typeface="Gill Sans"/>
                <a:sym typeface="Gill Sans"/>
              </a:rPr>
              <a:t>quantifying fluid motion, as particle-laden fluid enters the house and filtered fluid leaves the house can directly measure filtration rates, carbon flux and correlate with behavior</a:t>
            </a:r>
          </a:p>
          <a:p>
            <a:pPr marL="345722" lvl="0" indent="-345722">
              <a:lnSpc>
                <a:spcPct val="100000"/>
              </a:lnSpc>
              <a:buSzPct val="75000"/>
              <a:buChar char="-"/>
              <a:defRPr sz="1800"/>
            </a:pPr>
            <a:r>
              <a:rPr sz="2000">
                <a:latin typeface="Gill Sans"/>
                <a:ea typeface="Gill Sans"/>
                <a:cs typeface="Gill Sans"/>
                <a:sym typeface="Gill Sans"/>
              </a:rPr>
              <a:t>how do we do that?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Shape 61"/>
          <p:cNvSpPr>
            <a:spLocks noGrp="1" noRot="1" noChangeAspect="1"/>
          </p:cNvSpPr>
          <p:nvPr>
            <p:ph type="sldImg"/>
          </p:nvPr>
        </p:nvSpPr>
        <p:spPr>
          <a:prstGeom prst="rect">
            <a:avLst/>
          </a:prstGeom>
        </p:spPr>
        <p:txBody>
          <a:bodyPr/>
          <a:lstStyle/>
          <a:p>
            <a:pPr lvl="0"/>
            <a:endParaRPr/>
          </a:p>
        </p:txBody>
      </p:sp>
      <p:sp>
        <p:nvSpPr>
          <p:cNvPr id="62" name="Shape 62"/>
          <p:cNvSpPr>
            <a:spLocks noGrp="1"/>
          </p:cNvSpPr>
          <p:nvPr>
            <p:ph type="body" sz="quarter" idx="1"/>
          </p:nvPr>
        </p:nvSpPr>
        <p:spPr>
          <a:prstGeom prst="rect">
            <a:avLst/>
          </a:prstGeom>
        </p:spPr>
        <p:txBody>
          <a:bodyPr/>
          <a:lstStyle/>
          <a:p>
            <a:pPr marL="480059" lvl="0" indent="-480059">
              <a:lnSpc>
                <a:spcPct val="100000"/>
              </a:lnSpc>
              <a:buSzPct val="100000"/>
              <a:buChar char="•"/>
              <a:defRPr sz="1800"/>
            </a:pPr>
            <a:r>
              <a:rPr sz="2000">
                <a:latin typeface="Gill Sans"/>
                <a:ea typeface="Gill Sans"/>
                <a:cs typeface="Gill Sans"/>
                <a:sym typeface="Gill Sans"/>
              </a:rPr>
              <a:t>dye visualization using fluorescein reveals the fluid interactions during feeding and swimming of marine organisms</a:t>
            </a:r>
          </a:p>
          <a:p>
            <a:pPr marL="480059" lvl="0" indent="-480059">
              <a:lnSpc>
                <a:spcPct val="100000"/>
              </a:lnSpc>
              <a:buSzPct val="100000"/>
              <a:buChar char="•"/>
              <a:defRPr sz="1800"/>
            </a:pPr>
            <a:r>
              <a:rPr sz="2000">
                <a:latin typeface="Gill Sans"/>
                <a:ea typeface="Gill Sans"/>
                <a:cs typeface="Gill Sans"/>
                <a:sym typeface="Gill Sans"/>
              </a:rPr>
              <a:t>here, dye is delivered by a scuba diver using a pipette</a:t>
            </a:r>
          </a:p>
          <a:p>
            <a:pPr marL="480059" lvl="0" indent="-480059">
              <a:lnSpc>
                <a:spcPct val="100000"/>
              </a:lnSpc>
              <a:buSzPct val="100000"/>
              <a:buChar char="•"/>
              <a:defRPr sz="1800"/>
            </a:pPr>
            <a:r>
              <a:rPr sz="2000">
                <a:latin typeface="Gill Sans"/>
                <a:ea typeface="Gill Sans"/>
                <a:cs typeface="Gill Sans"/>
                <a:sym typeface="Gill Sans"/>
              </a:rPr>
              <a:t>MBARI’s ROVs have similar capability, and dye visualizations have been used to qualitatively describe in situ fluid motion: bottom boundary layer, testing benthic flow tunnel, larvacean house flow</a:t>
            </a:r>
          </a:p>
          <a:p>
            <a:pPr marL="480059" lvl="0" indent="-480059">
              <a:lnSpc>
                <a:spcPct val="100000"/>
              </a:lnSpc>
              <a:buSzPct val="100000"/>
              <a:buChar char="•"/>
              <a:defRPr sz="1800"/>
            </a:pPr>
            <a:r>
              <a:rPr sz="2000">
                <a:latin typeface="Gill Sans"/>
                <a:ea typeface="Gill Sans"/>
                <a:cs typeface="Gill Sans"/>
                <a:sym typeface="Gill Sans"/>
              </a:rPr>
              <a:t>dye visualizations do not provide a way to measure fluid motion =&gt; another method</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Shape 68"/>
          <p:cNvSpPr>
            <a:spLocks noGrp="1" noRot="1" noChangeAspect="1"/>
          </p:cNvSpPr>
          <p:nvPr>
            <p:ph type="sldImg"/>
          </p:nvPr>
        </p:nvSpPr>
        <p:spPr>
          <a:prstGeom prst="rect">
            <a:avLst/>
          </a:prstGeom>
        </p:spPr>
        <p:txBody>
          <a:bodyPr/>
          <a:lstStyle/>
          <a:p>
            <a:pPr lvl="0"/>
            <a:endParaRPr/>
          </a:p>
        </p:txBody>
      </p:sp>
      <p:sp>
        <p:nvSpPr>
          <p:cNvPr id="69" name="Shape 69"/>
          <p:cNvSpPr>
            <a:spLocks noGrp="1"/>
          </p:cNvSpPr>
          <p:nvPr>
            <p:ph type="body" sz="quarter" idx="1"/>
          </p:nvPr>
        </p:nvSpPr>
        <p:spPr>
          <a:prstGeom prst="rect">
            <a:avLst/>
          </a:prstGeom>
        </p:spPr>
        <p:txBody>
          <a:bodyPr/>
          <a:lstStyle/>
          <a:p>
            <a:pPr marL="345722" lvl="0" indent="-345722">
              <a:lnSpc>
                <a:spcPct val="100000"/>
              </a:lnSpc>
              <a:buSzPct val="75000"/>
              <a:buChar char="-"/>
              <a:defRPr sz="1800"/>
            </a:pPr>
            <a:r>
              <a:rPr sz="2000">
                <a:latin typeface="Gill Sans"/>
                <a:ea typeface="Gill Sans"/>
                <a:cs typeface="Gill Sans"/>
                <a:sym typeface="Gill Sans"/>
              </a:rPr>
              <a:t>turn to laboratory-based technique that allows us to measure fluid motion non-invasively</a:t>
            </a:r>
          </a:p>
          <a:p>
            <a:pPr marL="345722" lvl="0" indent="-345722">
              <a:lnSpc>
                <a:spcPct val="100000"/>
              </a:lnSpc>
              <a:buSzPct val="75000"/>
              <a:buChar char="-"/>
              <a:defRPr sz="1800"/>
            </a:pPr>
            <a:r>
              <a:rPr sz="2000">
                <a:latin typeface="Gill Sans"/>
                <a:ea typeface="Gill Sans"/>
                <a:cs typeface="Gill Sans"/>
                <a:sym typeface="Gill Sans"/>
              </a:rPr>
              <a:t>components required: light source, optics to manipulate light source, fluid with scattering material, and cameras to capture motion of fluid</a:t>
            </a:r>
          </a:p>
          <a:p>
            <a:pPr marL="345722" lvl="0" indent="-345722">
              <a:lnSpc>
                <a:spcPct val="100000"/>
              </a:lnSpc>
              <a:buSzPct val="75000"/>
              <a:buChar char="-"/>
              <a:defRPr sz="1800"/>
            </a:pPr>
            <a:r>
              <a:rPr sz="2000">
                <a:latin typeface="Gill Sans"/>
                <a:ea typeface="Gill Sans"/>
                <a:cs typeface="Gill Sans"/>
                <a:sym typeface="Gill Sans"/>
              </a:rPr>
              <a:t>diagram: particles are added to the flow that are neutrally buoyant; motion of particles infer motion of fluid</a:t>
            </a:r>
          </a:p>
          <a:p>
            <a:pPr marL="345722" lvl="0" indent="-345722">
              <a:lnSpc>
                <a:spcPct val="100000"/>
              </a:lnSpc>
              <a:buSzPct val="75000"/>
              <a:buChar char="-"/>
              <a:defRPr sz="1800"/>
            </a:pPr>
            <a:r>
              <a:rPr sz="2000">
                <a:latin typeface="Gill Sans"/>
                <a:ea typeface="Gill Sans"/>
                <a:cs typeface="Gill Sans"/>
                <a:sym typeface="Gill Sans"/>
              </a:rPr>
              <a:t>picture: experimental setup in a laboratory in Woods Hole, where I completed my previous postdoc</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Shape 81"/>
          <p:cNvSpPr>
            <a:spLocks noGrp="1" noRot="1" noChangeAspect="1"/>
          </p:cNvSpPr>
          <p:nvPr>
            <p:ph type="sldImg"/>
          </p:nvPr>
        </p:nvSpPr>
        <p:spPr>
          <a:prstGeom prst="rect">
            <a:avLst/>
          </a:prstGeom>
        </p:spPr>
        <p:txBody>
          <a:bodyPr/>
          <a:lstStyle/>
          <a:p>
            <a:pPr lvl="0"/>
            <a:endParaRPr/>
          </a:p>
        </p:txBody>
      </p:sp>
      <p:sp>
        <p:nvSpPr>
          <p:cNvPr id="82" name="Shape 82"/>
          <p:cNvSpPr>
            <a:spLocks noGrp="1"/>
          </p:cNvSpPr>
          <p:nvPr>
            <p:ph type="body" sz="quarter" idx="1"/>
          </p:nvPr>
        </p:nvSpPr>
        <p:spPr>
          <a:prstGeom prst="rect">
            <a:avLst/>
          </a:prstGeom>
        </p:spPr>
        <p:txBody>
          <a:bodyPr/>
          <a:lstStyle/>
          <a:p>
            <a:pPr lvl="0">
              <a:lnSpc>
                <a:spcPct val="100000"/>
              </a:lnSpc>
              <a:defRPr sz="1800"/>
            </a:pPr>
            <a:r>
              <a:rPr sz="2000">
                <a:latin typeface="Gill Sans"/>
                <a:ea typeface="Gill Sans"/>
                <a:cs typeface="Gill Sans"/>
                <a:sym typeface="Gill Sans"/>
              </a:rPr>
              <a:t>PIV provides a visualization technique where fluid motion is measured and can be used to directly quantify filtration rates and carbon flux by individual larvaceans</a:t>
            </a:r>
          </a:p>
          <a:p>
            <a:pPr marL="345722" lvl="0" indent="-345722">
              <a:lnSpc>
                <a:spcPct val="100000"/>
              </a:lnSpc>
              <a:buSzPct val="75000"/>
              <a:buChar char="-"/>
              <a:defRPr sz="1800"/>
            </a:pPr>
            <a:r>
              <a:rPr sz="2000">
                <a:latin typeface="Gill Sans"/>
                <a:ea typeface="Gill Sans"/>
                <a:cs typeface="Gill Sans"/>
                <a:sym typeface="Gill Sans"/>
              </a:rPr>
              <a:t>need to modify the laboratory setup such that measurements can be conducted in situ</a:t>
            </a:r>
          </a:p>
          <a:p>
            <a:pPr marL="345722" lvl="0" indent="-345722">
              <a:lnSpc>
                <a:spcPct val="100000"/>
              </a:lnSpc>
              <a:buSzPct val="75000"/>
              <a:buChar char="-"/>
              <a:defRPr sz="1800"/>
            </a:pPr>
            <a:r>
              <a:rPr sz="2000">
                <a:latin typeface="Gill Sans"/>
                <a:ea typeface="Gill Sans"/>
                <a:cs typeface="Gill Sans"/>
                <a:sym typeface="Gill Sans"/>
              </a:rPr>
              <a:t>developing DeepPIV, which is ROV-deployable PIV system</a:t>
            </a:r>
          </a:p>
          <a:p>
            <a:pPr lvl="0">
              <a:lnSpc>
                <a:spcPct val="100000"/>
              </a:lnSpc>
              <a:defRPr sz="1800"/>
            </a:pPr>
            <a:r>
              <a:rPr sz="2000">
                <a:latin typeface="Gill Sans"/>
                <a:ea typeface="Gill Sans"/>
                <a:cs typeface="Gill Sans"/>
                <a:sym typeface="Gill Sans"/>
              </a:rPr>
              <a:t>These interactions are relevant to mating, predation, feeding, biomechanics and swimming performance, nutrient transport, and carbon fluxes in the ocean.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 name="Shape 110"/>
          <p:cNvSpPr>
            <a:spLocks noGrp="1" noRot="1" noChangeAspect="1"/>
          </p:cNvSpPr>
          <p:nvPr>
            <p:ph type="sldImg"/>
          </p:nvPr>
        </p:nvSpPr>
        <p:spPr>
          <a:prstGeom prst="rect">
            <a:avLst/>
          </a:prstGeom>
        </p:spPr>
        <p:txBody>
          <a:bodyPr/>
          <a:lstStyle/>
          <a:p>
            <a:pPr lvl="0"/>
            <a:endParaRPr/>
          </a:p>
        </p:txBody>
      </p:sp>
      <p:sp>
        <p:nvSpPr>
          <p:cNvPr id="111" name="Shape 111"/>
          <p:cNvSpPr>
            <a:spLocks noGrp="1"/>
          </p:cNvSpPr>
          <p:nvPr>
            <p:ph type="body" sz="quarter" idx="1"/>
          </p:nvPr>
        </p:nvSpPr>
        <p:spPr>
          <a:prstGeom prst="rect">
            <a:avLst/>
          </a:prstGeom>
        </p:spPr>
        <p:txBody>
          <a:bodyPr/>
          <a:lstStyle/>
          <a:p>
            <a:pPr marL="345722" lvl="0" indent="-345722">
              <a:lnSpc>
                <a:spcPct val="100000"/>
              </a:lnSpc>
              <a:buSzPct val="75000"/>
              <a:buChar char="-"/>
              <a:defRPr sz="1800"/>
            </a:pPr>
            <a:r>
              <a:rPr sz="2000">
                <a:latin typeface="Gill Sans"/>
                <a:ea typeface="Gill Sans"/>
                <a:cs typeface="Gill Sans"/>
                <a:sym typeface="Gill Sans"/>
              </a:rPr>
              <a:t>like laboratory PIV, we will be using at a minimum a high-powered laser (light source), optics (to generate a sheet), and a camera to capture particle motions</a:t>
            </a:r>
          </a:p>
          <a:p>
            <a:pPr marL="345722" lvl="0" indent="-345722">
              <a:lnSpc>
                <a:spcPct val="100000"/>
              </a:lnSpc>
              <a:buSzPct val="75000"/>
              <a:buChar char="-"/>
              <a:defRPr sz="1800"/>
            </a:pPr>
            <a:r>
              <a:rPr sz="2000">
                <a:latin typeface="Gill Sans"/>
                <a:ea typeface="Gill Sans"/>
                <a:cs typeface="Gill Sans"/>
                <a:sym typeface="Gill Sans"/>
              </a:rPr>
              <a:t>additional components and housings are required to interface these components with all three of MBARI’s ROVs</a:t>
            </a:r>
          </a:p>
          <a:p>
            <a:pPr marL="345722" lvl="0" indent="-345722">
              <a:lnSpc>
                <a:spcPct val="100000"/>
              </a:lnSpc>
              <a:buSzPct val="75000"/>
              <a:buChar char="-"/>
              <a:defRPr sz="1800"/>
            </a:pPr>
            <a:r>
              <a:rPr sz="2000">
                <a:latin typeface="Gill Sans"/>
                <a:ea typeface="Gill Sans"/>
                <a:cs typeface="Gill Sans"/>
                <a:sym typeface="Gill Sans"/>
              </a:rPr>
              <a:t>components will be separated into two separate anodized aluminum housings that are rated to 4000 m</a:t>
            </a:r>
          </a:p>
          <a:p>
            <a:pPr marL="345722" lvl="0" indent="-345722">
              <a:lnSpc>
                <a:spcPct val="100000"/>
              </a:lnSpc>
              <a:buSzPct val="75000"/>
              <a:buChar char="-"/>
              <a:defRPr sz="1800"/>
            </a:pPr>
            <a:r>
              <a:rPr sz="2000">
                <a:latin typeface="Gill Sans"/>
                <a:ea typeface="Gill Sans"/>
                <a:cs typeface="Gill Sans"/>
                <a:sym typeface="Gill Sans"/>
              </a:rPr>
              <a:t>image: laser housing</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Shape 129"/>
          <p:cNvSpPr>
            <a:spLocks noGrp="1" noRot="1" noChangeAspect="1"/>
          </p:cNvSpPr>
          <p:nvPr>
            <p:ph type="sldImg"/>
          </p:nvPr>
        </p:nvSpPr>
        <p:spPr>
          <a:prstGeom prst="rect">
            <a:avLst/>
          </a:prstGeom>
        </p:spPr>
        <p:txBody>
          <a:bodyPr/>
          <a:lstStyle/>
          <a:p>
            <a:pPr lvl="0"/>
            <a:endParaRPr/>
          </a:p>
        </p:txBody>
      </p:sp>
      <p:sp>
        <p:nvSpPr>
          <p:cNvPr id="130" name="Shape 130"/>
          <p:cNvSpPr>
            <a:spLocks noGrp="1"/>
          </p:cNvSpPr>
          <p:nvPr>
            <p:ph type="body" sz="quarter" idx="1"/>
          </p:nvPr>
        </p:nvSpPr>
        <p:spPr>
          <a:prstGeom prst="rect">
            <a:avLst/>
          </a:prstGeom>
        </p:spPr>
        <p:txBody>
          <a:bodyPr/>
          <a:lstStyle/>
          <a:p>
            <a:pPr marL="345722" lvl="0" indent="-345722">
              <a:lnSpc>
                <a:spcPct val="100000"/>
              </a:lnSpc>
              <a:buSzPct val="75000"/>
              <a:buChar char="-"/>
              <a:defRPr sz="1800"/>
            </a:pPr>
            <a:r>
              <a:rPr sz="2000">
                <a:latin typeface="Gill Sans"/>
                <a:ea typeface="Gill Sans"/>
                <a:cs typeface="Gill Sans"/>
                <a:sym typeface="Gill Sans"/>
              </a:rPr>
              <a:t>image: shows how laser housing will be attached to the Doc Ricketts with similar attachment to Ventana</a:t>
            </a:r>
          </a:p>
          <a:p>
            <a:pPr marL="345722" lvl="0" indent="-345722">
              <a:lnSpc>
                <a:spcPct val="100000"/>
              </a:lnSpc>
              <a:buSzPct val="75000"/>
              <a:buChar char="-"/>
              <a:defRPr sz="1800"/>
            </a:pPr>
            <a:r>
              <a:rPr sz="2000">
                <a:latin typeface="Gill Sans"/>
                <a:ea typeface="Gill Sans"/>
                <a:cs typeface="Gill Sans"/>
                <a:sym typeface="Gill Sans"/>
              </a:rPr>
              <a:t>the laser housing will be affixed to the swing arm on the port side of all vehicles; port manipulator (not shown) will hold the swing arm in place to maintain fixed position of laser housing relative to the camera</a:t>
            </a:r>
          </a:p>
          <a:p>
            <a:pPr marL="345722" lvl="0" indent="-345722">
              <a:lnSpc>
                <a:spcPct val="100000"/>
              </a:lnSpc>
              <a:buSzPct val="75000"/>
              <a:buChar char="-"/>
              <a:defRPr sz="1800"/>
            </a:pPr>
            <a:r>
              <a:rPr sz="2000">
                <a:latin typeface="Gill Sans"/>
                <a:ea typeface="Gill Sans"/>
                <a:cs typeface="Gill Sans"/>
                <a:sym typeface="Gill Sans"/>
              </a:rPr>
              <a:t>science camera will be used to capture particle fields</a:t>
            </a:r>
          </a:p>
          <a:p>
            <a:pPr marL="345722" lvl="0" indent="-345722">
              <a:lnSpc>
                <a:spcPct val="100000"/>
              </a:lnSpc>
              <a:buSzPct val="75000"/>
              <a:buChar char="-"/>
              <a:defRPr sz="1800"/>
            </a:pPr>
            <a:r>
              <a:rPr sz="2000">
                <a:latin typeface="Gill Sans"/>
                <a:ea typeface="Gill Sans"/>
                <a:cs typeface="Gill Sans"/>
                <a:sym typeface="Gill Sans"/>
              </a:rPr>
              <a:t>controller housing placed under the vehicle and mounted to tool sled</a:t>
            </a:r>
          </a:p>
          <a:p>
            <a:pPr marL="345722" lvl="0" indent="-345722">
              <a:lnSpc>
                <a:spcPct val="100000"/>
              </a:lnSpc>
              <a:buSzPct val="75000"/>
              <a:buChar char="-"/>
              <a:defRPr sz="1800"/>
            </a:pPr>
            <a:r>
              <a:rPr sz="2000">
                <a:latin typeface="Gill Sans"/>
                <a:ea typeface="Gill Sans"/>
                <a:cs typeface="Gill Sans"/>
                <a:sym typeface="Gill Sans"/>
              </a:rPr>
              <a:t>laser plane is shown in green; camera FOV in red; combined camera, laser, and optics will yield 50 cm x 50 cm FOV</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Shape 201"/>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202" name="Shape 202"/>
          <p:cNvSpPr>
            <a:spLocks noGrp="1"/>
          </p:cNvSpPr>
          <p:nvPr>
            <p:ph type="body" sz="quarter" idx="1"/>
          </p:nvPr>
        </p:nvSpPr>
        <p:spPr>
          <a:prstGeom prst="rect">
            <a:avLst/>
          </a:prstGeom>
        </p:spPr>
        <p:txBody>
          <a:bodyPr/>
          <a:lstStyle/>
          <a:p>
            <a:pPr lvl="0" defTabSz="584200">
              <a:lnSpc>
                <a:spcPct val="100000"/>
              </a:lnSpc>
              <a:defRPr sz="1800"/>
            </a:pPr>
            <a:r>
              <a:rPr sz="2000">
                <a:latin typeface="Gill Sans"/>
                <a:ea typeface="Gill Sans"/>
                <a:cs typeface="Gill Sans"/>
                <a:sym typeface="Gill Sans"/>
              </a:rPr>
              <a:t>-analysis can be conducted either in matlab or python using video clips from the science camera</a:t>
            </a:r>
          </a:p>
          <a:p>
            <a:pPr lvl="0" defTabSz="584200">
              <a:lnSpc>
                <a:spcPct val="100000"/>
              </a:lnSpc>
              <a:defRPr sz="1800"/>
            </a:pPr>
            <a:r>
              <a:rPr sz="2000">
                <a:latin typeface="Gill Sans"/>
                <a:ea typeface="Gill Sans"/>
                <a:cs typeface="Gill Sans"/>
                <a:sym typeface="Gill Sans"/>
              </a:rPr>
              <a:t>-control based on discussions with steve rock and mark risi - modifying jellyfish-following control algorithm to minimize ROV movement during DeepPIV deployment and measurement</a:t>
            </a:r>
          </a:p>
          <a:p>
            <a:pPr lvl="0" defTabSz="584200">
              <a:lnSpc>
                <a:spcPct val="100000"/>
              </a:lnSpc>
              <a:defRPr sz="1800"/>
            </a:pPr>
            <a:r>
              <a:rPr sz="2000">
                <a:latin typeface="Gill Sans"/>
                <a:ea typeface="Gill Sans"/>
                <a:cs typeface="Gill Sans"/>
                <a:sym typeface="Gill Sans"/>
              </a:rPr>
              <a:t>-in year 2, we will consider whether a high-speed camera should be deployed in place of the science camera</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 name="Shape 213"/>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214" name="Shape 214"/>
          <p:cNvSpPr>
            <a:spLocks noGrp="1"/>
          </p:cNvSpPr>
          <p:nvPr>
            <p:ph type="body" sz="quarter" idx="1"/>
          </p:nvPr>
        </p:nvSpPr>
        <p:spPr>
          <a:prstGeom prst="rect">
            <a:avLst/>
          </a:prstGeom>
        </p:spPr>
        <p:txBody>
          <a:bodyPr/>
          <a:lstStyle/>
          <a:p>
            <a:pPr lvl="0" defTabSz="584200">
              <a:lnSpc>
                <a:spcPct val="100000"/>
              </a:lnSpc>
              <a:defRPr sz="1800"/>
            </a:pPr>
            <a:r>
              <a:rPr sz="2000">
                <a:latin typeface="Gill Sans"/>
                <a:ea typeface="Gill Sans"/>
                <a:cs typeface="Gill Sans"/>
                <a:sym typeface="Gill Sans"/>
              </a:rPr>
              <a:t>-starting with the primary and secondary initial targets, followed by general applications that may interest others at MBARI to expand the applicability of Deep PIV technology</a:t>
            </a:r>
          </a:p>
          <a:p>
            <a:pPr lvl="0" defTabSz="584200">
              <a:lnSpc>
                <a:spcPct val="100000"/>
              </a:lnSpc>
              <a:defRPr sz="1800"/>
            </a:pPr>
            <a:r>
              <a:rPr sz="2000">
                <a:latin typeface="Gill Sans"/>
                <a:ea typeface="Gill Sans"/>
                <a:cs typeface="Gill Sans"/>
                <a:sym typeface="Gill Sans"/>
              </a:rPr>
              <a:t>-measurements can also be conducted in the benthic boundary layer to determine how fluid-structure interactions affect feeding and reproduction of benthic organisms; can also measure flow rates and volume flux directly of sponges, cold seeps, and potentially hydrothermal vents; marine snow concentrations, etc.</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4833937" y="2303859"/>
            <a:ext cx="14716126" cy="4643438"/>
          </a:xfrm>
          <a:prstGeom prst="rect">
            <a:avLst/>
          </a:prstGeom>
        </p:spPr>
        <p:txBody>
          <a:bodyPr anchor="b"/>
          <a:lstStyle/>
          <a:p>
            <a:pPr lvl="0">
              <a:defRPr sz="1800"/>
            </a:pPr>
            <a:r>
              <a:rPr sz="11200"/>
              <a:t>Title Text</a:t>
            </a:r>
          </a:p>
        </p:txBody>
      </p:sp>
      <p:sp>
        <p:nvSpPr>
          <p:cNvPr id="6" name="Shape 6"/>
          <p:cNvSpPr>
            <a:spLocks noGrp="1"/>
          </p:cNvSpPr>
          <p:nvPr>
            <p:ph type="body" idx="1"/>
          </p:nvPr>
        </p:nvSpPr>
        <p:spPr>
          <a:xfrm>
            <a:off x="4833937" y="7072312"/>
            <a:ext cx="14716126" cy="1589485"/>
          </a:xfrm>
          <a:prstGeom prst="rect">
            <a:avLst/>
          </a:prstGeom>
        </p:spPr>
        <p:txBody>
          <a:bodyPr anchor="t"/>
          <a:lstStyle>
            <a:lvl1pPr marL="0" indent="0" algn="ctr">
              <a:spcBef>
                <a:spcPts val="0"/>
              </a:spcBef>
              <a:buSzTx/>
              <a:buNone/>
              <a:defRPr sz="4400"/>
            </a:lvl1pPr>
            <a:lvl2pPr marL="0" indent="228600" algn="ctr">
              <a:spcBef>
                <a:spcPts val="0"/>
              </a:spcBef>
              <a:buSzTx/>
              <a:buNone/>
              <a:defRPr sz="4400"/>
            </a:lvl2pPr>
            <a:lvl3pPr marL="0" indent="457200" algn="ctr">
              <a:spcBef>
                <a:spcPts val="0"/>
              </a:spcBef>
              <a:buSzTx/>
              <a:buNone/>
              <a:defRPr sz="4400"/>
            </a:lvl3pPr>
            <a:lvl4pPr marL="0" indent="685800" algn="ctr">
              <a:spcBef>
                <a:spcPts val="0"/>
              </a:spcBef>
              <a:buSzTx/>
              <a:buNone/>
              <a:defRPr sz="4400"/>
            </a:lvl4pPr>
            <a:lvl5pPr marL="0" indent="914400" algn="ctr">
              <a:spcBef>
                <a:spcPts val="0"/>
              </a:spcBef>
              <a:buSzTx/>
              <a:buNone/>
              <a:defRPr sz="4400"/>
            </a:lvl5pPr>
          </a:lstStyle>
          <a:p>
            <a:pPr lvl="0">
              <a:defRPr sz="1800"/>
            </a:pPr>
            <a:r>
              <a:rPr sz="4400"/>
              <a:t>Body Level One</a:t>
            </a:r>
          </a:p>
          <a:p>
            <a:pPr lvl="1">
              <a:defRPr sz="1800"/>
            </a:pPr>
            <a:r>
              <a:rPr sz="4400"/>
              <a:t>Body Level Two</a:t>
            </a:r>
          </a:p>
          <a:p>
            <a:pPr lvl="2">
              <a:defRPr sz="1800"/>
            </a:pPr>
            <a:r>
              <a:rPr sz="4400"/>
              <a:t>Body Level Three</a:t>
            </a:r>
          </a:p>
          <a:p>
            <a:pPr lvl="3">
              <a:defRPr sz="1800"/>
            </a:pPr>
            <a:r>
              <a:rPr sz="4400"/>
              <a:t>Body Level Four</a:t>
            </a:r>
          </a:p>
          <a:p>
            <a:pPr lvl="4">
              <a:defRPr sz="1800"/>
            </a:pPr>
            <a:r>
              <a:rPr sz="4400"/>
              <a:t>Body Level Five</a:t>
            </a:r>
          </a:p>
        </p:txBody>
      </p:sp>
    </p:spTree>
  </p:cSld>
  <p:clrMapOvr>
    <a:masterClrMapping/>
  </p:clrMapOvr>
  <p:transition xmlns:p14="http://schemas.microsoft.com/office/powerpoint/2010/mai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8" name="Shape 8"/>
          <p:cNvSpPr>
            <a:spLocks noGrp="1"/>
          </p:cNvSpPr>
          <p:nvPr>
            <p:ph type="title"/>
          </p:nvPr>
        </p:nvSpPr>
        <p:spPr>
          <a:xfrm>
            <a:off x="4833937" y="9447609"/>
            <a:ext cx="14716126" cy="2000251"/>
          </a:xfrm>
          <a:prstGeom prst="rect">
            <a:avLst/>
          </a:prstGeom>
        </p:spPr>
        <p:txBody>
          <a:bodyPr anchor="b"/>
          <a:lstStyle/>
          <a:p>
            <a:pPr lvl="0">
              <a:defRPr sz="1800"/>
            </a:pPr>
            <a:r>
              <a:rPr sz="11200"/>
              <a:t>Title Text</a:t>
            </a:r>
          </a:p>
        </p:txBody>
      </p:sp>
      <p:sp>
        <p:nvSpPr>
          <p:cNvPr id="9" name="Shape 9"/>
          <p:cNvSpPr>
            <a:spLocks noGrp="1"/>
          </p:cNvSpPr>
          <p:nvPr>
            <p:ph type="body" idx="1"/>
          </p:nvPr>
        </p:nvSpPr>
        <p:spPr>
          <a:xfrm>
            <a:off x="4833937" y="11519296"/>
            <a:ext cx="14716126" cy="1589486"/>
          </a:xfrm>
          <a:prstGeom prst="rect">
            <a:avLst/>
          </a:prstGeom>
        </p:spPr>
        <p:txBody>
          <a:bodyPr anchor="t"/>
          <a:lstStyle>
            <a:lvl1pPr marL="0" indent="0" algn="ctr">
              <a:spcBef>
                <a:spcPts val="0"/>
              </a:spcBef>
              <a:buSzTx/>
              <a:buNone/>
              <a:defRPr sz="4400"/>
            </a:lvl1pPr>
            <a:lvl2pPr marL="0" indent="228600" algn="ctr">
              <a:spcBef>
                <a:spcPts val="0"/>
              </a:spcBef>
              <a:buSzTx/>
              <a:buNone/>
              <a:defRPr sz="4400"/>
            </a:lvl2pPr>
            <a:lvl3pPr marL="0" indent="457200" algn="ctr">
              <a:spcBef>
                <a:spcPts val="0"/>
              </a:spcBef>
              <a:buSzTx/>
              <a:buNone/>
              <a:defRPr sz="4400"/>
            </a:lvl3pPr>
            <a:lvl4pPr marL="0" indent="685800" algn="ctr">
              <a:spcBef>
                <a:spcPts val="0"/>
              </a:spcBef>
              <a:buSzTx/>
              <a:buNone/>
              <a:defRPr sz="4400"/>
            </a:lvl4pPr>
            <a:lvl5pPr marL="0" indent="914400" algn="ctr">
              <a:spcBef>
                <a:spcPts val="0"/>
              </a:spcBef>
              <a:buSzTx/>
              <a:buNone/>
              <a:defRPr sz="4400"/>
            </a:lvl5pPr>
          </a:lstStyle>
          <a:p>
            <a:pPr lvl="0">
              <a:defRPr sz="1800"/>
            </a:pPr>
            <a:r>
              <a:rPr sz="4400"/>
              <a:t>Body Level One</a:t>
            </a:r>
          </a:p>
          <a:p>
            <a:pPr lvl="1">
              <a:defRPr sz="1800"/>
            </a:pPr>
            <a:r>
              <a:rPr sz="4400"/>
              <a:t>Body Level Two</a:t>
            </a:r>
          </a:p>
          <a:p>
            <a:pPr lvl="2">
              <a:defRPr sz="1800"/>
            </a:pPr>
            <a:r>
              <a:rPr sz="4400"/>
              <a:t>Body Level Three</a:t>
            </a:r>
          </a:p>
          <a:p>
            <a:pPr lvl="3">
              <a:defRPr sz="1800"/>
            </a:pPr>
            <a:r>
              <a:rPr sz="4400"/>
              <a:t>Body Level Four</a:t>
            </a:r>
          </a:p>
          <a:p>
            <a:pPr lvl="4">
              <a:defRPr sz="1800"/>
            </a:pPr>
            <a:r>
              <a:rPr sz="4400"/>
              <a:t>Body Level Five</a:t>
            </a:r>
          </a:p>
        </p:txBody>
      </p:sp>
    </p:spTree>
  </p:cSld>
  <p:clrMapOvr>
    <a:masterClrMapping/>
  </p:clrMapOvr>
  <p:transition xmlns:p14="http://schemas.microsoft.com/office/powerpoint/2010/mai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11" name="Shape 11"/>
          <p:cNvSpPr>
            <a:spLocks noGrp="1"/>
          </p:cNvSpPr>
          <p:nvPr>
            <p:ph type="title"/>
          </p:nvPr>
        </p:nvSpPr>
        <p:spPr>
          <a:xfrm>
            <a:off x="4833937" y="4536281"/>
            <a:ext cx="14716126" cy="4643438"/>
          </a:xfrm>
          <a:prstGeom prst="rect">
            <a:avLst/>
          </a:prstGeom>
        </p:spPr>
        <p:txBody>
          <a:bodyPr/>
          <a:lstStyle/>
          <a:p>
            <a:pPr lvl="0">
              <a:defRPr sz="1800"/>
            </a:pPr>
            <a:r>
              <a:rPr sz="11200"/>
              <a:t>Title Text</a:t>
            </a:r>
          </a:p>
        </p:txBody>
      </p:sp>
    </p:spTree>
  </p:cSld>
  <p:clrMapOvr>
    <a:masterClrMapping/>
  </p:clrMapOvr>
  <p:transition xmlns:p14="http://schemas.microsoft.com/office/powerpoint/2010/mai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13" name="Shape 13"/>
          <p:cNvSpPr>
            <a:spLocks noGrp="1"/>
          </p:cNvSpPr>
          <p:nvPr>
            <p:ph type="title"/>
          </p:nvPr>
        </p:nvSpPr>
        <p:spPr>
          <a:xfrm>
            <a:off x="4387453" y="892968"/>
            <a:ext cx="7500938" cy="5607845"/>
          </a:xfrm>
          <a:prstGeom prst="rect">
            <a:avLst/>
          </a:prstGeom>
        </p:spPr>
        <p:txBody>
          <a:bodyPr anchor="b"/>
          <a:lstStyle>
            <a:lvl1pPr>
              <a:defRPr sz="8400"/>
            </a:lvl1pPr>
          </a:lstStyle>
          <a:p>
            <a:pPr lvl="0">
              <a:defRPr sz="1800"/>
            </a:pPr>
            <a:r>
              <a:rPr sz="8400"/>
              <a:t>Title Text</a:t>
            </a:r>
          </a:p>
        </p:txBody>
      </p:sp>
      <p:sp>
        <p:nvSpPr>
          <p:cNvPr id="14" name="Shape 14"/>
          <p:cNvSpPr>
            <a:spLocks noGrp="1"/>
          </p:cNvSpPr>
          <p:nvPr>
            <p:ph type="body" idx="1"/>
          </p:nvPr>
        </p:nvSpPr>
        <p:spPr>
          <a:xfrm>
            <a:off x="4387453" y="6697265"/>
            <a:ext cx="7500938" cy="5768579"/>
          </a:xfrm>
          <a:prstGeom prst="rect">
            <a:avLst/>
          </a:prstGeom>
        </p:spPr>
        <p:txBody>
          <a:bodyPr anchor="t"/>
          <a:lstStyle>
            <a:lvl1pPr marL="0" indent="0" algn="ctr">
              <a:spcBef>
                <a:spcPts val="0"/>
              </a:spcBef>
              <a:buSzTx/>
              <a:buNone/>
              <a:defRPr sz="4400"/>
            </a:lvl1pPr>
            <a:lvl2pPr marL="0" indent="228600" algn="ctr">
              <a:spcBef>
                <a:spcPts val="0"/>
              </a:spcBef>
              <a:buSzTx/>
              <a:buNone/>
              <a:defRPr sz="4400"/>
            </a:lvl2pPr>
            <a:lvl3pPr marL="0" indent="457200" algn="ctr">
              <a:spcBef>
                <a:spcPts val="0"/>
              </a:spcBef>
              <a:buSzTx/>
              <a:buNone/>
              <a:defRPr sz="4400"/>
            </a:lvl3pPr>
            <a:lvl4pPr marL="0" indent="685800" algn="ctr">
              <a:spcBef>
                <a:spcPts val="0"/>
              </a:spcBef>
              <a:buSzTx/>
              <a:buNone/>
              <a:defRPr sz="4400"/>
            </a:lvl4pPr>
            <a:lvl5pPr marL="0" indent="914400" algn="ctr">
              <a:spcBef>
                <a:spcPts val="0"/>
              </a:spcBef>
              <a:buSzTx/>
              <a:buNone/>
              <a:defRPr sz="4400"/>
            </a:lvl5pPr>
          </a:lstStyle>
          <a:p>
            <a:pPr lvl="0">
              <a:defRPr sz="1800"/>
            </a:pPr>
            <a:r>
              <a:rPr sz="4400"/>
              <a:t>Body Level One</a:t>
            </a:r>
          </a:p>
          <a:p>
            <a:pPr lvl="1">
              <a:defRPr sz="1800"/>
            </a:pPr>
            <a:r>
              <a:rPr sz="4400"/>
              <a:t>Body Level Two</a:t>
            </a:r>
          </a:p>
          <a:p>
            <a:pPr lvl="2">
              <a:defRPr sz="1800"/>
            </a:pPr>
            <a:r>
              <a:rPr sz="4400"/>
              <a:t>Body Level Three</a:t>
            </a:r>
          </a:p>
          <a:p>
            <a:pPr lvl="3">
              <a:defRPr sz="1800"/>
            </a:pPr>
            <a:r>
              <a:rPr sz="4400"/>
              <a:t>Body Level Four</a:t>
            </a:r>
          </a:p>
          <a:p>
            <a:pPr lvl="4">
              <a:defRPr sz="1800"/>
            </a:pPr>
            <a:r>
              <a:rPr sz="4400"/>
              <a:t>Body Level Five</a:t>
            </a:r>
          </a:p>
        </p:txBody>
      </p:sp>
    </p:spTree>
  </p:cSld>
  <p:clrMapOvr>
    <a:masterClrMapping/>
  </p:clrMapOvr>
  <p:transition xmlns:p14="http://schemas.microsoft.com/office/powerpoint/2010/mai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16" name="Shape 16"/>
          <p:cNvSpPr>
            <a:spLocks noGrp="1"/>
          </p:cNvSpPr>
          <p:nvPr>
            <p:ph type="title"/>
          </p:nvPr>
        </p:nvSpPr>
        <p:spPr>
          <a:prstGeom prst="rect">
            <a:avLst/>
          </a:prstGeom>
        </p:spPr>
        <p:txBody>
          <a:bodyPr/>
          <a:lstStyle/>
          <a:p>
            <a:pPr lvl="0">
              <a:defRPr sz="1800"/>
            </a:pPr>
            <a:r>
              <a:rPr sz="11200"/>
              <a:t>Title Text</a:t>
            </a:r>
          </a:p>
        </p:txBody>
      </p:sp>
    </p:spTree>
  </p:cSld>
  <p:clrMapOvr>
    <a:masterClrMapping/>
  </p:clrMapOvr>
  <p:transition xmlns:p14="http://schemas.microsoft.com/office/powerpoint/2010/mai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18" name="Shape 18"/>
          <p:cNvSpPr>
            <a:spLocks noGrp="1"/>
          </p:cNvSpPr>
          <p:nvPr>
            <p:ph type="title"/>
          </p:nvPr>
        </p:nvSpPr>
        <p:spPr>
          <a:prstGeom prst="rect">
            <a:avLst/>
          </a:prstGeom>
        </p:spPr>
        <p:txBody>
          <a:bodyPr/>
          <a:lstStyle/>
          <a:p>
            <a:pPr lvl="0">
              <a:defRPr sz="1800"/>
            </a:pPr>
            <a:r>
              <a:rPr sz="11200"/>
              <a:t>Title Text</a:t>
            </a:r>
          </a:p>
        </p:txBody>
      </p:sp>
      <p:sp>
        <p:nvSpPr>
          <p:cNvPr id="19" name="Shape 19"/>
          <p:cNvSpPr>
            <a:spLocks noGrp="1"/>
          </p:cNvSpPr>
          <p:nvPr>
            <p:ph type="body" idx="1"/>
          </p:nvPr>
        </p:nvSpPr>
        <p:spPr>
          <a:prstGeom prst="rect">
            <a:avLst/>
          </a:prstGeom>
        </p:spPr>
        <p:txBody>
          <a:bodyPr/>
          <a:lstStyle/>
          <a:p>
            <a:pPr lvl="0">
              <a:defRPr sz="1800"/>
            </a:pPr>
            <a:r>
              <a:rPr sz="5000"/>
              <a:t>Body Level One</a:t>
            </a:r>
          </a:p>
          <a:p>
            <a:pPr lvl="1">
              <a:defRPr sz="1800"/>
            </a:pPr>
            <a:r>
              <a:rPr sz="5000"/>
              <a:t>Body Level Two</a:t>
            </a:r>
          </a:p>
          <a:p>
            <a:pPr lvl="2">
              <a:defRPr sz="1800"/>
            </a:pPr>
            <a:r>
              <a:rPr sz="5000"/>
              <a:t>Body Level Three</a:t>
            </a:r>
          </a:p>
          <a:p>
            <a:pPr lvl="3">
              <a:defRPr sz="1800"/>
            </a:pPr>
            <a:r>
              <a:rPr sz="5000"/>
              <a:t>Body Level Four</a:t>
            </a:r>
          </a:p>
          <a:p>
            <a:pPr lvl="4">
              <a:defRPr sz="1800"/>
            </a:pPr>
            <a:r>
              <a:rPr sz="5000"/>
              <a:t>Body Level Five</a:t>
            </a:r>
          </a:p>
        </p:txBody>
      </p:sp>
    </p:spTree>
  </p:cSld>
  <p:clrMapOvr>
    <a:masterClrMapping/>
  </p:clrMapOvr>
  <p:transition xmlns:p14="http://schemas.microsoft.com/office/powerpoint/2010/mai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21" name="Shape 21"/>
          <p:cNvSpPr>
            <a:spLocks noGrp="1"/>
          </p:cNvSpPr>
          <p:nvPr>
            <p:ph type="title"/>
          </p:nvPr>
        </p:nvSpPr>
        <p:spPr>
          <a:prstGeom prst="rect">
            <a:avLst/>
          </a:prstGeom>
        </p:spPr>
        <p:txBody>
          <a:bodyPr/>
          <a:lstStyle/>
          <a:p>
            <a:pPr lvl="0">
              <a:defRPr sz="1800"/>
            </a:pPr>
            <a:r>
              <a:rPr sz="11200"/>
              <a:t>Title Text</a:t>
            </a:r>
          </a:p>
        </p:txBody>
      </p:sp>
      <p:sp>
        <p:nvSpPr>
          <p:cNvPr id="22" name="Shape 22"/>
          <p:cNvSpPr>
            <a:spLocks noGrp="1"/>
          </p:cNvSpPr>
          <p:nvPr>
            <p:ph type="body" idx="1"/>
          </p:nvPr>
        </p:nvSpPr>
        <p:spPr>
          <a:xfrm>
            <a:off x="4387453" y="3661171"/>
            <a:ext cx="7500938" cy="8840392"/>
          </a:xfrm>
          <a:prstGeom prst="rect">
            <a:avLst/>
          </a:prstGeom>
        </p:spPr>
        <p:txBody>
          <a:bodyPr/>
          <a:lstStyle>
            <a:lvl1pPr marL="465364" indent="-465364">
              <a:spcBef>
                <a:spcPts val="3200"/>
              </a:spcBef>
              <a:defRPr sz="3800"/>
            </a:lvl1pPr>
            <a:lvl2pPr marL="808264" indent="-465364">
              <a:spcBef>
                <a:spcPts val="3200"/>
              </a:spcBef>
              <a:defRPr sz="3800"/>
            </a:lvl2pPr>
            <a:lvl3pPr marL="1151164" indent="-465364">
              <a:spcBef>
                <a:spcPts val="3200"/>
              </a:spcBef>
              <a:defRPr sz="3800"/>
            </a:lvl3pPr>
            <a:lvl4pPr marL="1494064" indent="-465364">
              <a:spcBef>
                <a:spcPts val="3200"/>
              </a:spcBef>
              <a:defRPr sz="3800"/>
            </a:lvl4pPr>
            <a:lvl5pPr marL="1836964" indent="-465364">
              <a:spcBef>
                <a:spcPts val="3200"/>
              </a:spcBef>
              <a:defRPr sz="3800"/>
            </a:lvl5pPr>
          </a:lstStyle>
          <a:p>
            <a:pPr lvl="0">
              <a:defRPr sz="1800"/>
            </a:pPr>
            <a:r>
              <a:rPr sz="3800"/>
              <a:t>Body Level One</a:t>
            </a:r>
          </a:p>
          <a:p>
            <a:pPr lvl="1">
              <a:defRPr sz="1800"/>
            </a:pPr>
            <a:r>
              <a:rPr sz="3800"/>
              <a:t>Body Level Two</a:t>
            </a:r>
          </a:p>
          <a:p>
            <a:pPr lvl="2">
              <a:defRPr sz="1800"/>
            </a:pPr>
            <a:r>
              <a:rPr sz="3800"/>
              <a:t>Body Level Three</a:t>
            </a:r>
          </a:p>
          <a:p>
            <a:pPr lvl="3">
              <a:defRPr sz="1800"/>
            </a:pPr>
            <a:r>
              <a:rPr sz="3800"/>
              <a:t>Body Level Four</a:t>
            </a:r>
          </a:p>
          <a:p>
            <a:pPr lvl="4">
              <a:defRPr sz="1800"/>
            </a:pPr>
            <a:r>
              <a:rPr sz="3800"/>
              <a:t>Body Level Five</a:t>
            </a:r>
          </a:p>
        </p:txBody>
      </p:sp>
    </p:spTree>
  </p:cSld>
  <p:clrMapOvr>
    <a:masterClrMapping/>
  </p:clrMapOvr>
  <p:transition xmlns:p14="http://schemas.microsoft.com/office/powerpoint/2010/mai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24" name="Shape 24"/>
          <p:cNvSpPr>
            <a:spLocks noGrp="1"/>
          </p:cNvSpPr>
          <p:nvPr>
            <p:ph type="body" idx="1"/>
          </p:nvPr>
        </p:nvSpPr>
        <p:spPr>
          <a:xfrm>
            <a:off x="4387453" y="1785937"/>
            <a:ext cx="15609094" cy="10144126"/>
          </a:xfrm>
          <a:prstGeom prst="rect">
            <a:avLst/>
          </a:prstGeom>
        </p:spPr>
        <p:txBody>
          <a:bodyPr/>
          <a:lstStyle/>
          <a:p>
            <a:pPr lvl="0">
              <a:defRPr sz="1800"/>
            </a:pPr>
            <a:r>
              <a:rPr sz="5000"/>
              <a:t>Body Level One</a:t>
            </a:r>
          </a:p>
          <a:p>
            <a:pPr lvl="1">
              <a:defRPr sz="1800"/>
            </a:pPr>
            <a:r>
              <a:rPr sz="5000"/>
              <a:t>Body Level Two</a:t>
            </a:r>
          </a:p>
          <a:p>
            <a:pPr lvl="2">
              <a:defRPr sz="1800"/>
            </a:pPr>
            <a:r>
              <a:rPr sz="5000"/>
              <a:t>Body Level Three</a:t>
            </a:r>
          </a:p>
          <a:p>
            <a:pPr lvl="3">
              <a:defRPr sz="1800"/>
            </a:pPr>
            <a:r>
              <a:rPr sz="5000"/>
              <a:t>Body Level Four</a:t>
            </a:r>
          </a:p>
          <a:p>
            <a:pPr lvl="4">
              <a:defRPr sz="1800"/>
            </a:pPr>
            <a:r>
              <a:rPr sz="5000"/>
              <a:t>Body Level Five</a:t>
            </a:r>
          </a:p>
        </p:txBody>
      </p:sp>
    </p:spTree>
  </p:cSld>
  <p:clrMapOvr>
    <a:masterClrMapping/>
  </p:clrMapOvr>
  <p:transition xmlns:p14="http://schemas.microsoft.com/office/powerpoint/2010/mai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Tree>
  </p:cSld>
  <p:clrMapOvr>
    <a:masterClrMapping/>
  </p:clrMapOvr>
  <p:transition xmlns:p14="http://schemas.microsoft.com/office/powerpoint/2010/mai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Tree>
  </p:cSld>
  <p:clrMapOvr>
    <a:masterClrMapping/>
  </p:clrMapOvr>
  <p:transition xmlns:p14="http://schemas.microsoft.com/office/powerpoint/2010/mai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Tree>
  </p:cSld>
  <p:clrMapOvr>
    <a:masterClrMapping/>
  </p:clrMapOvr>
  <p:transition xmlns:p14="http://schemas.microsoft.com/office/powerpoint/2010/mai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Tree>
  </p:cSld>
  <p:clrMapOvr>
    <a:masterClrMapping/>
  </p:clrMapOvr>
  <p:transition xmlns:p14="http://schemas.microsoft.com/office/powerpoint/2010/mai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30" name="Shape 30"/>
          <p:cNvSpPr>
            <a:spLocks noGrp="1"/>
          </p:cNvSpPr>
          <p:nvPr>
            <p:ph type="title"/>
          </p:nvPr>
        </p:nvSpPr>
        <p:spPr>
          <a:xfrm>
            <a:off x="4833937" y="2303859"/>
            <a:ext cx="14716126" cy="4643438"/>
          </a:xfrm>
          <a:prstGeom prst="rect">
            <a:avLst/>
          </a:prstGeom>
        </p:spPr>
        <p:txBody>
          <a:bodyPr anchor="b">
            <a:noAutofit/>
          </a:bodyPr>
          <a:lstStyle>
            <a:lvl1pPr>
              <a:defRPr sz="11800">
                <a:latin typeface="Gill Sans"/>
                <a:ea typeface="Gill Sans"/>
                <a:cs typeface="Gill Sans"/>
                <a:sym typeface="Gill Sans"/>
              </a:defRPr>
            </a:lvl1pPr>
          </a:lstStyle>
          <a:p>
            <a:pPr lvl="0">
              <a:defRPr sz="1800"/>
            </a:pPr>
            <a:r>
              <a:rPr sz="11800"/>
              <a:t>Title Text</a:t>
            </a:r>
          </a:p>
        </p:txBody>
      </p:sp>
      <p:sp>
        <p:nvSpPr>
          <p:cNvPr id="31" name="Shape 31"/>
          <p:cNvSpPr>
            <a:spLocks noGrp="1"/>
          </p:cNvSpPr>
          <p:nvPr>
            <p:ph type="body" idx="1"/>
          </p:nvPr>
        </p:nvSpPr>
        <p:spPr>
          <a:xfrm>
            <a:off x="4833937" y="7072312"/>
            <a:ext cx="14716126" cy="1589485"/>
          </a:xfrm>
          <a:prstGeom prst="rect">
            <a:avLst/>
          </a:prstGeom>
        </p:spPr>
        <p:txBody>
          <a:bodyPr anchor="t">
            <a:noAutofit/>
          </a:bodyPr>
          <a:lstStyle>
            <a:lvl1pPr marL="0" indent="0" algn="ctr">
              <a:spcBef>
                <a:spcPts val="0"/>
              </a:spcBef>
              <a:buSzTx/>
              <a:buNone/>
              <a:defRPr>
                <a:latin typeface="Gill Sans"/>
                <a:ea typeface="Gill Sans"/>
                <a:cs typeface="Gill Sans"/>
                <a:sym typeface="Gill Sans"/>
              </a:defRPr>
            </a:lvl1pPr>
            <a:lvl2pPr marL="0" indent="0" algn="ctr">
              <a:spcBef>
                <a:spcPts val="0"/>
              </a:spcBef>
              <a:buSzTx/>
              <a:buNone/>
              <a:defRPr>
                <a:latin typeface="Gill Sans"/>
                <a:ea typeface="Gill Sans"/>
                <a:cs typeface="Gill Sans"/>
                <a:sym typeface="Gill Sans"/>
              </a:defRPr>
            </a:lvl2pPr>
            <a:lvl3pPr marL="0" indent="0" algn="ctr">
              <a:spcBef>
                <a:spcPts val="0"/>
              </a:spcBef>
              <a:buSzTx/>
              <a:buNone/>
              <a:defRPr>
                <a:latin typeface="Gill Sans"/>
                <a:ea typeface="Gill Sans"/>
                <a:cs typeface="Gill Sans"/>
                <a:sym typeface="Gill Sans"/>
              </a:defRPr>
            </a:lvl3pPr>
            <a:lvl4pPr marL="0" indent="0" algn="ctr">
              <a:spcBef>
                <a:spcPts val="0"/>
              </a:spcBef>
              <a:buSzTx/>
              <a:buNone/>
              <a:defRPr>
                <a:latin typeface="Gill Sans"/>
                <a:ea typeface="Gill Sans"/>
                <a:cs typeface="Gill Sans"/>
                <a:sym typeface="Gill Sans"/>
              </a:defRPr>
            </a:lvl4pPr>
            <a:lvl5pPr marL="0" indent="0" algn="ctr">
              <a:spcBef>
                <a:spcPts val="0"/>
              </a:spcBef>
              <a:buSzTx/>
              <a:buNone/>
              <a:defRPr>
                <a:latin typeface="Gill Sans"/>
                <a:ea typeface="Gill Sans"/>
                <a:cs typeface="Gill Sans"/>
                <a:sym typeface="Gill Sans"/>
              </a:defRPr>
            </a:lvl5pPr>
          </a:lstStyle>
          <a:p>
            <a:pPr lvl="0">
              <a:defRPr sz="1800"/>
            </a:pPr>
            <a:r>
              <a:rPr sz="5000"/>
              <a:t>Body Level One</a:t>
            </a:r>
          </a:p>
          <a:p>
            <a:pPr lvl="1">
              <a:defRPr sz="1800"/>
            </a:pPr>
            <a:r>
              <a:rPr sz="5000"/>
              <a:t>Body Level Two</a:t>
            </a:r>
          </a:p>
          <a:p>
            <a:pPr lvl="2">
              <a:defRPr sz="1800"/>
            </a:pPr>
            <a:r>
              <a:rPr sz="5000"/>
              <a:t>Body Level Three</a:t>
            </a:r>
          </a:p>
          <a:p>
            <a:pPr lvl="3">
              <a:defRPr sz="1800"/>
            </a:pPr>
            <a:r>
              <a:rPr sz="5000"/>
              <a:t>Body Level Four</a:t>
            </a:r>
          </a:p>
          <a:p>
            <a:pPr lvl="4">
              <a:defRPr sz="1800"/>
            </a:pPr>
            <a:r>
              <a:rPr sz="5000"/>
              <a:t>Body Level Five</a:t>
            </a:r>
          </a:p>
        </p:txBody>
      </p:sp>
    </p:spTree>
  </p:cSld>
  <p:clrMapOvr>
    <a:masterClrMapping/>
  </p:clrMapOvr>
  <p:transition xmlns:p14="http://schemas.microsoft.com/office/powerpoint/2010/mai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33" name="Shape 33"/>
          <p:cNvSpPr>
            <a:spLocks noGrp="1"/>
          </p:cNvSpPr>
          <p:nvPr>
            <p:ph type="title"/>
          </p:nvPr>
        </p:nvSpPr>
        <p:spPr>
          <a:xfrm>
            <a:off x="4833937" y="357187"/>
            <a:ext cx="14716126" cy="2678907"/>
          </a:xfrm>
          <a:prstGeom prst="rect">
            <a:avLst/>
          </a:prstGeom>
        </p:spPr>
        <p:txBody>
          <a:bodyPr>
            <a:noAutofit/>
          </a:bodyPr>
          <a:lstStyle>
            <a:lvl1pPr>
              <a:defRPr sz="5600">
                <a:latin typeface="Gill Sans"/>
                <a:ea typeface="Gill Sans"/>
                <a:cs typeface="Gill Sans"/>
                <a:sym typeface="Gill Sans"/>
              </a:defRPr>
            </a:lvl1pPr>
          </a:lstStyle>
          <a:p>
            <a:pPr lvl="0">
              <a:defRPr sz="1800"/>
            </a:pPr>
            <a:r>
              <a:rPr sz="5600"/>
              <a:t>Title Text</a:t>
            </a:r>
          </a:p>
        </p:txBody>
      </p:sp>
      <p:sp>
        <p:nvSpPr>
          <p:cNvPr id="34" name="Shape 34"/>
          <p:cNvSpPr>
            <a:spLocks noGrp="1"/>
          </p:cNvSpPr>
          <p:nvPr>
            <p:ph type="body" idx="1"/>
          </p:nvPr>
        </p:nvSpPr>
        <p:spPr>
          <a:xfrm>
            <a:off x="4833937" y="3268265"/>
            <a:ext cx="14716126" cy="8661798"/>
          </a:xfrm>
          <a:prstGeom prst="rect">
            <a:avLst/>
          </a:prstGeom>
        </p:spPr>
        <p:txBody>
          <a:bodyPr>
            <a:noAutofit/>
          </a:bodyPr>
          <a:lstStyle>
            <a:lvl1pPr marL="1111250" indent="-793750">
              <a:spcBef>
                <a:spcPts val="2400"/>
              </a:spcBef>
              <a:buSzPct val="171000"/>
              <a:defRPr>
                <a:latin typeface="Gill Sans"/>
                <a:ea typeface="Gill Sans"/>
                <a:cs typeface="Gill Sans"/>
                <a:sym typeface="Gill Sans"/>
              </a:defRPr>
            </a:lvl1pPr>
            <a:lvl2pPr marL="1524000" indent="-762000">
              <a:spcBef>
                <a:spcPts val="2400"/>
              </a:spcBef>
              <a:buSzPct val="171000"/>
              <a:defRPr sz="3200">
                <a:latin typeface="Gill Sans"/>
                <a:ea typeface="Gill Sans"/>
                <a:cs typeface="Gill Sans"/>
                <a:sym typeface="Gill Sans"/>
              </a:defRPr>
            </a:lvl2pPr>
            <a:lvl3pPr marL="1968500" indent="-762000">
              <a:spcBef>
                <a:spcPts val="2400"/>
              </a:spcBef>
              <a:buSzPct val="171000"/>
              <a:defRPr sz="2400">
                <a:latin typeface="Gill Sans"/>
                <a:ea typeface="Gill Sans"/>
                <a:cs typeface="Gill Sans"/>
                <a:sym typeface="Gill Sans"/>
              </a:defRPr>
            </a:lvl3pPr>
            <a:lvl4pPr marL="2385785" indent="-734785">
              <a:spcBef>
                <a:spcPts val="2400"/>
              </a:spcBef>
              <a:buSzPct val="171000"/>
              <a:defRPr sz="1800">
                <a:latin typeface="Gill Sans"/>
                <a:ea typeface="Gill Sans"/>
                <a:cs typeface="Gill Sans"/>
                <a:sym typeface="Gill Sans"/>
              </a:defRPr>
            </a:lvl4pPr>
            <a:lvl5pPr marL="2886807" indent="-791307">
              <a:spcBef>
                <a:spcPts val="2400"/>
              </a:spcBef>
              <a:buSzPct val="171000"/>
              <a:defRPr sz="1800">
                <a:latin typeface="Gill Sans"/>
                <a:ea typeface="Gill Sans"/>
                <a:cs typeface="Gill Sans"/>
                <a:sym typeface="Gill Sans"/>
              </a:defRPr>
            </a:lvl5pPr>
          </a:lstStyle>
          <a:p>
            <a:pPr lvl="0">
              <a:defRPr sz="1800"/>
            </a:pPr>
            <a:r>
              <a:rPr sz="5000"/>
              <a:t>Body Level One</a:t>
            </a:r>
          </a:p>
          <a:p>
            <a:pPr lvl="1">
              <a:defRPr sz="1800"/>
            </a:pPr>
            <a:r>
              <a:rPr sz="3200"/>
              <a:t>Body Level Two</a:t>
            </a:r>
          </a:p>
          <a:p>
            <a:pPr lvl="2">
              <a:defRPr sz="1800"/>
            </a:pPr>
            <a:r>
              <a:rPr sz="2400"/>
              <a:t>Body Level Three</a:t>
            </a:r>
          </a:p>
          <a:p>
            <a:pPr lvl="3"/>
            <a:r>
              <a:t>Body Level Four</a:t>
            </a:r>
          </a:p>
          <a:p>
            <a:pPr lvl="4"/>
            <a:r>
              <a:t>Body Level Five</a:t>
            </a:r>
          </a:p>
        </p:txBody>
      </p:sp>
    </p:spTree>
  </p:cSld>
  <p:clrMapOvr>
    <a:masterClrMapping/>
  </p:clrMapOvr>
  <p:transition xmlns:p14="http://schemas.microsoft.com/office/powerpoint/2010/mai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36" name="Shape 36"/>
          <p:cNvSpPr>
            <a:spLocks noGrp="1"/>
          </p:cNvSpPr>
          <p:nvPr>
            <p:ph type="title"/>
          </p:nvPr>
        </p:nvSpPr>
        <p:spPr>
          <a:xfrm>
            <a:off x="4833937" y="357187"/>
            <a:ext cx="14716126" cy="3429001"/>
          </a:xfrm>
          <a:prstGeom prst="rect">
            <a:avLst/>
          </a:prstGeom>
        </p:spPr>
        <p:txBody>
          <a:bodyPr>
            <a:noAutofit/>
          </a:bodyPr>
          <a:lstStyle>
            <a:lvl1pPr>
              <a:defRPr sz="11800">
                <a:latin typeface="Gill Sans"/>
                <a:ea typeface="Gill Sans"/>
                <a:cs typeface="Gill Sans"/>
                <a:sym typeface="Gill Sans"/>
              </a:defRPr>
            </a:lvl1pPr>
          </a:lstStyle>
          <a:p>
            <a:pPr lvl="0">
              <a:defRPr sz="1800"/>
            </a:pPr>
            <a:r>
              <a:rPr sz="11800"/>
              <a:t>Title Text</a:t>
            </a:r>
          </a:p>
        </p:txBody>
      </p:sp>
      <p:sp>
        <p:nvSpPr>
          <p:cNvPr id="37" name="Shape 37"/>
          <p:cNvSpPr>
            <a:spLocks noGrp="1"/>
          </p:cNvSpPr>
          <p:nvPr>
            <p:ph type="body" idx="1"/>
          </p:nvPr>
        </p:nvSpPr>
        <p:spPr>
          <a:xfrm>
            <a:off x="4833937" y="3893343"/>
            <a:ext cx="14716126" cy="8036720"/>
          </a:xfrm>
          <a:prstGeom prst="rect">
            <a:avLst/>
          </a:prstGeom>
        </p:spPr>
        <p:txBody>
          <a:bodyPr>
            <a:noAutofit/>
          </a:bodyPr>
          <a:lstStyle>
            <a:lvl1pPr marL="1106714" indent="-789214">
              <a:spcBef>
                <a:spcPts val="2400"/>
              </a:spcBef>
              <a:buSzPct val="171000"/>
              <a:defRPr sz="5800">
                <a:latin typeface="Gill Sans"/>
                <a:ea typeface="Gill Sans"/>
                <a:cs typeface="Gill Sans"/>
                <a:sym typeface="Gill Sans"/>
              </a:defRPr>
            </a:lvl1pPr>
            <a:lvl2pPr marL="1551214" indent="-789214">
              <a:spcBef>
                <a:spcPts val="2400"/>
              </a:spcBef>
              <a:buSzPct val="171000"/>
              <a:defRPr sz="5800">
                <a:latin typeface="Gill Sans"/>
                <a:ea typeface="Gill Sans"/>
                <a:cs typeface="Gill Sans"/>
                <a:sym typeface="Gill Sans"/>
              </a:defRPr>
            </a:lvl2pPr>
            <a:lvl3pPr marL="1995714" indent="-789214">
              <a:spcBef>
                <a:spcPts val="2400"/>
              </a:spcBef>
              <a:buSzPct val="171000"/>
              <a:defRPr sz="5800">
                <a:latin typeface="Gill Sans"/>
                <a:ea typeface="Gill Sans"/>
                <a:cs typeface="Gill Sans"/>
                <a:sym typeface="Gill Sans"/>
              </a:defRPr>
            </a:lvl3pPr>
            <a:lvl4pPr marL="2440214" indent="-789214">
              <a:spcBef>
                <a:spcPts val="2400"/>
              </a:spcBef>
              <a:buSzPct val="171000"/>
              <a:defRPr sz="5800">
                <a:latin typeface="Gill Sans"/>
                <a:ea typeface="Gill Sans"/>
                <a:cs typeface="Gill Sans"/>
                <a:sym typeface="Gill Sans"/>
              </a:defRPr>
            </a:lvl4pPr>
            <a:lvl5pPr marL="2884714" indent="-789214">
              <a:spcBef>
                <a:spcPts val="2400"/>
              </a:spcBef>
              <a:buSzPct val="171000"/>
              <a:defRPr sz="5800">
                <a:latin typeface="Gill Sans"/>
                <a:ea typeface="Gill Sans"/>
                <a:cs typeface="Gill Sans"/>
                <a:sym typeface="Gill Sans"/>
              </a:defRPr>
            </a:lvl5pPr>
          </a:lstStyle>
          <a:p>
            <a:pPr lvl="0">
              <a:defRPr sz="1800"/>
            </a:pPr>
            <a:r>
              <a:rPr sz="5800"/>
              <a:t>Body Level One</a:t>
            </a:r>
          </a:p>
          <a:p>
            <a:pPr lvl="1">
              <a:defRPr sz="1800"/>
            </a:pPr>
            <a:r>
              <a:rPr sz="5800"/>
              <a:t>Body Level Two</a:t>
            </a:r>
          </a:p>
          <a:p>
            <a:pPr lvl="2">
              <a:defRPr sz="1800"/>
            </a:pPr>
            <a:r>
              <a:rPr sz="5800"/>
              <a:t>Body Level Three</a:t>
            </a:r>
          </a:p>
          <a:p>
            <a:pPr lvl="3">
              <a:defRPr sz="1800"/>
            </a:pPr>
            <a:r>
              <a:rPr sz="5800"/>
              <a:t>Body Level Four</a:t>
            </a:r>
          </a:p>
          <a:p>
            <a:pPr lvl="4">
              <a:defRPr sz="1800"/>
            </a:pPr>
            <a:r>
              <a:rPr sz="5800"/>
              <a:t>Body Level Five</a:t>
            </a:r>
          </a:p>
        </p:txBody>
      </p:sp>
    </p:spTree>
  </p:cSld>
  <p:clrMapOvr>
    <a:masterClrMapping/>
  </p:clrMapOvr>
  <p:transition xmlns:p14="http://schemas.microsoft.com/office/powerpoint/2010/mai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title"/>
          </p:nvPr>
        </p:nvSpPr>
        <p:spPr>
          <a:xfrm>
            <a:off x="4387453" y="625078"/>
            <a:ext cx="15609094" cy="303609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normAutofit/>
          </a:bodyPr>
          <a:lstStyle/>
          <a:p>
            <a:pPr lvl="0">
              <a:defRPr sz="1800"/>
            </a:pPr>
            <a:r>
              <a:rPr sz="11200"/>
              <a:t>Title Text</a:t>
            </a:r>
          </a:p>
        </p:txBody>
      </p:sp>
      <p:sp>
        <p:nvSpPr>
          <p:cNvPr id="3" name="Shape 3"/>
          <p:cNvSpPr>
            <a:spLocks noGrp="1"/>
          </p:cNvSpPr>
          <p:nvPr>
            <p:ph type="body" idx="1"/>
          </p:nvPr>
        </p:nvSpPr>
        <p:spPr>
          <a:xfrm>
            <a:off x="4387453" y="3661171"/>
            <a:ext cx="15609094" cy="884039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normAutofit/>
          </a:bodyPr>
          <a:lstStyle/>
          <a:p>
            <a:pPr lvl="0">
              <a:defRPr sz="1800"/>
            </a:pPr>
            <a:r>
              <a:rPr sz="5000"/>
              <a:t>Body Level One</a:t>
            </a:r>
          </a:p>
          <a:p>
            <a:pPr lvl="1">
              <a:defRPr sz="1800"/>
            </a:pPr>
            <a:r>
              <a:rPr sz="5000"/>
              <a:t>Body Level Two</a:t>
            </a:r>
          </a:p>
          <a:p>
            <a:pPr lvl="2">
              <a:defRPr sz="1800"/>
            </a:pPr>
            <a:r>
              <a:rPr sz="5000"/>
              <a:t>Body Level Three</a:t>
            </a:r>
          </a:p>
          <a:p>
            <a:pPr lvl="3">
              <a:defRPr sz="1800"/>
            </a:pPr>
            <a:r>
              <a:rPr sz="5000"/>
              <a:t>Body Level Four</a:t>
            </a:r>
          </a:p>
          <a:p>
            <a:pPr lvl="4">
              <a:defRPr sz="1800"/>
            </a:pPr>
            <a:r>
              <a:rPr sz="5000"/>
              <a:t>Body Level Five</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ransition xmlns:p14="http://schemas.microsoft.com/office/powerpoint/2010/main" spd="med"/>
  <p:txStyles>
    <p:titleStyle>
      <a:lvl1pPr algn="ctr" defTabSz="584200">
        <a:defRPr sz="11200">
          <a:latin typeface="+mn-lt"/>
          <a:ea typeface="+mn-ea"/>
          <a:cs typeface="+mn-cs"/>
          <a:sym typeface="Helvetica Light"/>
        </a:defRPr>
      </a:lvl1pPr>
      <a:lvl2pPr indent="228600" algn="ctr" defTabSz="584200">
        <a:defRPr sz="11200">
          <a:latin typeface="+mn-lt"/>
          <a:ea typeface="+mn-ea"/>
          <a:cs typeface="+mn-cs"/>
          <a:sym typeface="Helvetica Light"/>
        </a:defRPr>
      </a:lvl2pPr>
      <a:lvl3pPr indent="457200" algn="ctr" defTabSz="584200">
        <a:defRPr sz="11200">
          <a:latin typeface="+mn-lt"/>
          <a:ea typeface="+mn-ea"/>
          <a:cs typeface="+mn-cs"/>
          <a:sym typeface="Helvetica Light"/>
        </a:defRPr>
      </a:lvl3pPr>
      <a:lvl4pPr indent="685800" algn="ctr" defTabSz="584200">
        <a:defRPr sz="11200">
          <a:latin typeface="+mn-lt"/>
          <a:ea typeface="+mn-ea"/>
          <a:cs typeface="+mn-cs"/>
          <a:sym typeface="Helvetica Light"/>
        </a:defRPr>
      </a:lvl4pPr>
      <a:lvl5pPr indent="914400" algn="ctr" defTabSz="584200">
        <a:defRPr sz="11200">
          <a:latin typeface="+mn-lt"/>
          <a:ea typeface="+mn-ea"/>
          <a:cs typeface="+mn-cs"/>
          <a:sym typeface="Helvetica Light"/>
        </a:defRPr>
      </a:lvl5pPr>
      <a:lvl6pPr indent="1143000" algn="ctr" defTabSz="584200">
        <a:defRPr sz="11200">
          <a:latin typeface="+mn-lt"/>
          <a:ea typeface="+mn-ea"/>
          <a:cs typeface="+mn-cs"/>
          <a:sym typeface="Helvetica Light"/>
        </a:defRPr>
      </a:lvl6pPr>
      <a:lvl7pPr indent="1371600" algn="ctr" defTabSz="584200">
        <a:defRPr sz="11200">
          <a:latin typeface="+mn-lt"/>
          <a:ea typeface="+mn-ea"/>
          <a:cs typeface="+mn-cs"/>
          <a:sym typeface="Helvetica Light"/>
        </a:defRPr>
      </a:lvl7pPr>
      <a:lvl8pPr indent="1600200" algn="ctr" defTabSz="584200">
        <a:defRPr sz="11200">
          <a:latin typeface="+mn-lt"/>
          <a:ea typeface="+mn-ea"/>
          <a:cs typeface="+mn-cs"/>
          <a:sym typeface="Helvetica Light"/>
        </a:defRPr>
      </a:lvl8pPr>
      <a:lvl9pPr indent="1828800" algn="ctr" defTabSz="584200">
        <a:defRPr sz="11200">
          <a:latin typeface="+mn-lt"/>
          <a:ea typeface="+mn-ea"/>
          <a:cs typeface="+mn-cs"/>
          <a:sym typeface="Helvetica Light"/>
        </a:defRPr>
      </a:lvl9pPr>
    </p:titleStyle>
    <p:bodyStyle>
      <a:lvl1pPr marL="617361" indent="-617361" defTabSz="584200">
        <a:spcBef>
          <a:spcPts val="4200"/>
        </a:spcBef>
        <a:buSzPct val="75000"/>
        <a:buChar char="•"/>
        <a:defRPr sz="5000">
          <a:latin typeface="+mn-lt"/>
          <a:ea typeface="+mn-ea"/>
          <a:cs typeface="+mn-cs"/>
          <a:sym typeface="Helvetica Light"/>
        </a:defRPr>
      </a:lvl1pPr>
      <a:lvl2pPr marL="1061861" indent="-617361" defTabSz="584200">
        <a:spcBef>
          <a:spcPts val="4200"/>
        </a:spcBef>
        <a:buSzPct val="75000"/>
        <a:buChar char="•"/>
        <a:defRPr sz="5000">
          <a:latin typeface="+mn-lt"/>
          <a:ea typeface="+mn-ea"/>
          <a:cs typeface="+mn-cs"/>
          <a:sym typeface="Helvetica Light"/>
        </a:defRPr>
      </a:lvl2pPr>
      <a:lvl3pPr marL="1506361" indent="-617361" defTabSz="584200">
        <a:spcBef>
          <a:spcPts val="4200"/>
        </a:spcBef>
        <a:buSzPct val="75000"/>
        <a:buChar char="•"/>
        <a:defRPr sz="5000">
          <a:latin typeface="+mn-lt"/>
          <a:ea typeface="+mn-ea"/>
          <a:cs typeface="+mn-cs"/>
          <a:sym typeface="Helvetica Light"/>
        </a:defRPr>
      </a:lvl3pPr>
      <a:lvl4pPr marL="1950861" indent="-617361" defTabSz="584200">
        <a:spcBef>
          <a:spcPts val="4200"/>
        </a:spcBef>
        <a:buSzPct val="75000"/>
        <a:buChar char="•"/>
        <a:defRPr sz="5000">
          <a:latin typeface="+mn-lt"/>
          <a:ea typeface="+mn-ea"/>
          <a:cs typeface="+mn-cs"/>
          <a:sym typeface="Helvetica Light"/>
        </a:defRPr>
      </a:lvl4pPr>
      <a:lvl5pPr marL="2395361" indent="-617361" defTabSz="584200">
        <a:spcBef>
          <a:spcPts val="4200"/>
        </a:spcBef>
        <a:buSzPct val="75000"/>
        <a:buChar char="•"/>
        <a:defRPr sz="5000">
          <a:latin typeface="+mn-lt"/>
          <a:ea typeface="+mn-ea"/>
          <a:cs typeface="+mn-cs"/>
          <a:sym typeface="Helvetica Light"/>
        </a:defRPr>
      </a:lvl5pPr>
      <a:lvl6pPr marL="2839861" indent="-617361" defTabSz="584200">
        <a:spcBef>
          <a:spcPts val="4200"/>
        </a:spcBef>
        <a:buSzPct val="75000"/>
        <a:buChar char="•"/>
        <a:defRPr sz="5000">
          <a:latin typeface="+mn-lt"/>
          <a:ea typeface="+mn-ea"/>
          <a:cs typeface="+mn-cs"/>
          <a:sym typeface="Helvetica Light"/>
        </a:defRPr>
      </a:lvl6pPr>
      <a:lvl7pPr marL="3284361" indent="-617361" defTabSz="584200">
        <a:spcBef>
          <a:spcPts val="4200"/>
        </a:spcBef>
        <a:buSzPct val="75000"/>
        <a:buChar char="•"/>
        <a:defRPr sz="5000">
          <a:latin typeface="+mn-lt"/>
          <a:ea typeface="+mn-ea"/>
          <a:cs typeface="+mn-cs"/>
          <a:sym typeface="Helvetica Light"/>
        </a:defRPr>
      </a:lvl7pPr>
      <a:lvl8pPr marL="3728861" indent="-617361" defTabSz="584200">
        <a:spcBef>
          <a:spcPts val="4200"/>
        </a:spcBef>
        <a:buSzPct val="75000"/>
        <a:buChar char="•"/>
        <a:defRPr sz="5000">
          <a:latin typeface="+mn-lt"/>
          <a:ea typeface="+mn-ea"/>
          <a:cs typeface="+mn-cs"/>
          <a:sym typeface="Helvetica Light"/>
        </a:defRPr>
      </a:lvl8pPr>
      <a:lvl9pPr marL="4173361" indent="-617361" defTabSz="584200">
        <a:spcBef>
          <a:spcPts val="4200"/>
        </a:spcBef>
        <a:buSzPct val="75000"/>
        <a:buChar char="•"/>
        <a:defRPr sz="5000">
          <a:latin typeface="+mn-lt"/>
          <a:ea typeface="+mn-ea"/>
          <a:cs typeface="+mn-cs"/>
          <a:sym typeface="Helvetica Light"/>
        </a:defRPr>
      </a:lvl9pPr>
    </p:bodyStyle>
    <p:otherStyle>
      <a:lvl1pPr algn="ctr" defTabSz="584200">
        <a:defRPr sz="2400">
          <a:solidFill>
            <a:schemeClr val="tx1"/>
          </a:solidFill>
          <a:latin typeface="+mn-lt"/>
          <a:ea typeface="+mn-ea"/>
          <a:cs typeface="+mn-cs"/>
          <a:sym typeface="Helvetica Light"/>
        </a:defRPr>
      </a:lvl1pPr>
      <a:lvl2pPr indent="228600" algn="ctr" defTabSz="584200">
        <a:defRPr sz="2400">
          <a:solidFill>
            <a:schemeClr val="tx1"/>
          </a:solidFill>
          <a:latin typeface="+mn-lt"/>
          <a:ea typeface="+mn-ea"/>
          <a:cs typeface="+mn-cs"/>
          <a:sym typeface="Helvetica Light"/>
        </a:defRPr>
      </a:lvl2pPr>
      <a:lvl3pPr indent="457200" algn="ctr" defTabSz="584200">
        <a:defRPr sz="2400">
          <a:solidFill>
            <a:schemeClr val="tx1"/>
          </a:solidFill>
          <a:latin typeface="+mn-lt"/>
          <a:ea typeface="+mn-ea"/>
          <a:cs typeface="+mn-cs"/>
          <a:sym typeface="Helvetica Light"/>
        </a:defRPr>
      </a:lvl3pPr>
      <a:lvl4pPr indent="685800" algn="ctr" defTabSz="584200">
        <a:defRPr sz="2400">
          <a:solidFill>
            <a:schemeClr val="tx1"/>
          </a:solidFill>
          <a:latin typeface="+mn-lt"/>
          <a:ea typeface="+mn-ea"/>
          <a:cs typeface="+mn-cs"/>
          <a:sym typeface="Helvetica Light"/>
        </a:defRPr>
      </a:lvl4pPr>
      <a:lvl5pPr indent="914400" algn="ctr" defTabSz="584200">
        <a:defRPr sz="2400">
          <a:solidFill>
            <a:schemeClr val="tx1"/>
          </a:solidFill>
          <a:latin typeface="+mn-lt"/>
          <a:ea typeface="+mn-ea"/>
          <a:cs typeface="+mn-cs"/>
          <a:sym typeface="Helvetica Light"/>
        </a:defRPr>
      </a:lvl5pPr>
      <a:lvl6pPr indent="1143000" algn="ctr" defTabSz="584200">
        <a:defRPr sz="2400">
          <a:solidFill>
            <a:schemeClr val="tx1"/>
          </a:solidFill>
          <a:latin typeface="+mn-lt"/>
          <a:ea typeface="+mn-ea"/>
          <a:cs typeface="+mn-cs"/>
          <a:sym typeface="Helvetica Light"/>
        </a:defRPr>
      </a:lvl6pPr>
      <a:lvl7pPr indent="1371600" algn="ctr" defTabSz="584200">
        <a:defRPr sz="2400">
          <a:solidFill>
            <a:schemeClr val="tx1"/>
          </a:solidFill>
          <a:latin typeface="+mn-lt"/>
          <a:ea typeface="+mn-ea"/>
          <a:cs typeface="+mn-cs"/>
          <a:sym typeface="Helvetica Light"/>
        </a:defRPr>
      </a:lvl7pPr>
      <a:lvl8pPr indent="1600200" algn="ctr" defTabSz="584200">
        <a:defRPr sz="2400">
          <a:solidFill>
            <a:schemeClr val="tx1"/>
          </a:solidFill>
          <a:latin typeface="+mn-lt"/>
          <a:ea typeface="+mn-ea"/>
          <a:cs typeface="+mn-cs"/>
          <a:sym typeface="Helvetica Light"/>
        </a:defRPr>
      </a:lvl8pPr>
      <a:lvl9pPr indent="1828800" algn="ctr" defTabSz="584200">
        <a:defRPr sz="2400">
          <a:solidFill>
            <a:schemeClr val="tx1"/>
          </a:solidFill>
          <a:latin typeface="+mn-lt"/>
          <a:ea typeface="+mn-ea"/>
          <a:cs typeface="+mn-cs"/>
          <a:sym typeface="Helvetica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4" Type="http://schemas.openxmlformats.org/officeDocument/2006/relationships/notesSlide" Target="../notesSlides/notesSlide2.xml"/><Relationship Id="rId5" Type="http://schemas.openxmlformats.org/officeDocument/2006/relationships/image" Target="../media/image3.png"/><Relationship Id="rId1" Type="http://schemas.microsoft.com/office/2007/relationships/media" Target="../media/media1.mp4"/><Relationship Id="rId2" Type="http://schemas.openxmlformats.org/officeDocument/2006/relationships/video" Target="../media/media1.mp4"/></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5.xml"/><Relationship Id="rId4" Type="http://schemas.openxmlformats.org/officeDocument/2006/relationships/notesSlide" Target="../notesSlides/notesSlide3.xml"/><Relationship Id="rId5" Type="http://schemas.openxmlformats.org/officeDocument/2006/relationships/image" Target="../media/image4.png"/><Relationship Id="rId1" Type="http://schemas.microsoft.com/office/2007/relationships/media" Target="../media/media2.mov"/><Relationship Id="rId2" Type="http://schemas.openxmlformats.org/officeDocument/2006/relationships/video" Target="../media/media2.mov"/></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4.xml"/><Relationship Id="rId4" Type="http://schemas.openxmlformats.org/officeDocument/2006/relationships/image" Target="../media/image6.png"/><Relationship Id="rId5" Type="http://schemas.openxmlformats.org/officeDocument/2006/relationships/image" Target="../media/image7.png"/><Relationship Id="rId1" Type="http://schemas.microsoft.com/office/2007/relationships/media" Target="../media/media3.mov"/><Relationship Id="rId2" Type="http://schemas.openxmlformats.org/officeDocument/2006/relationships/video" Target="../media/media3.mov"/></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1.png"/><Relationship Id="rId1" Type="http://schemas.openxmlformats.org/officeDocument/2006/relationships/slideLayout" Target="../slideLayouts/slideLayout14.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 Id="rId3"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image" Target="../media/image12.png"/><Relationship Id="rId1" Type="http://schemas.openxmlformats.org/officeDocument/2006/relationships/slideLayout" Target="../slideLayouts/slideLayout14.xml"/><Relationship Id="rId2"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microsoft.com/office/2007/relationships/media" Target="../media/media5.mov"/><Relationship Id="rId4" Type="http://schemas.openxmlformats.org/officeDocument/2006/relationships/video" Target="../media/media5.mov"/><Relationship Id="rId5" Type="http://schemas.openxmlformats.org/officeDocument/2006/relationships/slideLayout" Target="../slideLayouts/slideLayout14.xml"/><Relationship Id="rId6" Type="http://schemas.openxmlformats.org/officeDocument/2006/relationships/image" Target="../media/image14.png"/><Relationship Id="rId7" Type="http://schemas.openxmlformats.org/officeDocument/2006/relationships/image" Target="../media/image15.png"/><Relationship Id="rId1" Type="http://schemas.microsoft.com/office/2007/relationships/media" Target="../media/media4.mov"/><Relationship Id="rId2" Type="http://schemas.openxmlformats.org/officeDocument/2006/relationships/video" Target="../media/media4.mov"/></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11" Type="http://schemas.openxmlformats.org/officeDocument/2006/relationships/image" Target="../media/image3.png"/><Relationship Id="rId12" Type="http://schemas.openxmlformats.org/officeDocument/2006/relationships/image" Target="../media/image16.png"/><Relationship Id="rId13" Type="http://schemas.openxmlformats.org/officeDocument/2006/relationships/image" Target="../media/image17.png"/><Relationship Id="rId14" Type="http://schemas.openxmlformats.org/officeDocument/2006/relationships/image" Target="../media/image18.png"/><Relationship Id="rId1" Type="http://schemas.microsoft.com/office/2007/relationships/media" Target="../media/media1.mp4"/><Relationship Id="rId2" Type="http://schemas.openxmlformats.org/officeDocument/2006/relationships/video" Target="../media/media1.mp4"/><Relationship Id="rId3" Type="http://schemas.microsoft.com/office/2007/relationships/media" Target="../media/media6.mov"/><Relationship Id="rId4" Type="http://schemas.openxmlformats.org/officeDocument/2006/relationships/video" Target="../media/media6.mov"/><Relationship Id="rId5" Type="http://schemas.microsoft.com/office/2007/relationships/media" Target="../media/media7.mov"/><Relationship Id="rId6" Type="http://schemas.openxmlformats.org/officeDocument/2006/relationships/video" Target="../media/media7.mov"/><Relationship Id="rId7" Type="http://schemas.microsoft.com/office/2007/relationships/media" Target="../media/media8.mov"/><Relationship Id="rId8" Type="http://schemas.openxmlformats.org/officeDocument/2006/relationships/video" Target="../media/media8.mov"/><Relationship Id="rId9" Type="http://schemas.openxmlformats.org/officeDocument/2006/relationships/slideLayout" Target="../slideLayouts/slideLayout14.xml"/><Relationship Id="rId10"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1080p_30Hz_4_309.png"/>
          <p:cNvPicPr/>
          <p:nvPr/>
        </p:nvPicPr>
        <p:blipFill>
          <a:blip r:embed="rId3">
            <a:extLst/>
          </a:blip>
          <a:stretch>
            <a:fillRect/>
          </a:stretch>
        </p:blipFill>
        <p:spPr>
          <a:xfrm>
            <a:off x="-238125" y="-1215259"/>
            <a:ext cx="26753605" cy="15048903"/>
          </a:xfrm>
          <a:prstGeom prst="rect">
            <a:avLst/>
          </a:prstGeom>
          <a:ln w="12700">
            <a:miter lim="400000"/>
          </a:ln>
        </p:spPr>
      </p:pic>
      <p:sp>
        <p:nvSpPr>
          <p:cNvPr id="42" name="Shape 42"/>
          <p:cNvSpPr>
            <a:spLocks noGrp="1"/>
          </p:cNvSpPr>
          <p:nvPr>
            <p:ph type="title"/>
          </p:nvPr>
        </p:nvSpPr>
        <p:spPr>
          <a:xfrm>
            <a:off x="4477063" y="1464468"/>
            <a:ext cx="15429874" cy="4643439"/>
          </a:xfrm>
          <a:prstGeom prst="rect">
            <a:avLst/>
          </a:prstGeom>
        </p:spPr>
        <p:txBody>
          <a:bodyPr/>
          <a:lstStyle/>
          <a:p>
            <a:pPr lvl="0">
              <a:defRPr sz="1800"/>
            </a:pPr>
            <a:r>
              <a:rPr sz="7400">
                <a:solidFill>
                  <a:srgbClr val="FFFFFF"/>
                </a:solidFill>
              </a:rPr>
              <a:t>Deep</a:t>
            </a:r>
            <a:r>
              <a:rPr sz="7400" u="sng">
                <a:solidFill>
                  <a:srgbClr val="FFFFFF"/>
                </a:solidFill>
              </a:rPr>
              <a:t>PIV</a:t>
            </a:r>
            <a:endParaRPr sz="7400">
              <a:solidFill>
                <a:srgbClr val="FFFFFF"/>
              </a:solidFill>
            </a:endParaRPr>
          </a:p>
          <a:p>
            <a:pPr lvl="0">
              <a:defRPr sz="1800"/>
            </a:pPr>
            <a:r>
              <a:rPr sz="7400">
                <a:solidFill>
                  <a:srgbClr val="FFFFFF"/>
                </a:solidFill>
              </a:rPr>
              <a:t>(</a:t>
            </a:r>
            <a:r>
              <a:rPr sz="7400" u="sng">
                <a:solidFill>
                  <a:srgbClr val="FFFFFF"/>
                </a:solidFill>
              </a:rPr>
              <a:t>P</a:t>
            </a:r>
            <a:r>
              <a:rPr sz="7400">
                <a:solidFill>
                  <a:srgbClr val="FFFFFF"/>
                </a:solidFill>
              </a:rPr>
              <a:t>article </a:t>
            </a:r>
            <a:r>
              <a:rPr sz="7400" u="sng">
                <a:solidFill>
                  <a:srgbClr val="FFFFFF"/>
                </a:solidFill>
              </a:rPr>
              <a:t>I</a:t>
            </a:r>
            <a:r>
              <a:rPr sz="7400">
                <a:solidFill>
                  <a:srgbClr val="FFFFFF"/>
                </a:solidFill>
              </a:rPr>
              <a:t>mage </a:t>
            </a:r>
            <a:r>
              <a:rPr sz="7400" u="sng">
                <a:solidFill>
                  <a:srgbClr val="FFFFFF"/>
                </a:solidFill>
              </a:rPr>
              <a:t>V</a:t>
            </a:r>
            <a:r>
              <a:rPr sz="7400">
                <a:solidFill>
                  <a:srgbClr val="FFFFFF"/>
                </a:solidFill>
              </a:rPr>
              <a:t>elocimetry)</a:t>
            </a:r>
          </a:p>
          <a:p>
            <a:pPr lvl="0">
              <a:defRPr sz="1800"/>
            </a:pPr>
            <a:r>
              <a:rPr sz="5600">
                <a:solidFill>
                  <a:srgbClr val="FFFFFF"/>
                </a:solidFill>
              </a:rPr>
              <a:t>Measuring fine-scale fluid motion at depth</a:t>
            </a:r>
          </a:p>
        </p:txBody>
      </p:sp>
      <p:sp>
        <p:nvSpPr>
          <p:cNvPr id="43" name="Shape 43"/>
          <p:cNvSpPr>
            <a:spLocks noGrp="1"/>
          </p:cNvSpPr>
          <p:nvPr>
            <p:ph type="body" idx="1"/>
          </p:nvPr>
        </p:nvSpPr>
        <p:spPr>
          <a:prstGeom prst="rect">
            <a:avLst/>
          </a:prstGeom>
        </p:spPr>
        <p:txBody>
          <a:bodyPr/>
          <a:lstStyle/>
          <a:p>
            <a:pPr lvl="0">
              <a:defRPr sz="1800"/>
            </a:pPr>
            <a:r>
              <a:rPr sz="4200">
                <a:solidFill>
                  <a:srgbClr val="FFFFFF"/>
                </a:solidFill>
              </a:rPr>
              <a:t>Kakani Katija, Alana Sherman, </a:t>
            </a:r>
          </a:p>
          <a:p>
            <a:pPr lvl="0">
              <a:defRPr sz="1800"/>
            </a:pPr>
            <a:r>
              <a:rPr sz="4200">
                <a:solidFill>
                  <a:srgbClr val="FFFFFF"/>
                </a:solidFill>
              </a:rPr>
              <a:t>Dale Graves, Chad Kecy, and Bruce Robison</a:t>
            </a:r>
          </a:p>
        </p:txBody>
      </p:sp>
    </p:spTree>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7" name="Shape 47"/>
          <p:cNvSpPr>
            <a:spLocks noGrp="1"/>
          </p:cNvSpPr>
          <p:nvPr>
            <p:ph type="title"/>
          </p:nvPr>
        </p:nvSpPr>
        <p:spPr>
          <a:prstGeom prst="rect">
            <a:avLst/>
          </a:prstGeom>
        </p:spPr>
        <p:txBody>
          <a:bodyPr/>
          <a:lstStyle/>
          <a:p>
            <a:pPr lvl="0"/>
            <a:endParaRPr/>
          </a:p>
        </p:txBody>
      </p:sp>
      <p:sp>
        <p:nvSpPr>
          <p:cNvPr id="48" name="Shape 48"/>
          <p:cNvSpPr>
            <a:spLocks noGrp="1"/>
          </p:cNvSpPr>
          <p:nvPr>
            <p:ph type="body" idx="1"/>
          </p:nvPr>
        </p:nvSpPr>
        <p:spPr>
          <a:prstGeom prst="rect">
            <a:avLst/>
          </a:prstGeom>
        </p:spPr>
        <p:txBody>
          <a:bodyPr/>
          <a:lstStyle/>
          <a:p>
            <a:pPr lvl="0"/>
            <a:endParaRPr/>
          </a:p>
        </p:txBody>
      </p:sp>
      <p:pic>
        <p:nvPicPr>
          <p:cNvPr id="49" name="larvacean.mp4"/>
          <p:cNvPicPr/>
          <p:nvPr>
            <a:videoFile r:link="rId2"/>
            <p:extLst>
              <p:ext uri="{DAA4B4D4-6D71-4841-9C94-3DE7FCFB9230}">
                <p14:media xmlns:p14="http://schemas.microsoft.com/office/powerpoint/2010/main" r:embed="rId1"/>
              </p:ext>
            </p:extLst>
          </p:nvPr>
        </p:nvPicPr>
        <p:blipFill>
          <a:blip r:embed="rId5">
            <a:extLst/>
          </a:blip>
          <a:stretch>
            <a:fillRect/>
          </a:stretch>
        </p:blipFill>
        <p:spPr>
          <a:xfrm>
            <a:off x="656159" y="29829"/>
            <a:ext cx="23071682" cy="12977821"/>
          </a:xfrm>
          <a:prstGeom prst="rect">
            <a:avLst/>
          </a:prstGeom>
        </p:spPr>
      </p:pic>
      <p:sp>
        <p:nvSpPr>
          <p:cNvPr id="50" name="Shape 50"/>
          <p:cNvSpPr/>
          <p:nvPr/>
        </p:nvSpPr>
        <p:spPr>
          <a:xfrm>
            <a:off x="18037311" y="13288615"/>
            <a:ext cx="6371953"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Video credit: MBARI (Kyra Schlining and Rob Sherlock)</a:t>
            </a:r>
          </a:p>
        </p:txBody>
      </p:sp>
    </p:spTree>
  </p:cSld>
  <p:clrMapOvr>
    <a:masterClrMapping/>
  </p:clrMapOvr>
  <p:transition xmlns:p14="http://schemas.microsoft.com/office/powerpoint/2010/main" spd="med"/>
  <p:timing>
    <p:tnLst>
      <p:par>
        <p:cTn xmlns:p14="http://schemas.microsoft.com/office/powerpoint/2010/mai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0"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9"/>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 name="mastigias_OTM_dye0-1.mov"/>
          <p:cNvPicPr/>
          <p:nvPr>
            <a:videoFile r:link="rId2"/>
            <p:extLst>
              <p:ext uri="{DAA4B4D4-6D71-4841-9C94-3DE7FCFB9230}">
                <p14:media xmlns:p14="http://schemas.microsoft.com/office/powerpoint/2010/main" r:embed="rId1"/>
              </p:ext>
            </p:extLst>
          </p:nvPr>
        </p:nvPicPr>
        <p:blipFill>
          <a:blip r:embed="rId5">
            <a:extLst/>
          </a:blip>
          <a:stretch>
            <a:fillRect/>
          </a:stretch>
        </p:blipFill>
        <p:spPr>
          <a:xfrm>
            <a:off x="3045568" y="2947555"/>
            <a:ext cx="18292863" cy="9157492"/>
          </a:xfrm>
          <a:prstGeom prst="rect">
            <a:avLst/>
          </a:prstGeom>
        </p:spPr>
      </p:pic>
      <p:grpSp>
        <p:nvGrpSpPr>
          <p:cNvPr id="57" name="Group 57"/>
          <p:cNvGrpSpPr/>
          <p:nvPr/>
        </p:nvGrpSpPr>
        <p:grpSpPr>
          <a:xfrm>
            <a:off x="3206241" y="11331566"/>
            <a:ext cx="1271699" cy="598966"/>
            <a:chOff x="0" y="71723"/>
            <a:chExt cx="1271697" cy="598965"/>
          </a:xfrm>
        </p:grpSpPr>
        <p:sp>
          <p:nvSpPr>
            <p:cNvPr id="55" name="Shape 55"/>
            <p:cNvSpPr/>
            <p:nvPr/>
          </p:nvSpPr>
          <p:spPr>
            <a:xfrm>
              <a:off x="195886" y="71723"/>
              <a:ext cx="871613" cy="558801"/>
            </a:xfrm>
            <a:prstGeom prst="rect">
              <a:avLst/>
            </a:prstGeom>
            <a:noFill/>
            <a:ln w="12700" cap="flat">
              <a:noFill/>
              <a:round/>
            </a:ln>
            <a:effectLst/>
            <a:extLst>
              <a:ext uri="{C572A759-6A51-4108-AA02-DFA0A04FC94B}">
                <ma14:wrappingTextBoxFlag xmlns:ma14="http://schemas.microsoft.com/office/mac/drawingml/2011/main" val="1"/>
              </a:ext>
            </a:extLst>
          </p:spPr>
          <p:txBody>
            <a:bodyPr wrap="none" lIns="76200" tIns="76200" rIns="76200" bIns="76200" numCol="1" anchor="t">
              <a:spAutoFit/>
            </a:bodyPr>
            <a:lstStyle>
              <a:lvl1pPr algn="l" defTabSz="457200">
                <a:buClr>
                  <a:srgbClr val="FFFFFF"/>
                </a:buClr>
                <a:buFont typeface="Gill Sans"/>
                <a:defRPr sz="2800">
                  <a:solidFill>
                    <a:srgbClr val="FFFFFF"/>
                  </a:solidFill>
                  <a:uFill>
                    <a:solidFill>
                      <a:srgbClr val="FFFFFF"/>
                    </a:solidFill>
                  </a:uFill>
                  <a:latin typeface="Gill Sans"/>
                  <a:ea typeface="Gill Sans"/>
                  <a:cs typeface="Gill Sans"/>
                  <a:sym typeface="Gill Sans"/>
                </a:defRPr>
              </a:lvl1pPr>
            </a:lstStyle>
            <a:p>
              <a:pPr lvl="0">
                <a:defRPr sz="1800">
                  <a:solidFill>
                    <a:srgbClr val="000000"/>
                  </a:solidFill>
                  <a:uFillTx/>
                </a:defRPr>
              </a:pPr>
              <a:r>
                <a:rPr sz="2800">
                  <a:solidFill>
                    <a:srgbClr val="FFFFFF"/>
                  </a:solidFill>
                  <a:uFill>
                    <a:solidFill>
                      <a:srgbClr val="FFFFFF"/>
                    </a:solidFill>
                  </a:uFill>
                </a:rPr>
                <a:t>3 cm</a:t>
              </a:r>
            </a:p>
          </p:txBody>
        </p:sp>
        <p:sp>
          <p:nvSpPr>
            <p:cNvPr id="56" name="Shape 56"/>
            <p:cNvSpPr/>
            <p:nvPr/>
          </p:nvSpPr>
          <p:spPr>
            <a:xfrm>
              <a:off x="0" y="668307"/>
              <a:ext cx="1271698" cy="2383"/>
            </a:xfrm>
            <a:prstGeom prst="line">
              <a:avLst/>
            </a:prstGeom>
            <a:noFill/>
            <a:ln w="25400" cap="flat">
              <a:solidFill>
                <a:srgbClr val="FFFFFF"/>
              </a:solidFill>
              <a:prstDash val="solid"/>
              <a:round/>
            </a:ln>
            <a:effectLst>
              <a:outerShdw blurRad="63500" dist="25400" dir="5400000" rotWithShape="0">
                <a:srgbClr val="000000">
                  <a:alpha val="38000"/>
                </a:srgbClr>
              </a:outerShdw>
            </a:effectLst>
          </p:spPr>
          <p:txBody>
            <a:bodyPr wrap="square" lIns="0" tIns="0" rIns="0" bIns="0" numCol="1" anchor="t">
              <a:noAutofit/>
            </a:bodyPr>
            <a:lstStyle/>
            <a:p>
              <a:pPr lvl="0" algn="l" defTabSz="457200">
                <a:defRPr sz="3000">
                  <a:latin typeface="Helvetica"/>
                  <a:ea typeface="Helvetica"/>
                  <a:cs typeface="Helvetica"/>
                  <a:sym typeface="Helvetica"/>
                </a:defRPr>
              </a:pPr>
              <a:endParaRPr/>
            </a:p>
          </p:txBody>
        </p:sp>
      </p:grpSp>
      <p:sp>
        <p:nvSpPr>
          <p:cNvPr id="58" name="Shape 58"/>
          <p:cNvSpPr/>
          <p:nvPr/>
        </p:nvSpPr>
        <p:spPr>
          <a:xfrm>
            <a:off x="20534929" y="13184354"/>
            <a:ext cx="3817839" cy="533401"/>
          </a:xfrm>
          <a:prstGeom prst="rect">
            <a:avLst/>
          </a:prstGeom>
          <a:ln w="12700">
            <a:round/>
          </a:ln>
          <a:extLst>
            <a:ext uri="{C572A759-6A51-4108-AA02-DFA0A04FC94B}">
              <ma14:wrappingTextBoxFlag xmlns:ma14="http://schemas.microsoft.com/office/mac/drawingml/2011/main" val="1"/>
            </a:ext>
          </a:extLst>
        </p:spPr>
        <p:txBody>
          <a:bodyPr wrap="none" lIns="76200" tIns="76200" rIns="76200" bIns="76200">
            <a:spAutoFit/>
          </a:bodyPr>
          <a:lstStyle/>
          <a:p>
            <a:pPr lvl="0" algn="r" defTabSz="457200">
              <a:buClr>
                <a:srgbClr val="000000"/>
              </a:buClr>
              <a:buFont typeface="Gill Sans"/>
              <a:defRPr sz="1800"/>
            </a:pPr>
            <a:r>
              <a:rPr sz="2200">
                <a:uFill>
                  <a:solidFill/>
                </a:uFill>
                <a:latin typeface="Gill Sans"/>
                <a:ea typeface="Gill Sans"/>
                <a:cs typeface="Gill Sans"/>
                <a:sym typeface="Gill Sans"/>
              </a:rPr>
              <a:t>Katija &amp; Dabiri, </a:t>
            </a:r>
            <a:r>
              <a:rPr sz="2200" i="1">
                <a:uFill>
                  <a:solidFill/>
                </a:uFill>
                <a:latin typeface="Gill Sans"/>
                <a:ea typeface="Gill Sans"/>
                <a:cs typeface="Gill Sans"/>
                <a:sym typeface="Gill Sans"/>
              </a:rPr>
              <a:t>Nature</a:t>
            </a:r>
            <a:r>
              <a:rPr sz="2200">
                <a:uFill>
                  <a:solidFill/>
                </a:uFill>
                <a:latin typeface="Gill Sans"/>
                <a:ea typeface="Gill Sans"/>
                <a:cs typeface="Gill Sans"/>
                <a:sym typeface="Gill Sans"/>
              </a:rPr>
              <a:t> (2009)</a:t>
            </a:r>
          </a:p>
        </p:txBody>
      </p:sp>
      <p:sp>
        <p:nvSpPr>
          <p:cNvPr id="59" name="Shape 59"/>
          <p:cNvSpPr>
            <a:spLocks noGrp="1"/>
          </p:cNvSpPr>
          <p:nvPr>
            <p:ph type="title"/>
          </p:nvPr>
        </p:nvSpPr>
        <p:spPr>
          <a:xfrm>
            <a:off x="4833937" y="357187"/>
            <a:ext cx="14716126" cy="2678907"/>
          </a:xfrm>
          <a:prstGeom prst="rect">
            <a:avLst/>
          </a:prstGeom>
        </p:spPr>
        <p:txBody>
          <a:bodyPr/>
          <a:lstStyle/>
          <a:p>
            <a:pPr lvl="0">
              <a:defRPr sz="1800"/>
            </a:pPr>
            <a:r>
              <a:rPr sz="5600"/>
              <a:t>Illuminating Fluid Motion: Dye Visualizations</a:t>
            </a:r>
          </a:p>
        </p:txBody>
      </p:sp>
      <p:sp>
        <p:nvSpPr>
          <p:cNvPr id="60" name="Shape 60"/>
          <p:cNvSpPr/>
          <p:nvPr/>
        </p:nvSpPr>
        <p:spPr>
          <a:xfrm>
            <a:off x="4392909" y="12105183"/>
            <a:ext cx="15598181" cy="60027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lvl="0" defTabSz="457200">
              <a:defRPr sz="1800"/>
            </a:pPr>
            <a:r>
              <a:rPr sz="3200">
                <a:latin typeface="Gill Sans"/>
                <a:ea typeface="Gill Sans"/>
                <a:cs typeface="Gill Sans"/>
                <a:sym typeface="Gill Sans"/>
              </a:rPr>
              <a:t>Dye visualization reveals fluid interactions during feeding and swimming of </a:t>
            </a:r>
            <a:r>
              <a:rPr sz="3200" i="1">
                <a:latin typeface="Gill Sans"/>
                <a:ea typeface="Gill Sans"/>
                <a:cs typeface="Gill Sans"/>
                <a:sym typeface="Gill Sans"/>
              </a:rPr>
              <a:t>Mastigias sp.</a:t>
            </a:r>
          </a:p>
        </p:txBody>
      </p:sp>
    </p:spTree>
  </p:cSld>
  <p:clrMapOvr>
    <a:masterClrMapping/>
  </p:clrMapOvr>
  <p:transition xmlns:p14="http://schemas.microsoft.com/office/powerpoint/2010/main" spd="med"/>
  <p:timing>
    <p:tnLst>
      <p:par>
        <p:cTn xmlns:p14="http://schemas.microsoft.com/office/powerpoint/2010/mai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0"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Shape 64"/>
          <p:cNvSpPr>
            <a:spLocks noGrp="1"/>
          </p:cNvSpPr>
          <p:nvPr>
            <p:ph type="title"/>
          </p:nvPr>
        </p:nvSpPr>
        <p:spPr>
          <a:prstGeom prst="rect">
            <a:avLst/>
          </a:prstGeom>
        </p:spPr>
        <p:txBody>
          <a:bodyPr/>
          <a:lstStyle/>
          <a:p>
            <a:pPr lvl="0">
              <a:defRPr sz="1800"/>
            </a:pPr>
            <a:r>
              <a:rPr sz="5600"/>
              <a:t>Measuring fluid motion:</a:t>
            </a:r>
          </a:p>
          <a:p>
            <a:pPr lvl="0">
              <a:defRPr sz="1800"/>
            </a:pPr>
            <a:r>
              <a:rPr sz="5600"/>
              <a:t>Particle Image Velocimetry (PIV)</a:t>
            </a:r>
          </a:p>
        </p:txBody>
      </p:sp>
      <p:pic>
        <p:nvPicPr>
          <p:cNvPr id="65" name="droppedImage.pdf"/>
          <p:cNvPicPr/>
          <p:nvPr/>
        </p:nvPicPr>
        <p:blipFill>
          <a:blip r:embed="rId3">
            <a:extLst/>
          </a:blip>
          <a:stretch>
            <a:fillRect/>
          </a:stretch>
        </p:blipFill>
        <p:spPr>
          <a:xfrm>
            <a:off x="1052538" y="3424462"/>
            <a:ext cx="22171770" cy="8298755"/>
          </a:xfrm>
          <a:prstGeom prst="rect">
            <a:avLst/>
          </a:prstGeom>
          <a:ln w="12700">
            <a:miter lim="400000"/>
          </a:ln>
        </p:spPr>
      </p:pic>
      <p:sp>
        <p:nvSpPr>
          <p:cNvPr id="66" name="Shape 66"/>
          <p:cNvSpPr/>
          <p:nvPr/>
        </p:nvSpPr>
        <p:spPr>
          <a:xfrm>
            <a:off x="3029663" y="11730434"/>
            <a:ext cx="18324675" cy="60007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defTabSz="457200">
              <a:defRPr sz="3200">
                <a:latin typeface="Gill Sans"/>
                <a:ea typeface="Gill Sans"/>
                <a:cs typeface="Gill Sans"/>
                <a:sym typeface="Gill Sans"/>
              </a:defRPr>
            </a:lvl1pPr>
          </a:lstStyle>
          <a:p>
            <a:pPr lvl="0">
              <a:defRPr sz="1800"/>
            </a:pPr>
            <a:r>
              <a:rPr sz="3200"/>
              <a:t>(Left) Components used for velocity field measurements. (Right) Experimental setup in a laboratory.</a:t>
            </a:r>
          </a:p>
        </p:txBody>
      </p:sp>
      <p:sp>
        <p:nvSpPr>
          <p:cNvPr id="67" name="Shape 67"/>
          <p:cNvSpPr/>
          <p:nvPr/>
        </p:nvSpPr>
        <p:spPr>
          <a:xfrm>
            <a:off x="22194040" y="13271651"/>
            <a:ext cx="2188593"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a:defRPr sz="2200">
                <a:latin typeface="Gill Sans"/>
                <a:ea typeface="Gill Sans"/>
                <a:cs typeface="Gill Sans"/>
                <a:sym typeface="Gill Sans"/>
              </a:defRPr>
            </a:lvl1pPr>
          </a:lstStyle>
          <a:p>
            <a:pPr lvl="0">
              <a:defRPr sz="1800"/>
            </a:pPr>
            <a:r>
              <a:rPr sz="2200"/>
              <a:t>Raffel et al. (1998)</a:t>
            </a:r>
          </a:p>
        </p:txBody>
      </p:sp>
    </p:spTree>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aeq_comparison.mov"/>
          <p:cNvPicPr/>
          <p:nvPr>
            <a:videoFile r:link="rId2"/>
            <p:extLst>
              <p:ext uri="{DAA4B4D4-6D71-4841-9C94-3DE7FCFB9230}">
                <p14:media xmlns:p14="http://schemas.microsoft.com/office/powerpoint/2010/main" r:embed="rId1"/>
              </p:ext>
            </p:extLst>
          </p:nvPr>
        </p:nvPicPr>
        <p:blipFill>
          <a:blip r:embed="rId4">
            <a:extLst/>
          </a:blip>
          <a:stretch>
            <a:fillRect/>
          </a:stretch>
        </p:blipFill>
        <p:spPr>
          <a:xfrm>
            <a:off x="2586434" y="2705937"/>
            <a:ext cx="19196429" cy="9005733"/>
          </a:xfrm>
          <a:prstGeom prst="rect">
            <a:avLst/>
          </a:prstGeom>
        </p:spPr>
      </p:pic>
      <p:sp>
        <p:nvSpPr>
          <p:cNvPr id="72" name="Shape 72"/>
          <p:cNvSpPr>
            <a:spLocks noGrp="1"/>
          </p:cNvSpPr>
          <p:nvPr>
            <p:ph type="title"/>
          </p:nvPr>
        </p:nvSpPr>
        <p:spPr>
          <a:prstGeom prst="rect">
            <a:avLst/>
          </a:prstGeom>
        </p:spPr>
        <p:txBody>
          <a:bodyPr/>
          <a:lstStyle/>
          <a:p>
            <a:pPr lvl="0">
              <a:defRPr sz="1800"/>
            </a:pPr>
            <a:r>
              <a:rPr sz="5600"/>
              <a:t>Representative PIV results</a:t>
            </a:r>
          </a:p>
        </p:txBody>
      </p:sp>
      <p:pic>
        <p:nvPicPr>
          <p:cNvPr id="73" name="droppedImage.pdf"/>
          <p:cNvPicPr/>
          <p:nvPr/>
        </p:nvPicPr>
        <p:blipFill>
          <a:blip r:embed="rId5">
            <a:extLst/>
          </a:blip>
          <a:stretch>
            <a:fillRect/>
          </a:stretch>
        </p:blipFill>
        <p:spPr>
          <a:xfrm>
            <a:off x="19758321" y="1910334"/>
            <a:ext cx="1964532" cy="625079"/>
          </a:xfrm>
          <a:prstGeom prst="rect">
            <a:avLst/>
          </a:prstGeom>
          <a:ln w="12700">
            <a:miter lim="400000"/>
          </a:ln>
        </p:spPr>
      </p:pic>
      <p:sp>
        <p:nvSpPr>
          <p:cNvPr id="74" name="Shape 74"/>
          <p:cNvSpPr/>
          <p:nvPr/>
        </p:nvSpPr>
        <p:spPr>
          <a:xfrm>
            <a:off x="2571991" y="11970239"/>
            <a:ext cx="19240018" cy="105747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lvl="0" defTabSz="457200">
              <a:defRPr sz="1800"/>
            </a:pPr>
            <a:r>
              <a:rPr sz="3200">
                <a:latin typeface="Gill Sans"/>
                <a:ea typeface="Gill Sans"/>
                <a:cs typeface="Gill Sans"/>
                <a:sym typeface="Gill Sans"/>
              </a:rPr>
              <a:t>(Left):</a:t>
            </a:r>
            <a:r>
              <a:rPr sz="3200" i="1">
                <a:latin typeface="Gill Sans"/>
                <a:ea typeface="Gill Sans"/>
                <a:cs typeface="Gill Sans"/>
                <a:sym typeface="Gill Sans"/>
              </a:rPr>
              <a:t> </a:t>
            </a:r>
            <a:r>
              <a:rPr sz="3200">
                <a:latin typeface="Gill Sans"/>
                <a:ea typeface="Gill Sans"/>
                <a:cs typeface="Gill Sans"/>
                <a:sym typeface="Gill Sans"/>
              </a:rPr>
              <a:t>Raw particle images of free-swimming </a:t>
            </a:r>
            <a:r>
              <a:rPr sz="3200" i="1">
                <a:latin typeface="Gill Sans"/>
                <a:ea typeface="Gill Sans"/>
                <a:cs typeface="Gill Sans"/>
                <a:sym typeface="Gill Sans"/>
              </a:rPr>
              <a:t>Aequorea victoria </a:t>
            </a:r>
            <a:r>
              <a:rPr sz="3200">
                <a:latin typeface="Gill Sans"/>
                <a:ea typeface="Gill Sans"/>
                <a:cs typeface="Gill Sans"/>
                <a:sym typeface="Gill Sans"/>
              </a:rPr>
              <a:t>used for PIV processing and animal kinematics investigations. (Center) Velocity and (right) vorticity fields from the PIV analysis. </a:t>
            </a:r>
          </a:p>
        </p:txBody>
      </p:sp>
      <p:sp>
        <p:nvSpPr>
          <p:cNvPr id="75" name="Shape 75"/>
          <p:cNvSpPr/>
          <p:nvPr/>
        </p:nvSpPr>
        <p:spPr>
          <a:xfrm>
            <a:off x="19904642" y="13286282"/>
            <a:ext cx="4472224"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latin typeface="Gill Sans"/>
                <a:ea typeface="Gill Sans"/>
                <a:cs typeface="Gill Sans"/>
                <a:sym typeface="Gill Sans"/>
              </a:defRPr>
            </a:lvl1pPr>
          </a:lstStyle>
          <a:p>
            <a:pPr lvl="0">
              <a:defRPr sz="1800"/>
            </a:pPr>
            <a:r>
              <a:rPr sz="2200"/>
              <a:t>Katija et al., Mar. Ecol. Prog. Ser. (2011)</a:t>
            </a:r>
          </a:p>
        </p:txBody>
      </p:sp>
      <p:sp>
        <p:nvSpPr>
          <p:cNvPr id="76" name="Shape 76"/>
          <p:cNvSpPr/>
          <p:nvPr/>
        </p:nvSpPr>
        <p:spPr>
          <a:xfrm>
            <a:off x="2805993" y="2856642"/>
            <a:ext cx="862088" cy="5492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defRPr sz="2800">
                <a:solidFill>
                  <a:srgbClr val="FFFFFF"/>
                </a:solidFill>
                <a:latin typeface="Gill Sans"/>
                <a:ea typeface="Gill Sans"/>
                <a:cs typeface="Gill Sans"/>
                <a:sym typeface="Gill Sans"/>
              </a:defRPr>
            </a:lvl1pPr>
          </a:lstStyle>
          <a:p>
            <a:pPr lvl="0">
              <a:defRPr sz="1800">
                <a:solidFill>
                  <a:srgbClr val="000000"/>
                </a:solidFill>
              </a:defRPr>
            </a:pPr>
            <a:r>
              <a:rPr sz="2800">
                <a:solidFill>
                  <a:srgbClr val="FFFFFF"/>
                </a:solidFill>
              </a:rPr>
              <a:t>3 cm</a:t>
            </a:r>
          </a:p>
        </p:txBody>
      </p:sp>
      <p:sp>
        <p:nvSpPr>
          <p:cNvPr id="77" name="Shape 77"/>
          <p:cNvSpPr/>
          <p:nvPr/>
        </p:nvSpPr>
        <p:spPr>
          <a:xfrm>
            <a:off x="2790552" y="3363451"/>
            <a:ext cx="892970" cy="1"/>
          </a:xfrm>
          <a:prstGeom prst="line">
            <a:avLst/>
          </a:prstGeom>
          <a:ln w="25400">
            <a:solidFill>
              <a:srgbClr val="FFFFFF"/>
            </a:solidFill>
            <a:miter lim="400000"/>
          </a:ln>
        </p:spPr>
        <p:txBody>
          <a:bodyPr lIns="0" tIns="0" rIns="0" bIns="0" anchor="ct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Tree>
  </p:cSld>
  <p:clrMapOvr>
    <a:masterClrMapping/>
  </p:clrMapOvr>
  <p:transition xmlns:p14="http://schemas.microsoft.com/office/powerpoint/2010/main" spd="med"/>
  <p:timing>
    <p:tnLst>
      <p:par>
        <p:cTn xmlns:p14="http://schemas.microsoft.com/office/powerpoint/2010/mai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36" fill="hold"/>
                                        <p:tgtEl>
                                          <p:spTgt spid="7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71"/>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Shape 79"/>
          <p:cNvSpPr>
            <a:spLocks noGrp="1"/>
          </p:cNvSpPr>
          <p:nvPr>
            <p:ph type="title"/>
          </p:nvPr>
        </p:nvSpPr>
        <p:spPr>
          <a:xfrm>
            <a:off x="4833937" y="0"/>
            <a:ext cx="14716126" cy="3429000"/>
          </a:xfrm>
          <a:prstGeom prst="rect">
            <a:avLst/>
          </a:prstGeom>
        </p:spPr>
        <p:txBody>
          <a:bodyPr/>
          <a:lstStyle>
            <a:lvl1pPr>
              <a:defRPr sz="5600"/>
            </a:lvl1pPr>
          </a:lstStyle>
          <a:p>
            <a:pPr lvl="0">
              <a:defRPr sz="1800"/>
            </a:pPr>
            <a:r>
              <a:rPr sz="5600"/>
              <a:t>DeepPIV: ROV-deployable PIV</a:t>
            </a:r>
          </a:p>
        </p:txBody>
      </p:sp>
      <p:sp>
        <p:nvSpPr>
          <p:cNvPr id="80" name="Shape 80"/>
          <p:cNvSpPr>
            <a:spLocks noGrp="1"/>
          </p:cNvSpPr>
          <p:nvPr>
            <p:ph type="body" idx="1"/>
          </p:nvPr>
        </p:nvSpPr>
        <p:spPr>
          <a:xfrm>
            <a:off x="3057345" y="3811190"/>
            <a:ext cx="18269312" cy="8036720"/>
          </a:xfrm>
          <a:prstGeom prst="rect">
            <a:avLst/>
          </a:prstGeom>
        </p:spPr>
        <p:txBody>
          <a:bodyPr anchor="t"/>
          <a:lstStyle/>
          <a:p>
            <a:pPr marL="0" lvl="0" indent="0">
              <a:spcBef>
                <a:spcPts val="0"/>
              </a:spcBef>
              <a:buSzTx/>
              <a:buNone/>
              <a:defRPr sz="1800"/>
            </a:pPr>
            <a:r>
              <a:rPr sz="4500" b="1"/>
              <a:t>What is DeepPIV:</a:t>
            </a:r>
          </a:p>
          <a:p>
            <a:pPr marL="0" lvl="0" indent="0">
              <a:spcBef>
                <a:spcPts val="0"/>
              </a:spcBef>
              <a:buSzTx/>
              <a:buNone/>
              <a:defRPr sz="1800"/>
            </a:pPr>
            <a:r>
              <a:rPr sz="4000"/>
              <a:t>	DeepPIV is an instrument that will optically capture the motion of suspended particles in deep sea environments using a laser sheet, high-resolution camera, and deployed from an ROV.</a:t>
            </a:r>
          </a:p>
          <a:p>
            <a:pPr marL="0" lvl="0" indent="0">
              <a:spcBef>
                <a:spcPts val="0"/>
              </a:spcBef>
              <a:buSzTx/>
              <a:buNone/>
              <a:defRPr sz="1800"/>
            </a:pPr>
            <a:endParaRPr sz="2800"/>
          </a:p>
          <a:p>
            <a:pPr marL="0" lvl="0" indent="0">
              <a:spcBef>
                <a:spcPts val="0"/>
              </a:spcBef>
              <a:buSzTx/>
              <a:buNone/>
              <a:defRPr sz="1800"/>
            </a:pPr>
            <a:r>
              <a:rPr sz="4500" b="1"/>
              <a:t>Why build DeepPIV:</a:t>
            </a:r>
          </a:p>
          <a:p>
            <a:pPr marL="0" lvl="0" indent="0">
              <a:spcBef>
                <a:spcPts val="0"/>
              </a:spcBef>
              <a:buSzTx/>
              <a:buNone/>
              <a:defRPr sz="1800"/>
            </a:pPr>
            <a:r>
              <a:rPr sz="2800"/>
              <a:t>	</a:t>
            </a:r>
            <a:r>
              <a:rPr sz="4000"/>
              <a:t>By measuring particle motion as a proxy for fluid motion, we can understand how organisms interact with their fluid environment.</a:t>
            </a:r>
            <a:endParaRPr sz="3500"/>
          </a:p>
          <a:p>
            <a:pPr marL="0" lvl="0" indent="0">
              <a:spcBef>
                <a:spcPts val="0"/>
              </a:spcBef>
              <a:buSzTx/>
              <a:buNone/>
              <a:defRPr sz="1800"/>
            </a:pPr>
            <a:endParaRPr sz="2800"/>
          </a:p>
          <a:p>
            <a:pPr marL="0" lvl="0" indent="0">
              <a:spcBef>
                <a:spcPts val="0"/>
              </a:spcBef>
              <a:buSzTx/>
              <a:buNone/>
              <a:defRPr sz="1800"/>
            </a:pPr>
            <a:r>
              <a:rPr sz="4500" b="1"/>
              <a:t>MBARI relevance:</a:t>
            </a:r>
          </a:p>
          <a:p>
            <a:pPr marL="0" lvl="0" indent="0">
              <a:spcBef>
                <a:spcPts val="0"/>
              </a:spcBef>
              <a:buSzTx/>
              <a:buNone/>
              <a:defRPr sz="1800"/>
            </a:pPr>
            <a:r>
              <a:rPr sz="2800"/>
              <a:t>	</a:t>
            </a:r>
            <a:r>
              <a:rPr sz="4000"/>
              <a:t>We will develop innovative technologies that are traditionally reserved for laboratory environments to resolve important questions related to fluid mechanics that will advance our understanding of the ocean.</a:t>
            </a:r>
          </a:p>
        </p:txBody>
      </p:sp>
    </p:spTree>
  </p:cSld>
  <p:clrMapOvr>
    <a:masterClrMapping/>
  </p:clrMapOvr>
  <p:transition xmlns:p14="http://schemas.microsoft.com/office/powerpoint/2010/main" spd="med"/>
  <p:timing>
    <p:tnLst>
      <p:par>
        <p:cTn xmlns:p14="http://schemas.microsoft.com/office/powerpoint/2010/mai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80">
                                            <p:bg/>
                                          </p:spTgt>
                                        </p:tgtEl>
                                        <p:attrNameLst>
                                          <p:attrName>style.visibility</p:attrName>
                                        </p:attrNameLst>
                                      </p:cBhvr>
                                      <p:to>
                                        <p:strVal val="visible"/>
                                      </p:to>
                                    </p:set>
                                  </p:childTnLst>
                                </p:cTn>
                              </p:par>
                              <p:par>
                                <p:cTn id="7" presetID="1" presetClass="entr" presetSubtype="0" fill="hold" grpId="1">
                                  <p:stCondLst>
                                    <p:cond delay="0"/>
                                  </p:stCondLst>
                                  <p:iterate>
                                    <p:tmAbs val="0"/>
                                  </p:iterate>
                                  <p:childTnLst>
                                    <p:set>
                                      <p:cBhvr>
                                        <p:cTn id="8" fill="hold"/>
                                        <p:tgtEl>
                                          <p:spTgt spid="80">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1" nodeType="clickEffect">
                                  <p:stCondLst>
                                    <p:cond delay="0"/>
                                  </p:stCondLst>
                                  <p:iterate>
                                    <p:tmAbs val="0"/>
                                  </p:iterate>
                                  <p:childTnLst>
                                    <p:set>
                                      <p:cBhvr>
                                        <p:cTn id="12" fill="hold"/>
                                        <p:tgtEl>
                                          <p:spTgt spid="80">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1" nodeType="clickEffect">
                                  <p:stCondLst>
                                    <p:cond delay="0"/>
                                  </p:stCondLst>
                                  <p:iterate>
                                    <p:tmAbs val="0"/>
                                  </p:iterate>
                                  <p:childTnLst>
                                    <p:set>
                                      <p:cBhvr>
                                        <p:cTn id="16" fill="hold"/>
                                        <p:tgtEl>
                                          <p:spTgt spid="80">
                                            <p:txEl>
                                              <p:pRg st="2" end="2"/>
                                            </p:txEl>
                                          </p:spTgt>
                                        </p:tgtEl>
                                        <p:attrNameLst>
                                          <p:attrName>style.visibility</p:attrName>
                                        </p:attrNameLst>
                                      </p:cBhvr>
                                      <p:to>
                                        <p:strVal val="visible"/>
                                      </p:to>
                                    </p:set>
                                  </p:childTnLst>
                                </p:cTn>
                              </p:par>
                            </p:childTnLst>
                          </p:cTn>
                        </p:par>
                        <p:par>
                          <p:cTn id="17" fill="hold">
                            <p:stCondLst>
                              <p:cond delay="0"/>
                            </p:stCondLst>
                            <p:childTnLst>
                              <p:par>
                                <p:cTn id="18" presetID="1" presetClass="entr" presetSubtype="0" fill="hold" grpId="1" nodeType="afterEffect">
                                  <p:stCondLst>
                                    <p:cond delay="0"/>
                                  </p:stCondLst>
                                  <p:iterate>
                                    <p:tmAbs val="0"/>
                                  </p:iterate>
                                  <p:childTnLst>
                                    <p:set>
                                      <p:cBhvr>
                                        <p:cTn id="19" fill="hold"/>
                                        <p:tgtEl>
                                          <p:spTgt spid="80">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iterate>
                                    <p:tmAbs val="0"/>
                                  </p:iterate>
                                  <p:childTnLst>
                                    <p:set>
                                      <p:cBhvr>
                                        <p:cTn id="23" fill="hold"/>
                                        <p:tgtEl>
                                          <p:spTgt spid="80">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1" nodeType="clickEffect">
                                  <p:stCondLst>
                                    <p:cond delay="0"/>
                                  </p:stCondLst>
                                  <p:iterate>
                                    <p:tmAbs val="0"/>
                                  </p:iterate>
                                  <p:childTnLst>
                                    <p:set>
                                      <p:cBhvr>
                                        <p:cTn id="27" fill="hold"/>
                                        <p:tgtEl>
                                          <p:spTgt spid="80">
                                            <p:txEl>
                                              <p:pRg st="5" end="5"/>
                                            </p:txEl>
                                          </p:spTgt>
                                        </p:tgtEl>
                                        <p:attrNameLst>
                                          <p:attrName>style.visibility</p:attrName>
                                        </p:attrNameLst>
                                      </p:cBhvr>
                                      <p:to>
                                        <p:strVal val="visible"/>
                                      </p:to>
                                    </p:set>
                                  </p:childTnLst>
                                </p:cTn>
                              </p:par>
                            </p:childTnLst>
                          </p:cTn>
                        </p:par>
                        <p:par>
                          <p:cTn id="28" fill="hold">
                            <p:stCondLst>
                              <p:cond delay="0"/>
                            </p:stCondLst>
                            <p:childTnLst>
                              <p:par>
                                <p:cTn id="29" presetID="1" presetClass="entr" presetSubtype="0" fill="hold" grpId="1" nodeType="afterEffect">
                                  <p:stCondLst>
                                    <p:cond delay="0"/>
                                  </p:stCondLst>
                                  <p:iterate>
                                    <p:tmAbs val="0"/>
                                  </p:iterate>
                                  <p:childTnLst>
                                    <p:set>
                                      <p:cBhvr>
                                        <p:cTn id="30" fill="hold"/>
                                        <p:tgtEl>
                                          <p:spTgt spid="8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iterate>
                                    <p:tmAbs val="0"/>
                                  </p:iterate>
                                  <p:childTnLst>
                                    <p:set>
                                      <p:cBhvr>
                                        <p:cTn id="34" fill="hold"/>
                                        <p:tgtEl>
                                          <p:spTgt spid="8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1" nodeType="clickEffect">
                                  <p:stCondLst>
                                    <p:cond delay="0"/>
                                  </p:stCondLst>
                                  <p:iterate>
                                    <p:tmAbs val="0"/>
                                  </p:iterate>
                                  <p:childTnLst>
                                    <p:set>
                                      <p:cBhvr>
                                        <p:cTn id="38" fill="hold"/>
                                        <p:tgtEl>
                                          <p:spTgt spid="8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 grpId="1" build="p" bldLvl="5" animBg="1" advAuto="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Shape 84"/>
          <p:cNvSpPr>
            <a:spLocks noGrp="1"/>
          </p:cNvSpPr>
          <p:nvPr>
            <p:ph type="title"/>
          </p:nvPr>
        </p:nvSpPr>
        <p:spPr>
          <a:xfrm>
            <a:off x="4833937" y="0"/>
            <a:ext cx="14716126" cy="2678907"/>
          </a:xfrm>
          <a:prstGeom prst="rect">
            <a:avLst/>
          </a:prstGeom>
        </p:spPr>
        <p:txBody>
          <a:bodyPr/>
          <a:lstStyle/>
          <a:p>
            <a:pPr lvl="0">
              <a:defRPr sz="1800"/>
            </a:pPr>
            <a:r>
              <a:rPr sz="5600"/>
              <a:t>DeepPIV: ROV-deployable PIV</a:t>
            </a:r>
          </a:p>
        </p:txBody>
      </p:sp>
      <p:sp>
        <p:nvSpPr>
          <p:cNvPr id="85" name="Shape 85"/>
          <p:cNvSpPr>
            <a:spLocks noGrp="1"/>
          </p:cNvSpPr>
          <p:nvPr>
            <p:ph type="body" idx="1"/>
          </p:nvPr>
        </p:nvSpPr>
        <p:spPr>
          <a:xfrm>
            <a:off x="3633877" y="2286000"/>
            <a:ext cx="17116245" cy="8661797"/>
          </a:xfrm>
          <a:prstGeom prst="rect">
            <a:avLst/>
          </a:prstGeom>
        </p:spPr>
        <p:txBody>
          <a:bodyPr anchor="t"/>
          <a:lstStyle/>
          <a:p>
            <a:pPr marL="0" lvl="0" indent="0">
              <a:spcBef>
                <a:spcPts val="1000"/>
              </a:spcBef>
              <a:buSzTx/>
              <a:buNone/>
              <a:defRPr sz="1800"/>
            </a:pPr>
            <a:r>
              <a:rPr sz="4200"/>
              <a:t>Components and housing configurations</a:t>
            </a:r>
          </a:p>
          <a:p>
            <a:pPr marL="864305" lvl="1" indent="-419805">
              <a:spcBef>
                <a:spcPts val="1000"/>
              </a:spcBef>
              <a:buSzPct val="75000"/>
              <a:defRPr sz="1800"/>
            </a:pPr>
            <a:r>
              <a:rPr sz="3400"/>
              <a:t>Laser housing: anodized aluminum housing rated to 4000 m </a:t>
            </a:r>
          </a:p>
          <a:p>
            <a:pPr marL="864305" lvl="1" indent="-419805">
              <a:spcBef>
                <a:spcPts val="1000"/>
              </a:spcBef>
              <a:buSzPct val="75000"/>
              <a:defRPr sz="1800"/>
            </a:pPr>
            <a:r>
              <a:rPr sz="3400"/>
              <a:t>Controller housing:  Vicor, kill switch, and laser controller</a:t>
            </a:r>
          </a:p>
        </p:txBody>
      </p:sp>
      <p:grpSp>
        <p:nvGrpSpPr>
          <p:cNvPr id="108" name="Group 108"/>
          <p:cNvGrpSpPr/>
          <p:nvPr/>
        </p:nvGrpSpPr>
        <p:grpSpPr>
          <a:xfrm>
            <a:off x="3247427" y="4572334"/>
            <a:ext cx="21098474" cy="9150611"/>
            <a:chOff x="0" y="0"/>
            <a:chExt cx="21098472" cy="9150610"/>
          </a:xfrm>
        </p:grpSpPr>
        <p:sp>
          <p:nvSpPr>
            <p:cNvPr id="86" name="Shape 86"/>
            <p:cNvSpPr/>
            <p:nvPr/>
          </p:nvSpPr>
          <p:spPr>
            <a:xfrm>
              <a:off x="18052307" y="8690235"/>
              <a:ext cx="3046165" cy="4603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ctr">
              <a:spAutoFit/>
            </a:bodyPr>
            <a:lstStyle>
              <a:lvl1pPr algn="r" defTabSz="457200">
                <a:defRPr sz="2200">
                  <a:latin typeface="Gill Sans"/>
                  <a:ea typeface="Gill Sans"/>
                  <a:cs typeface="Gill Sans"/>
                  <a:sym typeface="Gill Sans"/>
                </a:defRPr>
              </a:lvl1pPr>
            </a:lstStyle>
            <a:p>
              <a:pPr lvl="0">
                <a:defRPr sz="1800"/>
              </a:pPr>
              <a:r>
                <a:rPr sz="2200"/>
                <a:t>Image credit: Dale Graves</a:t>
              </a:r>
            </a:p>
          </p:txBody>
        </p:sp>
        <p:grpSp>
          <p:nvGrpSpPr>
            <p:cNvPr id="107" name="Group 107"/>
            <p:cNvGrpSpPr/>
            <p:nvPr/>
          </p:nvGrpSpPr>
          <p:grpSpPr>
            <a:xfrm>
              <a:off x="-1" y="0"/>
              <a:ext cx="17889145" cy="8549854"/>
              <a:chOff x="0" y="0"/>
              <a:chExt cx="17889143" cy="8549853"/>
            </a:xfrm>
          </p:grpSpPr>
          <p:grpSp>
            <p:nvGrpSpPr>
              <p:cNvPr id="105" name="Group 105"/>
              <p:cNvGrpSpPr/>
              <p:nvPr/>
            </p:nvGrpSpPr>
            <p:grpSpPr>
              <a:xfrm>
                <a:off x="-1" y="0"/>
                <a:ext cx="17889145" cy="8549854"/>
                <a:chOff x="0" y="0"/>
                <a:chExt cx="17889143" cy="8549853"/>
              </a:xfrm>
            </p:grpSpPr>
            <p:grpSp>
              <p:nvGrpSpPr>
                <p:cNvPr id="103" name="Group 103"/>
                <p:cNvGrpSpPr/>
                <p:nvPr/>
              </p:nvGrpSpPr>
              <p:grpSpPr>
                <a:xfrm>
                  <a:off x="0" y="0"/>
                  <a:ext cx="17889144" cy="8549854"/>
                  <a:chOff x="0" y="0"/>
                  <a:chExt cx="17889143" cy="8549853"/>
                </a:xfrm>
              </p:grpSpPr>
              <p:pic>
                <p:nvPicPr>
                  <p:cNvPr id="87" name="g3880.png"/>
                  <p:cNvPicPr/>
                  <p:nvPr/>
                </p:nvPicPr>
                <p:blipFill>
                  <a:blip r:embed="rId3">
                    <a:extLst/>
                  </a:blip>
                  <a:srcRect/>
                  <a:stretch>
                    <a:fillRect/>
                  </a:stretch>
                </p:blipFill>
                <p:spPr>
                  <a:xfrm>
                    <a:off x="0" y="0"/>
                    <a:ext cx="17236748" cy="8549854"/>
                  </a:xfrm>
                  <a:prstGeom prst="rect">
                    <a:avLst/>
                  </a:prstGeom>
                  <a:ln w="12700" cap="flat">
                    <a:noFill/>
                    <a:miter lim="400000"/>
                  </a:ln>
                  <a:effectLst/>
                </p:spPr>
              </p:pic>
              <p:sp>
                <p:nvSpPr>
                  <p:cNvPr id="88" name="Shape 88"/>
                  <p:cNvSpPr/>
                  <p:nvPr/>
                </p:nvSpPr>
                <p:spPr>
                  <a:xfrm>
                    <a:off x="3921064" y="4271047"/>
                    <a:ext cx="1778339" cy="1"/>
                  </a:xfrm>
                  <a:prstGeom prst="line">
                    <a:avLst/>
                  </a:prstGeom>
                  <a:noFill/>
                  <a:ln w="177800" cap="flat">
                    <a:solidFill>
                      <a:srgbClr val="000000"/>
                    </a:solidFill>
                    <a:prstDash val="solid"/>
                    <a:miter lim="400000"/>
                  </a:ln>
                  <a:effectLst/>
                </p:spPr>
                <p:txBody>
                  <a:bodyPr wrap="square" lIns="0" tIns="0" rIns="0" bIns="0" numCol="1" anchor="ctr">
                    <a:noAutofit/>
                  </a:bodyPr>
                  <a:lstStyle/>
                  <a:p>
                    <a:pPr lvl="0">
                      <a:defRPr sz="3200"/>
                    </a:pPr>
                    <a:endParaRPr/>
                  </a:p>
                </p:txBody>
              </p:sp>
              <p:sp>
                <p:nvSpPr>
                  <p:cNvPr id="89" name="Shape 89"/>
                  <p:cNvSpPr/>
                  <p:nvPr/>
                </p:nvSpPr>
                <p:spPr>
                  <a:xfrm>
                    <a:off x="8573300" y="4050972"/>
                    <a:ext cx="1324937" cy="52181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a:defRPr sz="2800" b="1">
                        <a:latin typeface="Gill Sans"/>
                        <a:ea typeface="Gill Sans"/>
                        <a:cs typeface="Gill Sans"/>
                        <a:sym typeface="Gill Sans"/>
                      </a:defRPr>
                    </a:lvl1pPr>
                  </a:lstStyle>
                  <a:p>
                    <a:pPr lvl="0">
                      <a:defRPr sz="1800" b="0"/>
                    </a:pPr>
                    <a:r>
                      <a:rPr sz="2800" b="1"/>
                      <a:t>Laser</a:t>
                    </a:r>
                  </a:p>
                </p:txBody>
              </p:sp>
              <p:sp>
                <p:nvSpPr>
                  <p:cNvPr id="90" name="Shape 90"/>
                  <p:cNvSpPr/>
                  <p:nvPr/>
                </p:nvSpPr>
                <p:spPr>
                  <a:xfrm>
                    <a:off x="10649624" y="5170777"/>
                    <a:ext cx="1211341" cy="105424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p>
                    <a:pPr lvl="0">
                      <a:defRPr sz="1800"/>
                    </a:pPr>
                    <a:r>
                      <a:rPr sz="2800" b="1">
                        <a:latin typeface="Gill Sans"/>
                        <a:ea typeface="Gill Sans"/>
                        <a:cs typeface="Gill Sans"/>
                        <a:sym typeface="Gill Sans"/>
                      </a:rPr>
                      <a:t>Laser</a:t>
                    </a:r>
                  </a:p>
                  <a:p>
                    <a:pPr lvl="0">
                      <a:defRPr sz="1800"/>
                    </a:pPr>
                    <a:r>
                      <a:rPr sz="2800" b="1">
                        <a:latin typeface="Gill Sans"/>
                        <a:ea typeface="Gill Sans"/>
                        <a:cs typeface="Gill Sans"/>
                        <a:sym typeface="Gill Sans"/>
                      </a:rPr>
                      <a:t>Optic</a:t>
                    </a:r>
                  </a:p>
                </p:txBody>
              </p:sp>
              <p:sp>
                <p:nvSpPr>
                  <p:cNvPr id="91" name="Shape 91"/>
                  <p:cNvSpPr/>
                  <p:nvPr/>
                </p:nvSpPr>
                <p:spPr>
                  <a:xfrm>
                    <a:off x="13352719" y="4052221"/>
                    <a:ext cx="287671" cy="437653"/>
                  </a:xfrm>
                  <a:prstGeom prst="rect">
                    <a:avLst/>
                  </a:prstGeom>
                  <a:blipFill rotWithShape="1">
                    <a:blip r:embed="rId4"/>
                    <a:srcRect/>
                    <a:tile tx="0" ty="0" sx="100000" sy="100000" flip="none" algn="tl"/>
                  </a:blipFill>
                  <a:ln w="12700" cap="flat">
                    <a:solidFill>
                      <a:srgbClr val="000000"/>
                    </a:solidFill>
                    <a:prstDash val="solid"/>
                    <a:miter lim="400000"/>
                  </a:ln>
                  <a:effectLst/>
                </p:spPr>
                <p:txBody>
                  <a:bodyPr wrap="square" lIns="0" tIns="0" rIns="0" bIns="0" numCol="1" anchor="ctr">
                    <a:noAutofit/>
                  </a:bodyPr>
                  <a:lstStyle/>
                  <a:p>
                    <a:pPr lvl="0">
                      <a:defRPr sz="3200">
                        <a:solidFill>
                          <a:srgbClr val="FFFFFF"/>
                        </a:solidFill>
                      </a:defRPr>
                    </a:pPr>
                    <a:endParaRPr/>
                  </a:p>
                </p:txBody>
              </p:sp>
              <p:sp>
                <p:nvSpPr>
                  <p:cNvPr id="92" name="Shape 92"/>
                  <p:cNvSpPr/>
                  <p:nvPr/>
                </p:nvSpPr>
                <p:spPr>
                  <a:xfrm>
                    <a:off x="12264761" y="561473"/>
                    <a:ext cx="2463588" cy="126103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a:defRPr sz="2800" b="1">
                        <a:latin typeface="Gill Sans"/>
                        <a:ea typeface="Gill Sans"/>
                        <a:cs typeface="Gill Sans"/>
                        <a:sym typeface="Gill Sans"/>
                      </a:defRPr>
                    </a:lvl1pPr>
                  </a:lstStyle>
                  <a:p>
                    <a:pPr lvl="0">
                      <a:defRPr sz="1800" b="0"/>
                    </a:pPr>
                    <a:r>
                      <a:rPr sz="2800" b="1"/>
                      <a:t>Flat Optical Port</a:t>
                    </a:r>
                  </a:p>
                </p:txBody>
              </p:sp>
              <p:sp>
                <p:nvSpPr>
                  <p:cNvPr id="93" name="Shape 93"/>
                  <p:cNvSpPr/>
                  <p:nvPr/>
                </p:nvSpPr>
                <p:spPr>
                  <a:xfrm>
                    <a:off x="1988770" y="4048430"/>
                    <a:ext cx="284063" cy="442100"/>
                  </a:xfrm>
                  <a:prstGeom prst="rect">
                    <a:avLst/>
                  </a:prstGeom>
                  <a:solidFill>
                    <a:srgbClr val="000000"/>
                  </a:solidFill>
                  <a:ln w="12700" cap="flat">
                    <a:solidFill>
                      <a:srgbClr val="000000"/>
                    </a:solidFill>
                    <a:prstDash val="solid"/>
                    <a:miter lim="400000"/>
                  </a:ln>
                  <a:effectLst/>
                </p:spPr>
                <p:txBody>
                  <a:bodyPr wrap="square" lIns="0" tIns="0" rIns="0" bIns="0" numCol="1" anchor="ctr">
                    <a:noAutofit/>
                  </a:bodyP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
                <p:nvSpPr>
                  <p:cNvPr id="94" name="Shape 94"/>
                  <p:cNvSpPr/>
                  <p:nvPr/>
                </p:nvSpPr>
                <p:spPr>
                  <a:xfrm>
                    <a:off x="1639203" y="4048430"/>
                    <a:ext cx="284064" cy="442100"/>
                  </a:xfrm>
                  <a:prstGeom prst="rect">
                    <a:avLst/>
                  </a:prstGeom>
                  <a:solidFill>
                    <a:srgbClr val="000000"/>
                  </a:solidFill>
                  <a:ln w="12700" cap="flat">
                    <a:solidFill>
                      <a:srgbClr val="000000"/>
                    </a:solidFill>
                    <a:prstDash val="solid"/>
                    <a:miter lim="400000"/>
                  </a:ln>
                  <a:effectLst/>
                </p:spPr>
                <p:txBody>
                  <a:bodyPr wrap="square" lIns="0" tIns="0" rIns="0" bIns="0" numCol="1" anchor="ctr">
                    <a:noAutofit/>
                  </a:bodyP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
                <p:nvSpPr>
                  <p:cNvPr id="95" name="Shape 95"/>
                  <p:cNvSpPr/>
                  <p:nvPr/>
                </p:nvSpPr>
                <p:spPr>
                  <a:xfrm>
                    <a:off x="747617" y="4294300"/>
                    <a:ext cx="1059157" cy="1"/>
                  </a:xfrm>
                  <a:prstGeom prst="line">
                    <a:avLst/>
                  </a:prstGeom>
                  <a:noFill/>
                  <a:ln w="88900" cap="flat">
                    <a:solidFill>
                      <a:srgbClr val="000000"/>
                    </a:solidFill>
                    <a:prstDash val="solid"/>
                    <a:miter lim="400000"/>
                    <a:headEnd type="arrow" w="med" len="med"/>
                  </a:ln>
                  <a:effectLst/>
                </p:spPr>
                <p:txBody>
                  <a:bodyPr wrap="square" lIns="0" tIns="0" rIns="0" bIns="0" numCol="1" anchor="ctr">
                    <a:noAutofit/>
                  </a:bodyP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
                <p:nvSpPr>
                  <p:cNvPr id="96" name="Shape 96"/>
                  <p:cNvSpPr/>
                  <p:nvPr/>
                </p:nvSpPr>
                <p:spPr>
                  <a:xfrm flipV="1">
                    <a:off x="13650182" y="2807925"/>
                    <a:ext cx="3614976" cy="1470290"/>
                  </a:xfrm>
                  <a:prstGeom prst="line">
                    <a:avLst/>
                  </a:prstGeom>
                  <a:noFill/>
                  <a:ln w="25400" cap="flat">
                    <a:solidFill>
                      <a:srgbClr val="0365C0"/>
                    </a:solidFill>
                    <a:custDash>
                      <a:ds d="600000" sp="600000"/>
                    </a:custDash>
                    <a:miter lim="400000"/>
                  </a:ln>
                  <a:effectLst/>
                </p:spPr>
                <p:txBody>
                  <a:bodyPr wrap="square" lIns="0" tIns="0" rIns="0" bIns="0" numCol="1" anchor="ctr">
                    <a:noAutofit/>
                  </a:bodyPr>
                  <a:lstStyle/>
                  <a:p>
                    <a:pPr lvl="0">
                      <a:defRPr sz="3200"/>
                    </a:pPr>
                    <a:endParaRPr/>
                  </a:p>
                </p:txBody>
              </p:sp>
              <p:sp>
                <p:nvSpPr>
                  <p:cNvPr id="109" name="Shape 109"/>
                  <p:cNvSpPr/>
                  <p:nvPr/>
                </p:nvSpPr>
                <p:spPr>
                  <a:xfrm>
                    <a:off x="16152083" y="3244248"/>
                    <a:ext cx="151806" cy="2089418"/>
                  </a:xfrm>
                  <a:custGeom>
                    <a:avLst/>
                    <a:gdLst/>
                    <a:ahLst/>
                    <a:cxnLst>
                      <a:cxn ang="0">
                        <a:pos x="wd2" y="hd2"/>
                      </a:cxn>
                      <a:cxn ang="5400000">
                        <a:pos x="wd2" y="hd2"/>
                      </a:cxn>
                      <a:cxn ang="10800000">
                        <a:pos x="wd2" y="hd2"/>
                      </a:cxn>
                      <a:cxn ang="16200000">
                        <a:pos x="wd2" y="hd2"/>
                      </a:cxn>
                    </a:cxnLst>
                    <a:rect l="0" t="0" r="r" b="b"/>
                    <a:pathLst>
                      <a:path w="16202" h="21600" extrusionOk="0">
                        <a:moveTo>
                          <a:pt x="650" y="21600"/>
                        </a:moveTo>
                        <a:cubicBezTo>
                          <a:pt x="21600" y="13578"/>
                          <a:pt x="21383" y="6378"/>
                          <a:pt x="0" y="0"/>
                        </a:cubicBezTo>
                      </a:path>
                    </a:pathLst>
                  </a:custGeom>
                  <a:noFill/>
                  <a:ln w="50800" cap="flat">
                    <a:solidFill>
                      <a:srgbClr val="0365C0"/>
                    </a:solidFill>
                    <a:prstDash val="solid"/>
                    <a:miter lim="400000"/>
                    <a:headEnd type="stealth" w="med" len="med"/>
                    <a:tailEnd type="stealth" w="med" len="med"/>
                  </a:ln>
                  <a:effectLst/>
                </p:spPr>
                <p:txBody>
                  <a:bodyPr/>
                  <a:lstStyle/>
                  <a:p>
                    <a:pPr lvl="0"/>
                    <a:endParaRPr/>
                  </a:p>
                </p:txBody>
              </p:sp>
              <p:sp>
                <p:nvSpPr>
                  <p:cNvPr id="98" name="Shape 98"/>
                  <p:cNvSpPr/>
                  <p:nvPr/>
                </p:nvSpPr>
                <p:spPr>
                  <a:xfrm>
                    <a:off x="16055193" y="3620053"/>
                    <a:ext cx="1833951" cy="102938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a:defRPr sz="2800">
                        <a:solidFill>
                          <a:srgbClr val="0365C0"/>
                        </a:solidFill>
                        <a:latin typeface="Gill Sans"/>
                        <a:ea typeface="Gill Sans"/>
                        <a:cs typeface="Gill Sans"/>
                        <a:sym typeface="Gill Sans"/>
                      </a:defRPr>
                    </a:lvl1pPr>
                  </a:lstStyle>
                  <a:p>
                    <a:pPr lvl="0">
                      <a:defRPr sz="1800">
                        <a:solidFill>
                          <a:srgbClr val="000000"/>
                        </a:solidFill>
                      </a:defRPr>
                    </a:pPr>
                    <a:r>
                      <a:rPr sz="2800">
                        <a:solidFill>
                          <a:srgbClr val="0365C0"/>
                        </a:solidFill>
                      </a:rPr>
                      <a:t>45 deg</a:t>
                    </a:r>
                  </a:p>
                </p:txBody>
              </p:sp>
              <p:sp>
                <p:nvSpPr>
                  <p:cNvPr id="99" name="Shape 99"/>
                  <p:cNvSpPr/>
                  <p:nvPr/>
                </p:nvSpPr>
                <p:spPr>
                  <a:xfrm>
                    <a:off x="222373" y="4675033"/>
                    <a:ext cx="2086627" cy="9089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p>
                    <a:pPr lvl="0">
                      <a:defRPr sz="1800"/>
                    </a:pPr>
                    <a:r>
                      <a:rPr sz="2800" b="1">
                        <a:latin typeface="Gill Sans"/>
                        <a:ea typeface="Gill Sans"/>
                        <a:cs typeface="Gill Sans"/>
                        <a:sym typeface="Gill Sans"/>
                      </a:rPr>
                      <a:t>ROV Power</a:t>
                    </a:r>
                  </a:p>
                  <a:p>
                    <a:pPr lvl="0">
                      <a:defRPr sz="1800"/>
                    </a:pPr>
                    <a:r>
                      <a:rPr sz="2800" b="1">
                        <a:latin typeface="Gill Sans"/>
                        <a:ea typeface="Gill Sans"/>
                        <a:cs typeface="Gill Sans"/>
                        <a:sym typeface="Gill Sans"/>
                      </a:rPr>
                      <a:t>and Comms</a:t>
                    </a:r>
                  </a:p>
                </p:txBody>
              </p:sp>
              <p:sp>
                <p:nvSpPr>
                  <p:cNvPr id="100" name="Shape 100"/>
                  <p:cNvSpPr/>
                  <p:nvPr/>
                </p:nvSpPr>
                <p:spPr>
                  <a:xfrm flipV="1">
                    <a:off x="11826527" y="4426290"/>
                    <a:ext cx="1573431" cy="1359706"/>
                  </a:xfrm>
                  <a:prstGeom prst="line">
                    <a:avLst/>
                  </a:prstGeom>
                  <a:noFill/>
                  <a:ln w="25400" cap="flat">
                    <a:solidFill>
                      <a:srgbClr val="000000"/>
                    </a:solidFill>
                    <a:prstDash val="solid"/>
                    <a:miter lim="400000"/>
                  </a:ln>
                  <a:effectLst/>
                </p:spPr>
                <p:txBody>
                  <a:bodyPr wrap="square" lIns="71437" tIns="71437" rIns="71437" bIns="71437" numCol="1" anchor="ctr">
                    <a:noAutofit/>
                  </a:bodyPr>
                  <a:lstStyle/>
                  <a:p>
                    <a:pPr lvl="0">
                      <a:defRPr sz="3200"/>
                    </a:pPr>
                    <a:endParaRPr/>
                  </a:p>
                </p:txBody>
              </p:sp>
              <p:sp>
                <p:nvSpPr>
                  <p:cNvPr id="101" name="Shape 101"/>
                  <p:cNvSpPr/>
                  <p:nvPr/>
                </p:nvSpPr>
                <p:spPr>
                  <a:xfrm flipH="1" flipV="1">
                    <a:off x="13694635" y="1622780"/>
                    <a:ext cx="271513" cy="1424999"/>
                  </a:xfrm>
                  <a:prstGeom prst="line">
                    <a:avLst/>
                  </a:prstGeom>
                  <a:noFill/>
                  <a:ln w="25400" cap="flat">
                    <a:solidFill>
                      <a:srgbClr val="000000"/>
                    </a:solidFill>
                    <a:prstDash val="solid"/>
                    <a:miter lim="400000"/>
                  </a:ln>
                  <a:effectLst/>
                </p:spPr>
                <p:txBody>
                  <a:bodyPr wrap="square" lIns="71437" tIns="71437" rIns="71437" bIns="71437" numCol="1" anchor="ctr">
                    <a:noAutofit/>
                  </a:bodyPr>
                  <a:lstStyle/>
                  <a:p>
                    <a:pPr lvl="0">
                      <a:defRPr sz="3200"/>
                    </a:pPr>
                    <a:endParaRPr/>
                  </a:p>
                </p:txBody>
              </p:sp>
              <p:sp>
                <p:nvSpPr>
                  <p:cNvPr id="102" name="Shape 102"/>
                  <p:cNvSpPr/>
                  <p:nvPr/>
                </p:nvSpPr>
                <p:spPr>
                  <a:xfrm>
                    <a:off x="2419163" y="4279543"/>
                    <a:ext cx="1058315" cy="1"/>
                  </a:xfrm>
                  <a:prstGeom prst="line">
                    <a:avLst/>
                  </a:prstGeom>
                  <a:noFill/>
                  <a:ln w="177800" cap="flat">
                    <a:solidFill>
                      <a:srgbClr val="000000"/>
                    </a:solidFill>
                    <a:prstDash val="solid"/>
                    <a:miter lim="400000"/>
                  </a:ln>
                  <a:effectLst/>
                </p:spPr>
                <p:txBody>
                  <a:bodyPr wrap="square" lIns="0" tIns="0" rIns="0" bIns="0" numCol="1" anchor="ctr">
                    <a:noAutofit/>
                  </a:bodyPr>
                  <a:lstStyle/>
                  <a:p>
                    <a:pPr lvl="0">
                      <a:defRPr sz="3200"/>
                    </a:pPr>
                    <a:endParaRPr/>
                  </a:p>
                </p:txBody>
              </p:sp>
            </p:grpSp>
            <p:sp>
              <p:nvSpPr>
                <p:cNvPr id="104" name="Shape 104"/>
                <p:cNvSpPr/>
                <p:nvPr/>
              </p:nvSpPr>
              <p:spPr>
                <a:xfrm>
                  <a:off x="13650514" y="4266606"/>
                  <a:ext cx="3614976" cy="1470289"/>
                </a:xfrm>
                <a:prstGeom prst="line">
                  <a:avLst/>
                </a:prstGeom>
                <a:noFill/>
                <a:ln w="25400" cap="flat">
                  <a:solidFill>
                    <a:srgbClr val="0365C0"/>
                  </a:solidFill>
                  <a:custDash>
                    <a:ds d="600000" sp="600000"/>
                  </a:custDash>
                  <a:miter lim="400000"/>
                </a:ln>
                <a:effectLst/>
              </p:spPr>
              <p:txBody>
                <a:bodyPr wrap="square" lIns="0" tIns="0" rIns="0" bIns="0" numCol="1" anchor="ctr">
                  <a:noAutofit/>
                </a:bodyPr>
                <a:lstStyle/>
                <a:p>
                  <a:pPr lvl="0">
                    <a:defRPr sz="3200"/>
                  </a:pPr>
                  <a:endParaRPr/>
                </a:p>
              </p:txBody>
            </p:sp>
          </p:grpSp>
          <p:sp>
            <p:nvSpPr>
              <p:cNvPr id="106" name="Shape 106"/>
              <p:cNvSpPr/>
              <p:nvPr/>
            </p:nvSpPr>
            <p:spPr>
              <a:xfrm>
                <a:off x="1275659" y="7218226"/>
                <a:ext cx="14662548" cy="6381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defTabSz="457200">
                  <a:defRPr sz="3400">
                    <a:latin typeface="Gill Sans"/>
                    <a:ea typeface="Gill Sans"/>
                    <a:cs typeface="Gill Sans"/>
                    <a:sym typeface="Gill Sans"/>
                  </a:defRPr>
                </a:lvl1pPr>
              </a:lstStyle>
              <a:p>
                <a:pPr lvl="0">
                  <a:defRPr sz="1800"/>
                </a:pPr>
                <a:r>
                  <a:rPr sz="3400"/>
                  <a:t>Laser housing components include a laser and light sheet optics.</a:t>
                </a:r>
              </a:p>
            </p:txBody>
          </p:sp>
        </p:grpSp>
      </p:grpSp>
    </p:spTree>
  </p:cSld>
  <p:clrMapOvr>
    <a:masterClrMapping/>
  </p:clrMapOvr>
  <p:transition xmlns:p14="http://schemas.microsoft.com/office/powerpoint/2010/main" spd="med"/>
  <p:timing>
    <p:tnLst>
      <p:par>
        <p:cTn xmlns:p14="http://schemas.microsoft.com/office/powerpoint/2010/mai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85">
                                            <p:bg/>
                                          </p:spTgt>
                                        </p:tgtEl>
                                        <p:attrNameLst>
                                          <p:attrName>style.visibility</p:attrName>
                                        </p:attrNameLst>
                                      </p:cBhvr>
                                      <p:to>
                                        <p:strVal val="visible"/>
                                      </p:to>
                                    </p:set>
                                  </p:childTnLst>
                                </p:cTn>
                              </p:par>
                              <p:par>
                                <p:cTn id="7" presetID="1" presetClass="entr" presetSubtype="0" fill="hold" grpId="1">
                                  <p:stCondLst>
                                    <p:cond delay="0"/>
                                  </p:stCondLst>
                                  <p:iterate>
                                    <p:tmAbs val="0"/>
                                  </p:iterate>
                                  <p:childTnLst>
                                    <p:set>
                                      <p:cBhvr>
                                        <p:cTn id="8" fill="hold"/>
                                        <p:tgtEl>
                                          <p:spTgt spid="85">
                                            <p:txEl>
                                              <p:pRg st="0" end="0"/>
                                            </p:txEl>
                                          </p:spTgt>
                                        </p:tgtEl>
                                        <p:attrNameLst>
                                          <p:attrName>style.visibility</p:attrName>
                                        </p:attrNameLst>
                                      </p:cBhvr>
                                      <p:to>
                                        <p:strVal val="visible"/>
                                      </p:to>
                                    </p:set>
                                  </p:childTnLst>
                                </p:cTn>
                              </p:par>
                            </p:childTnLst>
                          </p:cTn>
                        </p:par>
                        <p:par>
                          <p:cTn id="9" fill="hold">
                            <p:stCondLst>
                              <p:cond delay="0"/>
                            </p:stCondLst>
                            <p:childTnLst>
                              <p:par>
                                <p:cTn id="10" presetID="1" presetClass="entr" presetSubtype="0" fill="hold" grpId="1" nodeType="afterEffect">
                                  <p:stCondLst>
                                    <p:cond delay="1000"/>
                                  </p:stCondLst>
                                  <p:iterate>
                                    <p:tmAbs val="0"/>
                                  </p:iterate>
                                  <p:childTnLst>
                                    <p:set>
                                      <p:cBhvr>
                                        <p:cTn id="11" fill="hold"/>
                                        <p:tgtEl>
                                          <p:spTgt spid="85">
                                            <p:txEl>
                                              <p:pRg st="1" end="1"/>
                                            </p:txEl>
                                          </p:spTgt>
                                        </p:tgtEl>
                                        <p:attrNameLst>
                                          <p:attrName>style.visibility</p:attrName>
                                        </p:attrNameLst>
                                      </p:cBhvr>
                                      <p:to>
                                        <p:strVal val="visible"/>
                                      </p:to>
                                    </p:set>
                                  </p:childTnLst>
                                </p:cTn>
                              </p:par>
                            </p:childTnLst>
                          </p:cTn>
                        </p:par>
                        <p:par>
                          <p:cTn id="12" fill="hold">
                            <p:stCondLst>
                              <p:cond delay="1000"/>
                            </p:stCondLst>
                            <p:childTnLst>
                              <p:par>
                                <p:cTn id="13" presetID="1" presetClass="entr" presetSubtype="0" fill="hold" grpId="1" nodeType="afterEffect">
                                  <p:stCondLst>
                                    <p:cond delay="1000"/>
                                  </p:stCondLst>
                                  <p:iterate>
                                    <p:tmAbs val="0"/>
                                  </p:iterate>
                                  <p:childTnLst>
                                    <p:set>
                                      <p:cBhvr>
                                        <p:cTn id="14" fill="hold"/>
                                        <p:tgtEl>
                                          <p:spTgt spid="85">
                                            <p:txEl>
                                              <p:pRg st="2" end="2"/>
                                            </p:txEl>
                                          </p:spTgt>
                                        </p:tgtEl>
                                        <p:attrNameLst>
                                          <p:attrName>style.visibility</p:attrName>
                                        </p:attrNameLst>
                                      </p:cBhvr>
                                      <p:to>
                                        <p:strVal val="visible"/>
                                      </p:to>
                                    </p:set>
                                  </p:childTnLst>
                                </p:cTn>
                              </p:par>
                            </p:childTnLst>
                          </p:cTn>
                        </p:par>
                        <p:par>
                          <p:cTn id="15" fill="hold">
                            <p:stCondLst>
                              <p:cond delay="2000"/>
                            </p:stCondLst>
                            <p:childTnLst>
                              <p:par>
                                <p:cTn id="16" presetID="1" presetClass="entr" presetSubtype="0" fill="hold" grpId="2" nodeType="afterEffect">
                                  <p:stCondLst>
                                    <p:cond delay="2000"/>
                                  </p:stCondLst>
                                  <p:iterate>
                                    <p:tmAbs val="0"/>
                                  </p:iterate>
                                  <p:childTnLst>
                                    <p:set>
                                      <p:cBhvr>
                                        <p:cTn id="17" fill="hold"/>
                                        <p:tgtEl>
                                          <p:spTgt spid="1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 grpId="1" build="p" bldLvl="5" animBg="1" advAuto="0"/>
      <p:bldP spid="108" grpId="2" animBg="1" advAuto="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Shape 113"/>
          <p:cNvSpPr>
            <a:spLocks noGrp="1"/>
          </p:cNvSpPr>
          <p:nvPr>
            <p:ph type="title"/>
          </p:nvPr>
        </p:nvSpPr>
        <p:spPr>
          <a:xfrm>
            <a:off x="4833937" y="-17860"/>
            <a:ext cx="14716126" cy="2678907"/>
          </a:xfrm>
          <a:prstGeom prst="rect">
            <a:avLst/>
          </a:prstGeom>
        </p:spPr>
        <p:txBody>
          <a:bodyPr/>
          <a:lstStyle/>
          <a:p>
            <a:pPr lvl="0">
              <a:defRPr sz="1800"/>
            </a:pPr>
            <a:r>
              <a:rPr sz="5600"/>
              <a:t>DeepPIV: ROV-deployable PIV</a:t>
            </a:r>
          </a:p>
        </p:txBody>
      </p:sp>
      <p:grpSp>
        <p:nvGrpSpPr>
          <p:cNvPr id="127" name="Group 127"/>
          <p:cNvGrpSpPr/>
          <p:nvPr/>
        </p:nvGrpSpPr>
        <p:grpSpPr>
          <a:xfrm>
            <a:off x="4186925" y="4157322"/>
            <a:ext cx="20158975" cy="9565624"/>
            <a:chOff x="-254370" y="-720529"/>
            <a:chExt cx="20158974" cy="9565622"/>
          </a:xfrm>
        </p:grpSpPr>
        <p:sp>
          <p:nvSpPr>
            <p:cNvPr id="114" name="Shape 114"/>
            <p:cNvSpPr/>
            <p:nvPr/>
          </p:nvSpPr>
          <p:spPr>
            <a:xfrm>
              <a:off x="16858439" y="8384717"/>
              <a:ext cx="3046165" cy="4603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ctr">
              <a:spAutoFit/>
            </a:bodyPr>
            <a:lstStyle>
              <a:lvl1pPr algn="r" defTabSz="457200">
                <a:defRPr sz="2200">
                  <a:latin typeface="Gill Sans"/>
                  <a:ea typeface="Gill Sans"/>
                  <a:cs typeface="Gill Sans"/>
                  <a:sym typeface="Gill Sans"/>
                </a:defRPr>
              </a:lvl1pPr>
            </a:lstStyle>
            <a:p>
              <a:pPr lvl="0">
                <a:defRPr sz="1800"/>
              </a:pPr>
              <a:r>
                <a:rPr sz="2200"/>
                <a:t>Image credit: Dale Graves</a:t>
              </a:r>
            </a:p>
          </p:txBody>
        </p:sp>
        <p:grpSp>
          <p:nvGrpSpPr>
            <p:cNvPr id="126" name="Group 126"/>
            <p:cNvGrpSpPr/>
            <p:nvPr/>
          </p:nvGrpSpPr>
          <p:grpSpPr>
            <a:xfrm>
              <a:off x="-254371" y="-720530"/>
              <a:ext cx="16788110" cy="9199220"/>
              <a:chOff x="1088339" y="0"/>
              <a:chExt cx="16788108" cy="9199219"/>
            </a:xfrm>
          </p:grpSpPr>
          <p:grpSp>
            <p:nvGrpSpPr>
              <p:cNvPr id="123" name="Group 123"/>
              <p:cNvGrpSpPr/>
              <p:nvPr/>
            </p:nvGrpSpPr>
            <p:grpSpPr>
              <a:xfrm>
                <a:off x="1088339" y="0"/>
                <a:ext cx="16788110" cy="9199219"/>
                <a:chOff x="1088339" y="0"/>
                <a:chExt cx="16788109" cy="9199218"/>
              </a:xfrm>
            </p:grpSpPr>
            <p:pic>
              <p:nvPicPr>
                <p:cNvPr id="115" name="ricketts iso w white background.jpg"/>
                <p:cNvPicPr/>
                <p:nvPr/>
              </p:nvPicPr>
              <p:blipFill>
                <a:blip r:embed="rId3">
                  <a:extLst/>
                </a:blip>
                <a:srcRect r="6588"/>
                <a:stretch>
                  <a:fillRect/>
                </a:stretch>
              </p:blipFill>
              <p:spPr>
                <a:xfrm>
                  <a:off x="1090440" y="0"/>
                  <a:ext cx="15461239" cy="9004532"/>
                </a:xfrm>
                <a:prstGeom prst="rect">
                  <a:avLst/>
                </a:prstGeom>
                <a:ln w="12700" cap="flat">
                  <a:noFill/>
                  <a:miter lim="400000"/>
                </a:ln>
                <a:effectLst/>
              </p:spPr>
            </p:pic>
            <p:sp>
              <p:nvSpPr>
                <p:cNvPr id="116" name="Shape 116"/>
                <p:cNvSpPr/>
                <p:nvPr/>
              </p:nvSpPr>
              <p:spPr>
                <a:xfrm>
                  <a:off x="2463091" y="6181253"/>
                  <a:ext cx="2041648" cy="11030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a:defRPr sz="2800">
                      <a:latin typeface="Gill Sans"/>
                      <a:ea typeface="Gill Sans"/>
                      <a:cs typeface="Gill Sans"/>
                      <a:sym typeface="Gill Sans"/>
                    </a:defRPr>
                  </a:lvl1pPr>
                </a:lstStyle>
                <a:p>
                  <a:pPr lvl="0">
                    <a:defRPr sz="1800"/>
                  </a:pPr>
                  <a:r>
                    <a:rPr sz="2800"/>
                    <a:t>Laser Housing</a:t>
                  </a:r>
                </a:p>
              </p:txBody>
            </p:sp>
            <p:sp>
              <p:nvSpPr>
                <p:cNvPr id="117" name="Shape 117"/>
                <p:cNvSpPr/>
                <p:nvPr/>
              </p:nvSpPr>
              <p:spPr>
                <a:xfrm>
                  <a:off x="2784120" y="2470765"/>
                  <a:ext cx="1871196" cy="11030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a:defRPr sz="2800">
                      <a:latin typeface="Gill Sans"/>
                      <a:ea typeface="Gill Sans"/>
                      <a:cs typeface="Gill Sans"/>
                      <a:sym typeface="Gill Sans"/>
                    </a:defRPr>
                  </a:lvl1pPr>
                </a:lstStyle>
                <a:p>
                  <a:pPr lvl="0">
                    <a:defRPr sz="1800"/>
                  </a:pPr>
                  <a:r>
                    <a:rPr sz="2800"/>
                    <a:t>Science Camera</a:t>
                  </a:r>
                </a:p>
              </p:txBody>
            </p:sp>
            <p:sp>
              <p:nvSpPr>
                <p:cNvPr id="118" name="Shape 118"/>
                <p:cNvSpPr/>
                <p:nvPr/>
              </p:nvSpPr>
              <p:spPr>
                <a:xfrm>
                  <a:off x="1088339" y="8565229"/>
                  <a:ext cx="15655642" cy="633990"/>
                </a:xfrm>
                <a:prstGeom prst="rect">
                  <a:avLst/>
                </a:prstGeom>
                <a:solidFill>
                  <a:srgbClr val="FFFFFF"/>
                </a:solid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defTabSz="457200">
                    <a:defRPr sz="2800">
                      <a:latin typeface="Gill Sans"/>
                      <a:ea typeface="Gill Sans"/>
                      <a:cs typeface="Gill Sans"/>
                      <a:sym typeface="Gill Sans"/>
                    </a:defRPr>
                  </a:lvl1pPr>
                </a:lstStyle>
                <a:p>
                  <a:pPr lvl="0">
                    <a:defRPr sz="1800"/>
                  </a:pPr>
                  <a:r>
                    <a:rPr sz="2800"/>
                    <a:t>Laser housing deployed on ROV Doc Ricketts’ swing arm (port manipulator not shown).</a:t>
                  </a:r>
                </a:p>
              </p:txBody>
            </p:sp>
            <p:sp>
              <p:nvSpPr>
                <p:cNvPr id="119" name="Shape 119"/>
                <p:cNvSpPr/>
                <p:nvPr/>
              </p:nvSpPr>
              <p:spPr>
                <a:xfrm>
                  <a:off x="14952626" y="3949156"/>
                  <a:ext cx="429832" cy="226753"/>
                </a:xfrm>
                <a:prstGeom prst="rect">
                  <a:avLst/>
                </a:prstGeom>
                <a:solidFill>
                  <a:srgbClr val="70BF41"/>
                </a:solidFill>
                <a:ln w="12700" cap="flat">
                  <a:noFill/>
                  <a:miter lim="400000"/>
                </a:ln>
                <a:effectLst/>
              </p:spPr>
              <p:txBody>
                <a:bodyPr wrap="square" lIns="0" tIns="0" rIns="0" bIns="0" numCol="1" anchor="ctr">
                  <a:noAutofit/>
                </a:bodyP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
              <p:nvSpPr>
                <p:cNvPr id="120" name="Shape 120"/>
                <p:cNvSpPr/>
                <p:nvPr/>
              </p:nvSpPr>
              <p:spPr>
                <a:xfrm>
                  <a:off x="14952626" y="4340819"/>
                  <a:ext cx="429832" cy="226753"/>
                </a:xfrm>
                <a:prstGeom prst="rect">
                  <a:avLst/>
                </a:prstGeom>
                <a:solidFill>
                  <a:srgbClr val="EC5D57"/>
                </a:solidFill>
                <a:ln w="12700" cap="flat">
                  <a:noFill/>
                  <a:miter lim="400000"/>
                </a:ln>
                <a:effectLst/>
              </p:spPr>
              <p:txBody>
                <a:bodyPr wrap="square" lIns="0" tIns="0" rIns="0" bIns="0" numCol="1" anchor="ctr">
                  <a:noAutofit/>
                </a:bodyP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
              <p:nvSpPr>
                <p:cNvPr id="121" name="Shape 121"/>
                <p:cNvSpPr/>
                <p:nvPr/>
              </p:nvSpPr>
              <p:spPr>
                <a:xfrm>
                  <a:off x="15526996" y="3745537"/>
                  <a:ext cx="2059236" cy="6339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algn="l">
                    <a:defRPr sz="2800">
                      <a:latin typeface="Gill Sans"/>
                      <a:ea typeface="Gill Sans"/>
                      <a:cs typeface="Gill Sans"/>
                      <a:sym typeface="Gill Sans"/>
                    </a:defRPr>
                  </a:lvl1pPr>
                </a:lstStyle>
                <a:p>
                  <a:pPr lvl="0">
                    <a:defRPr sz="1800"/>
                  </a:pPr>
                  <a:r>
                    <a:rPr sz="2800"/>
                    <a:t>Laser plane</a:t>
                  </a:r>
                </a:p>
              </p:txBody>
            </p:sp>
            <p:sp>
              <p:nvSpPr>
                <p:cNvPr id="122" name="Shape 122"/>
                <p:cNvSpPr/>
                <p:nvPr/>
              </p:nvSpPr>
              <p:spPr>
                <a:xfrm>
                  <a:off x="15504369" y="4137200"/>
                  <a:ext cx="2372080" cy="6339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algn="l">
                    <a:defRPr sz="2800">
                      <a:latin typeface="Gill Sans"/>
                      <a:ea typeface="Gill Sans"/>
                      <a:cs typeface="Gill Sans"/>
                      <a:sym typeface="Gill Sans"/>
                    </a:defRPr>
                  </a:lvl1pPr>
                </a:lstStyle>
                <a:p>
                  <a:pPr lvl="0">
                    <a:defRPr sz="1800"/>
                  </a:pPr>
                  <a:r>
                    <a:rPr sz="2800"/>
                    <a:t>Camera FOV</a:t>
                  </a:r>
                </a:p>
              </p:txBody>
            </p:sp>
          </p:grpSp>
          <p:sp>
            <p:nvSpPr>
              <p:cNvPr id="124" name="Shape 124"/>
              <p:cNvSpPr/>
              <p:nvPr/>
            </p:nvSpPr>
            <p:spPr>
              <a:xfrm>
                <a:off x="4367893" y="6839560"/>
                <a:ext cx="3212698" cy="454064"/>
              </a:xfrm>
              <a:prstGeom prst="line">
                <a:avLst/>
              </a:prstGeom>
              <a:noFill/>
              <a:ln w="25400" cap="flat">
                <a:solidFill>
                  <a:srgbClr val="000000"/>
                </a:solidFill>
                <a:prstDash val="solid"/>
                <a:miter lim="400000"/>
              </a:ln>
              <a:effectLst/>
            </p:spPr>
            <p:txBody>
              <a:bodyPr wrap="square" lIns="0" tIns="0" rIns="0" bIns="0" numCol="1" anchor="ctr">
                <a:noAutofit/>
              </a:bodyP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
            <p:nvSpPr>
              <p:cNvPr id="125" name="Shape 125"/>
              <p:cNvSpPr/>
              <p:nvPr/>
            </p:nvSpPr>
            <p:spPr>
              <a:xfrm flipH="1" flipV="1">
                <a:off x="4431667" y="3048257"/>
                <a:ext cx="3579882" cy="1721658"/>
              </a:xfrm>
              <a:prstGeom prst="line">
                <a:avLst/>
              </a:prstGeom>
              <a:noFill/>
              <a:ln w="25400" cap="flat">
                <a:solidFill>
                  <a:srgbClr val="000000"/>
                </a:solidFill>
                <a:prstDash val="solid"/>
                <a:miter lim="400000"/>
              </a:ln>
              <a:effectLst/>
            </p:spPr>
            <p:txBody>
              <a:bodyPr wrap="square" lIns="0" tIns="0" rIns="0" bIns="0" numCol="1" anchor="ctr">
                <a:noAutofit/>
              </a:bodyP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grpSp>
      </p:grpSp>
      <p:sp>
        <p:nvSpPr>
          <p:cNvPr id="128" name="Shape 128"/>
          <p:cNvSpPr>
            <a:spLocks noGrp="1"/>
          </p:cNvSpPr>
          <p:nvPr>
            <p:ph type="body" idx="1"/>
          </p:nvPr>
        </p:nvSpPr>
        <p:spPr>
          <a:xfrm>
            <a:off x="3632222" y="2527101"/>
            <a:ext cx="17119556" cy="8661798"/>
          </a:xfrm>
          <a:prstGeom prst="rect">
            <a:avLst/>
          </a:prstGeom>
        </p:spPr>
        <p:txBody>
          <a:bodyPr anchor="t"/>
          <a:lstStyle/>
          <a:p>
            <a:pPr marL="0" lvl="1" indent="228600">
              <a:spcBef>
                <a:spcPts val="1000"/>
              </a:spcBef>
              <a:buSzTx/>
              <a:buNone/>
              <a:defRPr sz="1800"/>
            </a:pPr>
            <a:r>
              <a:rPr sz="4200"/>
              <a:t>Mechanical, Electrical, and Communications interfaces to ROV</a:t>
            </a:r>
          </a:p>
          <a:p>
            <a:pPr marL="948266" lvl="1" indent="-503766">
              <a:spcBef>
                <a:spcPts val="1000"/>
              </a:spcBef>
              <a:buSzPct val="75000"/>
              <a:defRPr sz="1800"/>
            </a:pPr>
            <a:r>
              <a:rPr sz="3400"/>
              <a:t>Laser housing deployed on swing arm and stabilized using port manipulator (not shown)</a:t>
            </a:r>
          </a:p>
          <a:p>
            <a:pPr marL="948266" lvl="1" indent="-503766">
              <a:spcBef>
                <a:spcPts val="1000"/>
              </a:spcBef>
              <a:buSzPct val="75000"/>
              <a:defRPr sz="1800"/>
            </a:pPr>
            <a:r>
              <a:rPr sz="3400"/>
              <a:t>Controller housing on tool sled (not shown)</a:t>
            </a:r>
          </a:p>
          <a:p>
            <a:pPr marL="0" lvl="1" indent="228600">
              <a:spcBef>
                <a:spcPts val="1000"/>
              </a:spcBef>
              <a:buSzTx/>
              <a:buNone/>
              <a:defRPr sz="1800"/>
            </a:pPr>
            <a:r>
              <a:rPr sz="4200"/>
              <a:t>Particle fields captured by ROV science camera</a:t>
            </a:r>
          </a:p>
        </p:txBody>
      </p:sp>
    </p:spTree>
  </p:cSld>
  <p:clrMapOvr>
    <a:masterClrMapping/>
  </p:clrMapOvr>
  <p:transition xmlns:p14="http://schemas.microsoft.com/office/powerpoint/2010/main" spd="med"/>
  <p:timing>
    <p:tnLst>
      <p:par>
        <p:cTn xmlns:p14="http://schemas.microsoft.com/office/powerpoint/2010/mai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28">
                                            <p:bg/>
                                          </p:spTgt>
                                        </p:tgtEl>
                                        <p:attrNameLst>
                                          <p:attrName>style.visibility</p:attrName>
                                        </p:attrNameLst>
                                      </p:cBhvr>
                                      <p:to>
                                        <p:strVal val="visible"/>
                                      </p:to>
                                    </p:set>
                                  </p:childTnLst>
                                </p:cTn>
                              </p:par>
                              <p:par>
                                <p:cTn id="7" presetID="1" presetClass="entr" presetSubtype="0" fill="hold" grpId="1">
                                  <p:stCondLst>
                                    <p:cond delay="0"/>
                                  </p:stCondLst>
                                  <p:iterate>
                                    <p:tmAbs val="0"/>
                                  </p:iterate>
                                  <p:childTnLst>
                                    <p:set>
                                      <p:cBhvr>
                                        <p:cTn id="8" fill="hold"/>
                                        <p:tgtEl>
                                          <p:spTgt spid="128">
                                            <p:txEl>
                                              <p:pRg st="0" end="0"/>
                                            </p:txEl>
                                          </p:spTgt>
                                        </p:tgtEl>
                                        <p:attrNameLst>
                                          <p:attrName>style.visibility</p:attrName>
                                        </p:attrNameLst>
                                      </p:cBhvr>
                                      <p:to>
                                        <p:strVal val="visible"/>
                                      </p:to>
                                    </p:set>
                                  </p:childTnLst>
                                </p:cTn>
                              </p:par>
                            </p:childTnLst>
                          </p:cTn>
                        </p:par>
                        <p:par>
                          <p:cTn id="9" fill="hold">
                            <p:stCondLst>
                              <p:cond delay="0"/>
                            </p:stCondLst>
                            <p:childTnLst>
                              <p:par>
                                <p:cTn id="10" presetID="1" presetClass="entr" presetSubtype="0" fill="hold" grpId="1" nodeType="afterEffect">
                                  <p:stCondLst>
                                    <p:cond delay="1000"/>
                                  </p:stCondLst>
                                  <p:iterate>
                                    <p:tmAbs val="0"/>
                                  </p:iterate>
                                  <p:childTnLst>
                                    <p:set>
                                      <p:cBhvr>
                                        <p:cTn id="11" fill="hold"/>
                                        <p:tgtEl>
                                          <p:spTgt spid="128">
                                            <p:txEl>
                                              <p:pRg st="1" end="1"/>
                                            </p:txEl>
                                          </p:spTgt>
                                        </p:tgtEl>
                                        <p:attrNameLst>
                                          <p:attrName>style.visibility</p:attrName>
                                        </p:attrNameLst>
                                      </p:cBhvr>
                                      <p:to>
                                        <p:strVal val="visible"/>
                                      </p:to>
                                    </p:set>
                                  </p:childTnLst>
                                </p:cTn>
                              </p:par>
                            </p:childTnLst>
                          </p:cTn>
                        </p:par>
                        <p:par>
                          <p:cTn id="12" fill="hold">
                            <p:stCondLst>
                              <p:cond delay="1000"/>
                            </p:stCondLst>
                            <p:childTnLst>
                              <p:par>
                                <p:cTn id="13" presetID="1" presetClass="entr" presetSubtype="0" fill="hold" grpId="1" nodeType="afterEffect">
                                  <p:stCondLst>
                                    <p:cond delay="1000"/>
                                  </p:stCondLst>
                                  <p:iterate>
                                    <p:tmAbs val="0"/>
                                  </p:iterate>
                                  <p:childTnLst>
                                    <p:set>
                                      <p:cBhvr>
                                        <p:cTn id="14" fill="hold"/>
                                        <p:tgtEl>
                                          <p:spTgt spid="128">
                                            <p:txEl>
                                              <p:pRg st="2" end="2"/>
                                            </p:txEl>
                                          </p:spTgt>
                                        </p:tgtEl>
                                        <p:attrNameLst>
                                          <p:attrName>style.visibility</p:attrName>
                                        </p:attrNameLst>
                                      </p:cBhvr>
                                      <p:to>
                                        <p:strVal val="visible"/>
                                      </p:to>
                                    </p:set>
                                  </p:childTnLst>
                                </p:cTn>
                              </p:par>
                            </p:childTnLst>
                          </p:cTn>
                        </p:par>
                        <p:par>
                          <p:cTn id="15" fill="hold">
                            <p:stCondLst>
                              <p:cond delay="2000"/>
                            </p:stCondLst>
                            <p:childTnLst>
                              <p:par>
                                <p:cTn id="16" presetID="1" presetClass="entr" presetSubtype="0" fill="hold" grpId="1" nodeType="afterEffect">
                                  <p:stCondLst>
                                    <p:cond delay="2000"/>
                                  </p:stCondLst>
                                  <p:iterate>
                                    <p:tmAbs val="0"/>
                                  </p:iterate>
                                  <p:childTnLst>
                                    <p:set>
                                      <p:cBhvr>
                                        <p:cTn id="17" fill="hold"/>
                                        <p:tgtEl>
                                          <p:spTgt spid="128">
                                            <p:txEl>
                                              <p:pRg st="3" end="3"/>
                                            </p:txEl>
                                          </p:spTgt>
                                        </p:tgtEl>
                                        <p:attrNameLst>
                                          <p:attrName>style.visibility</p:attrName>
                                        </p:attrNameLst>
                                      </p:cBhvr>
                                      <p:to>
                                        <p:strVal val="visible"/>
                                      </p:to>
                                    </p:set>
                                  </p:childTnLst>
                                </p:cTn>
                              </p:par>
                            </p:childTnLst>
                          </p:cTn>
                        </p:par>
                        <p:par>
                          <p:cTn id="18" fill="hold">
                            <p:stCondLst>
                              <p:cond delay="4000"/>
                            </p:stCondLst>
                            <p:childTnLst>
                              <p:par>
                                <p:cTn id="19" presetID="1" presetClass="entr" presetSubtype="0" fill="hold" grpId="2" nodeType="afterEffect">
                                  <p:stCondLst>
                                    <p:cond delay="2000"/>
                                  </p:stCondLst>
                                  <p:iterate>
                                    <p:tmAbs val="0"/>
                                  </p:iterate>
                                  <p:childTnLst>
                                    <p:set>
                                      <p:cBhvr>
                                        <p:cTn id="20" fill="hold"/>
                                        <p:tgtEl>
                                          <p:spTgt spid="1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2" animBg="1" advAuto="0"/>
      <p:bldP spid="128" grpId="1" build="p" bldLvl="5" animBg="1" advAuto="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Shape 132"/>
          <p:cNvSpPr/>
          <p:nvPr/>
        </p:nvSpPr>
        <p:spPr>
          <a:xfrm>
            <a:off x="20346231" y="13243780"/>
            <a:ext cx="4023645"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latin typeface="Gill Sans"/>
                <a:ea typeface="Gill Sans"/>
                <a:cs typeface="Gill Sans"/>
                <a:sym typeface="Gill Sans"/>
              </a:defRPr>
            </a:lvl1pPr>
          </a:lstStyle>
          <a:p>
            <a:pPr lvl="0">
              <a:defRPr sz="1800"/>
            </a:pPr>
            <a:r>
              <a:rPr sz="2200"/>
              <a:t>Image credit: Todd Walsh</a:t>
            </a:r>
          </a:p>
        </p:txBody>
      </p:sp>
      <p:grpSp>
        <p:nvGrpSpPr>
          <p:cNvPr id="144" name="Group 144"/>
          <p:cNvGrpSpPr/>
          <p:nvPr/>
        </p:nvGrpSpPr>
        <p:grpSpPr>
          <a:xfrm>
            <a:off x="6764446" y="1492630"/>
            <a:ext cx="4666772" cy="10745394"/>
            <a:chOff x="-490521" y="0"/>
            <a:chExt cx="4666770" cy="10745393"/>
          </a:xfrm>
        </p:grpSpPr>
        <p:pic>
          <p:nvPicPr>
            <p:cNvPr id="133" name="lenses.png"/>
            <p:cNvPicPr/>
            <p:nvPr/>
          </p:nvPicPr>
          <p:blipFill>
            <a:blip r:embed="rId2">
              <a:extLst/>
            </a:blip>
            <a:srcRect/>
            <a:stretch>
              <a:fillRect/>
            </a:stretch>
          </p:blipFill>
          <p:spPr>
            <a:xfrm rot="5280000">
              <a:off x="-2992088" y="3423573"/>
              <a:ext cx="10140099" cy="3804357"/>
            </a:xfrm>
            <a:prstGeom prst="rect">
              <a:avLst/>
            </a:prstGeom>
            <a:ln w="12700" cap="flat">
              <a:noFill/>
              <a:miter lim="400000"/>
            </a:ln>
            <a:effectLst/>
          </p:spPr>
        </p:pic>
        <p:sp>
          <p:nvSpPr>
            <p:cNvPr id="134" name="Shape 134"/>
            <p:cNvSpPr/>
            <p:nvPr/>
          </p:nvSpPr>
          <p:spPr>
            <a:xfrm>
              <a:off x="2794423" y="9340559"/>
              <a:ext cx="634393" cy="1"/>
            </a:xfrm>
            <a:prstGeom prst="line">
              <a:avLst/>
            </a:prstGeom>
            <a:noFill/>
            <a:ln w="25400" cap="flat">
              <a:solidFill>
                <a:srgbClr val="FFFFFF"/>
              </a:solidFill>
              <a:prstDash val="solid"/>
              <a:miter lim="400000"/>
            </a:ln>
            <a:effectLst/>
          </p:spPr>
          <p:txBody>
            <a:bodyPr wrap="square" lIns="0" tIns="0" rIns="0" bIns="0" numCol="1" anchor="ctr">
              <a:noAutofit/>
            </a:bodyPr>
            <a:lstStyle/>
            <a:p>
              <a:pPr lvl="0">
                <a:defRPr sz="3200"/>
              </a:pPr>
              <a:endParaRPr/>
            </a:p>
          </p:txBody>
        </p:sp>
        <p:sp>
          <p:nvSpPr>
            <p:cNvPr id="135" name="Shape 135"/>
            <p:cNvSpPr/>
            <p:nvPr/>
          </p:nvSpPr>
          <p:spPr>
            <a:xfrm>
              <a:off x="2672633" y="8787572"/>
              <a:ext cx="877972" cy="62063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5 mm</a:t>
              </a:r>
            </a:p>
          </p:txBody>
        </p:sp>
        <p:sp>
          <p:nvSpPr>
            <p:cNvPr id="136" name="Shape 136"/>
            <p:cNvSpPr/>
            <p:nvPr/>
          </p:nvSpPr>
          <p:spPr>
            <a:xfrm>
              <a:off x="1584148" y="0"/>
              <a:ext cx="2039671" cy="938742"/>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endParaRPr/>
            </a:p>
          </p:txBody>
        </p:sp>
        <p:sp>
          <p:nvSpPr>
            <p:cNvPr id="137" name="Shape 137"/>
            <p:cNvSpPr/>
            <p:nvPr/>
          </p:nvSpPr>
          <p:spPr>
            <a:xfrm>
              <a:off x="3603001" y="100698"/>
              <a:ext cx="573249" cy="1064469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endParaRPr/>
            </a:p>
          </p:txBody>
        </p:sp>
        <p:grpSp>
          <p:nvGrpSpPr>
            <p:cNvPr id="141" name="Group 141"/>
            <p:cNvGrpSpPr/>
            <p:nvPr/>
          </p:nvGrpSpPr>
          <p:grpSpPr>
            <a:xfrm>
              <a:off x="1773877" y="1098907"/>
              <a:ext cx="1776729" cy="5925005"/>
              <a:chOff x="-222547" y="256229"/>
              <a:chExt cx="1776727" cy="5925004"/>
            </a:xfrm>
          </p:grpSpPr>
          <p:sp>
            <p:nvSpPr>
              <p:cNvPr id="138" name="Shape 138"/>
              <p:cNvSpPr/>
              <p:nvPr/>
            </p:nvSpPr>
            <p:spPr>
              <a:xfrm>
                <a:off x="0" y="256229"/>
                <a:ext cx="1331633" cy="7778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spAutoFit/>
              </a:bodyPr>
              <a:lstStyle>
                <a:lvl1pPr>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75 deg line optic</a:t>
                </a:r>
              </a:p>
            </p:txBody>
          </p:sp>
          <p:sp>
            <p:nvSpPr>
              <p:cNvPr id="139" name="Shape 139"/>
              <p:cNvSpPr/>
              <p:nvPr/>
            </p:nvSpPr>
            <p:spPr>
              <a:xfrm>
                <a:off x="-157262" y="2990913"/>
                <a:ext cx="1646157" cy="7778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spAutoFit/>
              </a:bodyPr>
              <a:lstStyle>
                <a:lvl1pPr>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Holographic optics</a:t>
                </a:r>
              </a:p>
            </p:txBody>
          </p:sp>
          <p:sp>
            <p:nvSpPr>
              <p:cNvPr id="140" name="Shape 140"/>
              <p:cNvSpPr/>
              <p:nvPr/>
            </p:nvSpPr>
            <p:spPr>
              <a:xfrm>
                <a:off x="-222548" y="5403359"/>
                <a:ext cx="1776728" cy="7778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spAutoFit/>
              </a:bodyPr>
              <a:lstStyle>
                <a:lvl1pPr>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Cylindrical lens</a:t>
                </a:r>
              </a:p>
            </p:txBody>
          </p:sp>
        </p:grpSp>
        <p:sp>
          <p:nvSpPr>
            <p:cNvPr id="142" name="Shape 142"/>
            <p:cNvSpPr/>
            <p:nvPr/>
          </p:nvSpPr>
          <p:spPr>
            <a:xfrm>
              <a:off x="-490522" y="100698"/>
              <a:ext cx="2352320" cy="1064469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endParaRPr/>
            </a:p>
          </p:txBody>
        </p:sp>
        <p:sp>
          <p:nvSpPr>
            <p:cNvPr id="143" name="Shape 143"/>
            <p:cNvSpPr/>
            <p:nvPr/>
          </p:nvSpPr>
          <p:spPr>
            <a:xfrm>
              <a:off x="1584148" y="9549147"/>
              <a:ext cx="2156159" cy="1143538"/>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endParaRPr/>
            </a:p>
          </p:txBody>
        </p:sp>
      </p:grpSp>
      <p:pic>
        <p:nvPicPr>
          <p:cNvPr id="145" name="laser_testbed8.jpg"/>
          <p:cNvPicPr/>
          <p:nvPr/>
        </p:nvPicPr>
        <p:blipFill>
          <a:blip r:embed="rId3">
            <a:extLst/>
          </a:blip>
          <a:stretch>
            <a:fillRect/>
          </a:stretch>
        </p:blipFill>
        <p:spPr>
          <a:xfrm>
            <a:off x="436293" y="2420390"/>
            <a:ext cx="8245589" cy="11142688"/>
          </a:xfrm>
          <a:prstGeom prst="rect">
            <a:avLst/>
          </a:prstGeom>
          <a:ln w="12700">
            <a:miter lim="400000"/>
          </a:ln>
        </p:spPr>
      </p:pic>
      <p:sp>
        <p:nvSpPr>
          <p:cNvPr id="146" name="Shape 146"/>
          <p:cNvSpPr/>
          <p:nvPr/>
        </p:nvSpPr>
        <p:spPr>
          <a:xfrm>
            <a:off x="8839768" y="11721576"/>
            <a:ext cx="15104993" cy="1133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lvl="0">
              <a:defRPr sz="1800"/>
            </a:pPr>
            <a:r>
              <a:rPr sz="3400">
                <a:latin typeface="Gill Sans"/>
                <a:ea typeface="Gill Sans"/>
                <a:cs typeface="Gill Sans"/>
                <a:sym typeface="Gill Sans"/>
              </a:rPr>
              <a:t>(Left) Laboratory-based optics board for testing laser and optics configuration. </a:t>
            </a:r>
            <a:r>
              <a:rPr sz="3400">
                <a:solidFill>
                  <a:srgbClr val="FFFFFF"/>
                </a:solidFill>
                <a:latin typeface="Gill Sans"/>
                <a:ea typeface="Gill Sans"/>
                <a:cs typeface="Gill Sans"/>
                <a:sym typeface="Gill Sans"/>
              </a:rPr>
              <a:t>(Above) Optical power output across laser sheet using various line-generating optics.</a:t>
            </a:r>
          </a:p>
        </p:txBody>
      </p:sp>
      <p:sp>
        <p:nvSpPr>
          <p:cNvPr id="147" name="Shape 147"/>
          <p:cNvSpPr/>
          <p:nvPr/>
        </p:nvSpPr>
        <p:spPr>
          <a:xfrm>
            <a:off x="2974780" y="10815108"/>
            <a:ext cx="1095500" cy="1133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Red</a:t>
            </a:r>
          </a:p>
          <a:p>
            <a:pPr lvl="0">
              <a:defRPr sz="1800"/>
            </a:pPr>
            <a:r>
              <a:rPr sz="3400">
                <a:solidFill>
                  <a:srgbClr val="FFFFFF"/>
                </a:solidFill>
                <a:latin typeface="Gill Sans"/>
                <a:ea typeface="Gill Sans"/>
                <a:cs typeface="Gill Sans"/>
                <a:sym typeface="Gill Sans"/>
              </a:rPr>
              <a:t>Laser</a:t>
            </a:r>
          </a:p>
        </p:txBody>
      </p:sp>
      <p:sp>
        <p:nvSpPr>
          <p:cNvPr id="148" name="Shape 148"/>
          <p:cNvSpPr/>
          <p:nvPr/>
        </p:nvSpPr>
        <p:spPr>
          <a:xfrm>
            <a:off x="3250856" y="8239918"/>
            <a:ext cx="1154536" cy="638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3400">
                <a:solidFill>
                  <a:srgbClr val="FFFFFF"/>
                </a:solidFill>
                <a:latin typeface="Gill Sans"/>
                <a:ea typeface="Gill Sans"/>
                <a:cs typeface="Gill Sans"/>
                <a:sym typeface="Gill Sans"/>
              </a:defRPr>
            </a:lvl1pPr>
          </a:lstStyle>
          <a:p>
            <a:pPr lvl="0">
              <a:defRPr sz="1800">
                <a:solidFill>
                  <a:srgbClr val="000000"/>
                </a:solidFill>
              </a:defRPr>
            </a:pPr>
            <a:r>
              <a:rPr sz="3400">
                <a:solidFill>
                  <a:srgbClr val="FFFFFF"/>
                </a:solidFill>
              </a:rPr>
              <a:t>Optic</a:t>
            </a:r>
          </a:p>
        </p:txBody>
      </p:sp>
      <p:sp>
        <p:nvSpPr>
          <p:cNvPr id="149" name="Shape 149"/>
          <p:cNvSpPr/>
          <p:nvPr/>
        </p:nvSpPr>
        <p:spPr>
          <a:xfrm>
            <a:off x="4072641" y="3620029"/>
            <a:ext cx="1126705" cy="1133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Light</a:t>
            </a:r>
          </a:p>
          <a:p>
            <a:pPr lvl="0">
              <a:defRPr sz="1800"/>
            </a:pPr>
            <a:r>
              <a:rPr sz="3400">
                <a:solidFill>
                  <a:srgbClr val="FFFFFF"/>
                </a:solidFill>
                <a:latin typeface="Gill Sans"/>
                <a:ea typeface="Gill Sans"/>
                <a:cs typeface="Gill Sans"/>
                <a:sym typeface="Gill Sans"/>
              </a:rPr>
              <a:t>Sheet</a:t>
            </a:r>
          </a:p>
        </p:txBody>
      </p:sp>
      <p:sp>
        <p:nvSpPr>
          <p:cNvPr id="150" name="Shape 150"/>
          <p:cNvSpPr/>
          <p:nvPr/>
        </p:nvSpPr>
        <p:spPr>
          <a:xfrm flipV="1">
            <a:off x="4132394" y="9741346"/>
            <a:ext cx="1999177" cy="1580969"/>
          </a:xfrm>
          <a:prstGeom prst="line">
            <a:avLst/>
          </a:prstGeom>
          <a:ln w="25400">
            <a:solidFill>
              <a:srgbClr val="FFFFFF"/>
            </a:solidFill>
            <a:miter lim="400000"/>
            <a:tailEnd type="triangle"/>
          </a:ln>
        </p:spPr>
        <p:txBody>
          <a:bodyPr lIns="0" tIns="0" rIns="0" bIns="0" anchor="ctr"/>
          <a:lstStyle/>
          <a:p>
            <a:pPr lvl="0">
              <a:defRPr sz="3200"/>
            </a:pPr>
            <a:endParaRPr/>
          </a:p>
        </p:txBody>
      </p:sp>
      <p:sp>
        <p:nvSpPr>
          <p:cNvPr id="151" name="Shape 151"/>
          <p:cNvSpPr/>
          <p:nvPr/>
        </p:nvSpPr>
        <p:spPr>
          <a:xfrm flipV="1">
            <a:off x="3908821" y="7432435"/>
            <a:ext cx="406302" cy="948622"/>
          </a:xfrm>
          <a:prstGeom prst="line">
            <a:avLst/>
          </a:prstGeom>
          <a:ln w="25400">
            <a:solidFill>
              <a:srgbClr val="FFFFFF"/>
            </a:solidFill>
            <a:miter lim="400000"/>
            <a:tailEnd type="triangle"/>
          </a:ln>
        </p:spPr>
        <p:txBody>
          <a:bodyPr lIns="0" tIns="0" rIns="0" bIns="0" anchor="ctr"/>
          <a:lstStyle/>
          <a:p>
            <a:pPr lvl="0">
              <a:defRPr sz="3200"/>
            </a:pPr>
            <a:endParaRPr/>
          </a:p>
        </p:txBody>
      </p:sp>
      <p:sp>
        <p:nvSpPr>
          <p:cNvPr id="152" name="Shape 152"/>
          <p:cNvSpPr/>
          <p:nvPr/>
        </p:nvSpPr>
        <p:spPr>
          <a:xfrm flipH="1">
            <a:off x="3813034" y="4727160"/>
            <a:ext cx="622368" cy="1490967"/>
          </a:xfrm>
          <a:prstGeom prst="line">
            <a:avLst/>
          </a:prstGeom>
          <a:ln w="25400">
            <a:solidFill>
              <a:srgbClr val="FFFFFF"/>
            </a:solidFill>
            <a:miter lim="400000"/>
            <a:tailEnd type="triangle"/>
          </a:ln>
        </p:spPr>
        <p:txBody>
          <a:bodyPr lIns="0" tIns="0" rIns="0" bIns="0" anchor="ctr"/>
          <a:lstStyle/>
          <a:p>
            <a:pPr lvl="0">
              <a:defRPr sz="3200"/>
            </a:pPr>
            <a:endParaRPr/>
          </a:p>
        </p:txBody>
      </p:sp>
      <p:sp>
        <p:nvSpPr>
          <p:cNvPr id="153" name="Shape 153"/>
          <p:cNvSpPr/>
          <p:nvPr/>
        </p:nvSpPr>
        <p:spPr>
          <a:xfrm>
            <a:off x="12441577" y="11401208"/>
            <a:ext cx="11318096" cy="191610"/>
          </a:xfrm>
          <a:prstGeom prst="rect">
            <a:avLst/>
          </a:prstGeom>
          <a:solidFill>
            <a:srgbClr val="FFFFFF"/>
          </a:solidFill>
          <a:ln w="12700">
            <a:miter lim="400000"/>
          </a:ln>
        </p:spPr>
        <p:txBody>
          <a:bodyPr lIns="0" tIns="0" rIns="0" bIns="0" anchor="ctr"/>
          <a:lstStyle/>
          <a:p>
            <a:pPr lvl="0">
              <a:defRPr sz="3200">
                <a:solidFill>
                  <a:srgbClr val="FFFFFF"/>
                </a:solidFill>
              </a:defRPr>
            </a:pPr>
            <a:endParaRPr/>
          </a:p>
        </p:txBody>
      </p:sp>
      <p:sp>
        <p:nvSpPr>
          <p:cNvPr id="154" name="Shape 154"/>
          <p:cNvSpPr/>
          <p:nvPr/>
        </p:nvSpPr>
        <p:spPr>
          <a:xfrm>
            <a:off x="8839768" y="11721576"/>
            <a:ext cx="15104993" cy="1133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400">
                <a:latin typeface="Gill Sans"/>
                <a:ea typeface="Gill Sans"/>
                <a:cs typeface="Gill Sans"/>
                <a:sym typeface="Gill Sans"/>
              </a:defRPr>
            </a:lvl1pPr>
          </a:lstStyle>
          <a:p>
            <a:pPr lvl="0">
              <a:defRPr sz="1800"/>
            </a:pPr>
            <a:r>
              <a:rPr sz="3400"/>
              <a:t>(Left) Laboratory-based optics board for testing laser and optics configuration. (Above) Optical power output across laser sheet using various line-generating optics.</a:t>
            </a:r>
          </a:p>
        </p:txBody>
      </p:sp>
      <p:sp>
        <p:nvSpPr>
          <p:cNvPr id="155" name="Shape 155"/>
          <p:cNvSpPr/>
          <p:nvPr/>
        </p:nvSpPr>
        <p:spPr>
          <a:xfrm>
            <a:off x="557160" y="13435868"/>
            <a:ext cx="918071" cy="1"/>
          </a:xfrm>
          <a:prstGeom prst="line">
            <a:avLst/>
          </a:prstGeom>
          <a:ln w="25400">
            <a:solidFill/>
            <a:miter lim="400000"/>
          </a:ln>
        </p:spPr>
        <p:txBody>
          <a:bodyPr lIns="71437" tIns="71437" rIns="71437" bIns="71437" anchor="ctr"/>
          <a:lstStyle/>
          <a:p>
            <a:pPr lvl="0">
              <a:defRPr sz="3200"/>
            </a:pPr>
            <a:endParaRPr/>
          </a:p>
        </p:txBody>
      </p:sp>
      <p:sp>
        <p:nvSpPr>
          <p:cNvPr id="156" name="Shape 156"/>
          <p:cNvSpPr/>
          <p:nvPr/>
        </p:nvSpPr>
        <p:spPr>
          <a:xfrm>
            <a:off x="562753" y="12878770"/>
            <a:ext cx="906885" cy="5619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2800" b="1">
                <a:latin typeface="Gill Sans"/>
                <a:ea typeface="Gill Sans"/>
                <a:cs typeface="Gill Sans"/>
                <a:sym typeface="Gill Sans"/>
              </a:defRPr>
            </a:lvl1pPr>
          </a:lstStyle>
          <a:p>
            <a:pPr lvl="0">
              <a:defRPr sz="1800" b="0"/>
            </a:pPr>
            <a:r>
              <a:rPr sz="2800" b="1"/>
              <a:t>5 cm</a:t>
            </a:r>
          </a:p>
        </p:txBody>
      </p:sp>
      <p:grpSp>
        <p:nvGrpSpPr>
          <p:cNvPr id="163" name="Group 163"/>
          <p:cNvGrpSpPr/>
          <p:nvPr/>
        </p:nvGrpSpPr>
        <p:grpSpPr>
          <a:xfrm>
            <a:off x="10332471" y="1624434"/>
            <a:ext cx="15064283" cy="10102768"/>
            <a:chOff x="0" y="0"/>
            <a:chExt cx="15064282" cy="10102767"/>
          </a:xfrm>
        </p:grpSpPr>
        <p:pic>
          <p:nvPicPr>
            <p:cNvPr id="157" name="150226-27_OpticComp.png"/>
            <p:cNvPicPr/>
            <p:nvPr/>
          </p:nvPicPr>
          <p:blipFill>
            <a:blip r:embed="rId4">
              <a:extLst/>
            </a:blip>
            <a:stretch>
              <a:fillRect/>
            </a:stretch>
          </p:blipFill>
          <p:spPr>
            <a:xfrm>
              <a:off x="478239" y="538968"/>
              <a:ext cx="13591727" cy="9250862"/>
            </a:xfrm>
            <a:prstGeom prst="rect">
              <a:avLst/>
            </a:prstGeom>
            <a:ln w="12700" cap="flat">
              <a:noFill/>
              <a:miter lim="400000"/>
            </a:ln>
            <a:effectLst/>
          </p:spPr>
        </p:pic>
        <p:grpSp>
          <p:nvGrpSpPr>
            <p:cNvPr id="162" name="Group 162"/>
            <p:cNvGrpSpPr/>
            <p:nvPr/>
          </p:nvGrpSpPr>
          <p:grpSpPr>
            <a:xfrm>
              <a:off x="0" y="0"/>
              <a:ext cx="15064283" cy="10102768"/>
              <a:chOff x="0" y="0"/>
              <a:chExt cx="15064282" cy="10102767"/>
            </a:xfrm>
          </p:grpSpPr>
          <p:sp>
            <p:nvSpPr>
              <p:cNvPr id="158" name="Shape 158"/>
              <p:cNvSpPr/>
              <p:nvPr/>
            </p:nvSpPr>
            <p:spPr>
              <a:xfrm>
                <a:off x="13866764" y="0"/>
                <a:ext cx="656700" cy="9708412"/>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endParaRPr/>
              </a:p>
            </p:txBody>
          </p:sp>
          <p:sp>
            <p:nvSpPr>
              <p:cNvPr id="159" name="Shape 159"/>
              <p:cNvSpPr/>
              <p:nvPr/>
            </p:nvSpPr>
            <p:spPr>
              <a:xfrm>
                <a:off x="98194" y="326074"/>
                <a:ext cx="14592257" cy="46037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endParaRPr/>
              </a:p>
            </p:txBody>
          </p:sp>
          <p:sp>
            <p:nvSpPr>
              <p:cNvPr id="160" name="Shape 160"/>
              <p:cNvSpPr/>
              <p:nvPr/>
            </p:nvSpPr>
            <p:spPr>
              <a:xfrm>
                <a:off x="472025" y="9642392"/>
                <a:ext cx="14592258" cy="46037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endParaRPr/>
              </a:p>
            </p:txBody>
          </p:sp>
          <p:sp>
            <p:nvSpPr>
              <p:cNvPr id="161" name="Shape 161"/>
              <p:cNvSpPr/>
              <p:nvPr/>
            </p:nvSpPr>
            <p:spPr>
              <a:xfrm>
                <a:off x="0" y="9423550"/>
                <a:ext cx="1126704" cy="46037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endParaRPr/>
              </a:p>
            </p:txBody>
          </p:sp>
        </p:grpSp>
      </p:grpSp>
      <p:sp>
        <p:nvSpPr>
          <p:cNvPr id="164" name="Shape 164"/>
          <p:cNvSpPr>
            <a:spLocks noGrp="1"/>
          </p:cNvSpPr>
          <p:nvPr>
            <p:ph type="title"/>
          </p:nvPr>
        </p:nvSpPr>
        <p:spPr>
          <a:xfrm>
            <a:off x="4833937" y="-23813"/>
            <a:ext cx="14716126" cy="2678907"/>
          </a:xfrm>
          <a:prstGeom prst="rect">
            <a:avLst/>
          </a:prstGeom>
        </p:spPr>
        <p:txBody>
          <a:bodyPr/>
          <a:lstStyle/>
          <a:p>
            <a:pPr lvl="0">
              <a:defRPr sz="1800"/>
            </a:pPr>
            <a:r>
              <a:rPr sz="5600"/>
              <a:t>Benchtop Testing of DeepPIV Components</a:t>
            </a:r>
          </a:p>
        </p:txBody>
      </p:sp>
    </p:spTree>
  </p:cSld>
  <p:clrMapOvr>
    <a:masterClrMapping/>
  </p:clrMapOvr>
  <p:transition xmlns:p14="http://schemas.microsoft.com/office/powerpoint/2010/main" spd="med"/>
  <p:timing>
    <p:tnLst>
      <p:par>
        <p:cTn xmlns:p14="http://schemas.microsoft.com/office/powerpoint/2010/mai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44"/>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2" nodeType="afterEffect">
                                  <p:stCondLst>
                                    <p:cond delay="0"/>
                                  </p:stCondLst>
                                  <p:iterate>
                                    <p:tmAbs val="0"/>
                                  </p:iterate>
                                  <p:childTnLst>
                                    <p:set>
                                      <p:cBhvr>
                                        <p:cTn id="9" fill="hold"/>
                                        <p:tgtEl>
                                          <p:spTgt spid="154"/>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3" nodeType="clickEffect">
                                  <p:stCondLst>
                                    <p:cond delay="0"/>
                                  </p:stCondLst>
                                  <p:iterate>
                                    <p:tmAbs val="0"/>
                                  </p:iterate>
                                  <p:childTnLst>
                                    <p:set>
                                      <p:cBhvr>
                                        <p:cTn id="13" fill="hold"/>
                                        <p:tgtEl>
                                          <p:spTgt spid="1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 grpId="1" animBg="1" advAuto="0"/>
      <p:bldP spid="154" grpId="2" animBg="1" advAuto="0"/>
      <p:bldP spid="163" grpId="3" animBg="1" advAuto="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6" name="Shape 166"/>
          <p:cNvSpPr>
            <a:spLocks noGrp="1"/>
          </p:cNvSpPr>
          <p:nvPr>
            <p:ph type="title"/>
          </p:nvPr>
        </p:nvSpPr>
        <p:spPr>
          <a:prstGeom prst="rect">
            <a:avLst/>
          </a:prstGeom>
        </p:spPr>
        <p:txBody>
          <a:bodyPr/>
          <a:lstStyle/>
          <a:p>
            <a:pPr lvl="0"/>
            <a:endParaRPr/>
          </a:p>
        </p:txBody>
      </p:sp>
      <p:pic>
        <p:nvPicPr>
          <p:cNvPr id="167" name="lightsheet_package7.jpg"/>
          <p:cNvPicPr/>
          <p:nvPr/>
        </p:nvPicPr>
        <p:blipFill>
          <a:blip r:embed="rId2">
            <a:extLst/>
          </a:blip>
          <a:stretch>
            <a:fillRect/>
          </a:stretch>
        </p:blipFill>
        <p:spPr>
          <a:xfrm>
            <a:off x="5355674" y="1566107"/>
            <a:ext cx="13672652" cy="12066115"/>
          </a:xfrm>
          <a:prstGeom prst="rect">
            <a:avLst/>
          </a:prstGeom>
          <a:ln w="12700">
            <a:miter lim="400000"/>
          </a:ln>
        </p:spPr>
      </p:pic>
      <p:sp>
        <p:nvSpPr>
          <p:cNvPr id="168" name="Shape 168"/>
          <p:cNvSpPr/>
          <p:nvPr/>
        </p:nvSpPr>
        <p:spPr>
          <a:xfrm>
            <a:off x="20333531" y="13288615"/>
            <a:ext cx="4023645"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Image credit: Todd Walsh</a:t>
            </a:r>
          </a:p>
        </p:txBody>
      </p:sp>
      <p:sp>
        <p:nvSpPr>
          <p:cNvPr id="169" name="Shape 169"/>
          <p:cNvSpPr/>
          <p:nvPr/>
        </p:nvSpPr>
        <p:spPr>
          <a:xfrm>
            <a:off x="4833937" y="357187"/>
            <a:ext cx="14716126" cy="267890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lstStyle>
            <a:lvl1pPr>
              <a:defRPr sz="5600">
                <a:solidFill>
                  <a:srgbClr val="FFFFFF"/>
                </a:solidFill>
                <a:latin typeface="Gill Sans"/>
                <a:ea typeface="Gill Sans"/>
                <a:cs typeface="Gill Sans"/>
                <a:sym typeface="Gill Sans"/>
              </a:defRPr>
            </a:lvl1pPr>
          </a:lstStyle>
          <a:p>
            <a:pPr lvl="0">
              <a:defRPr sz="1800">
                <a:solidFill>
                  <a:srgbClr val="000000"/>
                </a:solidFill>
              </a:defRPr>
            </a:pPr>
            <a:r>
              <a:rPr sz="5600">
                <a:solidFill>
                  <a:srgbClr val="FFFFFF"/>
                </a:solidFill>
              </a:rPr>
              <a:t>In-Water Testing of DeepPIV Components</a:t>
            </a:r>
          </a:p>
        </p:txBody>
      </p:sp>
      <p:sp>
        <p:nvSpPr>
          <p:cNvPr id="170" name="Shape 170"/>
          <p:cNvSpPr/>
          <p:nvPr/>
        </p:nvSpPr>
        <p:spPr>
          <a:xfrm>
            <a:off x="6974737" y="4948766"/>
            <a:ext cx="2645384" cy="638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3400">
                <a:solidFill>
                  <a:srgbClr val="FFFFFF"/>
                </a:solidFill>
                <a:latin typeface="Gill Sans"/>
                <a:ea typeface="Gill Sans"/>
                <a:cs typeface="Gill Sans"/>
                <a:sym typeface="Gill Sans"/>
              </a:defRPr>
            </a:lvl1pPr>
          </a:lstStyle>
          <a:p>
            <a:pPr lvl="0">
              <a:defRPr sz="1800">
                <a:solidFill>
                  <a:srgbClr val="000000"/>
                </a:solidFill>
              </a:defRPr>
            </a:pPr>
            <a:r>
              <a:rPr sz="3400">
                <a:solidFill>
                  <a:srgbClr val="FFFFFF"/>
                </a:solidFill>
              </a:rPr>
              <a:t>Laser Housing</a:t>
            </a:r>
          </a:p>
        </p:txBody>
      </p:sp>
      <p:sp>
        <p:nvSpPr>
          <p:cNvPr id="171" name="Shape 171"/>
          <p:cNvSpPr/>
          <p:nvPr/>
        </p:nvSpPr>
        <p:spPr>
          <a:xfrm flipH="1">
            <a:off x="7474471" y="5808248"/>
            <a:ext cx="622368" cy="1490966"/>
          </a:xfrm>
          <a:prstGeom prst="line">
            <a:avLst/>
          </a:prstGeom>
          <a:ln w="25400">
            <a:solidFill>
              <a:srgbClr val="FFFFFF"/>
            </a:solidFill>
            <a:miter lim="400000"/>
            <a:tailEnd type="triangle"/>
          </a:ln>
        </p:spPr>
        <p:txBody>
          <a:bodyPr lIns="0" tIns="0" rIns="0" bIns="0" anchor="ctr"/>
          <a:lstStyle/>
          <a:p>
            <a:pPr lvl="0">
              <a:defRPr sz="3200"/>
            </a:pPr>
            <a:endParaRPr/>
          </a:p>
        </p:txBody>
      </p:sp>
      <p:sp>
        <p:nvSpPr>
          <p:cNvPr id="172" name="Shape 172"/>
          <p:cNvSpPr/>
          <p:nvPr/>
        </p:nvSpPr>
        <p:spPr>
          <a:xfrm>
            <a:off x="17848081" y="4701116"/>
            <a:ext cx="1660550" cy="1133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Camera</a:t>
            </a:r>
          </a:p>
          <a:p>
            <a:pPr lvl="0">
              <a:defRPr sz="1800"/>
            </a:pPr>
            <a:r>
              <a:rPr sz="3400">
                <a:solidFill>
                  <a:srgbClr val="FFFFFF"/>
                </a:solidFill>
                <a:latin typeface="Gill Sans"/>
                <a:ea typeface="Gill Sans"/>
                <a:cs typeface="Gill Sans"/>
                <a:sym typeface="Gill Sans"/>
              </a:rPr>
              <a:t>Housing</a:t>
            </a:r>
          </a:p>
        </p:txBody>
      </p:sp>
      <p:sp>
        <p:nvSpPr>
          <p:cNvPr id="173" name="Shape 173"/>
          <p:cNvSpPr/>
          <p:nvPr/>
        </p:nvSpPr>
        <p:spPr>
          <a:xfrm flipH="1" flipV="1">
            <a:off x="17813973" y="2915398"/>
            <a:ext cx="706125" cy="1843778"/>
          </a:xfrm>
          <a:prstGeom prst="line">
            <a:avLst/>
          </a:prstGeom>
          <a:ln w="25400">
            <a:solidFill>
              <a:srgbClr val="FFFFFF"/>
            </a:solidFill>
            <a:miter lim="400000"/>
            <a:tailEnd type="triangle"/>
          </a:ln>
        </p:spPr>
        <p:txBody>
          <a:bodyPr lIns="0" tIns="0" rIns="0" bIns="0" anchor="ctr"/>
          <a:lstStyle/>
          <a:p>
            <a:pPr lvl="0">
              <a:defRPr sz="3200"/>
            </a:pPr>
            <a:endParaRPr/>
          </a:p>
        </p:txBody>
      </p:sp>
      <p:sp>
        <p:nvSpPr>
          <p:cNvPr id="174" name="Shape 174"/>
          <p:cNvSpPr/>
          <p:nvPr/>
        </p:nvSpPr>
        <p:spPr>
          <a:xfrm>
            <a:off x="12930840" y="9127859"/>
            <a:ext cx="2139368" cy="638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3400">
                <a:solidFill>
                  <a:srgbClr val="FFFFFF"/>
                </a:solidFill>
                <a:latin typeface="Gill Sans"/>
                <a:ea typeface="Gill Sans"/>
                <a:cs typeface="Gill Sans"/>
                <a:sym typeface="Gill Sans"/>
              </a:defRPr>
            </a:lvl1pPr>
          </a:lstStyle>
          <a:p>
            <a:pPr lvl="0">
              <a:defRPr sz="1800">
                <a:solidFill>
                  <a:srgbClr val="000000"/>
                </a:solidFill>
              </a:defRPr>
            </a:pPr>
            <a:r>
              <a:rPr sz="3400">
                <a:solidFill>
                  <a:srgbClr val="FFFFFF"/>
                </a:solidFill>
              </a:rPr>
              <a:t>Test Mount</a:t>
            </a:r>
          </a:p>
        </p:txBody>
      </p:sp>
      <p:sp>
        <p:nvSpPr>
          <p:cNvPr id="175" name="Shape 175"/>
          <p:cNvSpPr/>
          <p:nvPr/>
        </p:nvSpPr>
        <p:spPr>
          <a:xfrm flipH="1" flipV="1">
            <a:off x="12834680" y="7965124"/>
            <a:ext cx="500246" cy="1172245"/>
          </a:xfrm>
          <a:prstGeom prst="line">
            <a:avLst/>
          </a:prstGeom>
          <a:ln w="25400">
            <a:solidFill>
              <a:srgbClr val="FFFFFF"/>
            </a:solidFill>
            <a:miter lim="400000"/>
            <a:tailEnd type="triangle"/>
          </a:ln>
        </p:spPr>
        <p:txBody>
          <a:bodyPr lIns="0" tIns="0" rIns="0" bIns="0" anchor="ctr"/>
          <a:lstStyle/>
          <a:p>
            <a:pPr lvl="0">
              <a:defRPr sz="3200"/>
            </a:pPr>
            <a:endParaRPr/>
          </a:p>
        </p:txBody>
      </p:sp>
      <p:sp>
        <p:nvSpPr>
          <p:cNvPr id="176" name="Shape 176"/>
          <p:cNvSpPr/>
          <p:nvPr/>
        </p:nvSpPr>
        <p:spPr>
          <a:xfrm>
            <a:off x="14368729" y="11265032"/>
            <a:ext cx="5059289" cy="638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3400" i="1">
                <a:solidFill>
                  <a:srgbClr val="FFFFFF"/>
                </a:solidFill>
                <a:latin typeface="Gill Sans"/>
                <a:ea typeface="Gill Sans"/>
                <a:cs typeface="Gill Sans"/>
                <a:sym typeface="Gill Sans"/>
              </a:defRPr>
            </a:lvl1pPr>
          </a:lstStyle>
          <a:p>
            <a:pPr lvl="0">
              <a:defRPr sz="1800" i="0">
                <a:solidFill>
                  <a:srgbClr val="000000"/>
                </a:solidFill>
              </a:defRPr>
            </a:pPr>
            <a:r>
              <a:rPr sz="3400" i="1">
                <a:solidFill>
                  <a:srgbClr val="FFFFFF"/>
                </a:solidFill>
              </a:rPr>
              <a:t>Not shown: Controller Housing</a:t>
            </a:r>
          </a:p>
        </p:txBody>
      </p:sp>
    </p:spTree>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Shape 178"/>
          <p:cNvSpPr>
            <a:spLocks noGrp="1"/>
          </p:cNvSpPr>
          <p:nvPr>
            <p:ph type="title"/>
          </p:nvPr>
        </p:nvSpPr>
        <p:spPr>
          <a:prstGeom prst="rect">
            <a:avLst/>
          </a:prstGeom>
        </p:spPr>
        <p:txBody>
          <a:bodyPr/>
          <a:lstStyle/>
          <a:p>
            <a:pPr lvl="0"/>
            <a:endParaRPr/>
          </a:p>
        </p:txBody>
      </p:sp>
      <p:sp>
        <p:nvSpPr>
          <p:cNvPr id="179" name="Shape 179"/>
          <p:cNvSpPr>
            <a:spLocks noGrp="1"/>
          </p:cNvSpPr>
          <p:nvPr>
            <p:ph type="body" idx="1"/>
          </p:nvPr>
        </p:nvSpPr>
        <p:spPr>
          <a:prstGeom prst="rect">
            <a:avLst/>
          </a:prstGeom>
        </p:spPr>
        <p:txBody>
          <a:bodyPr/>
          <a:lstStyle/>
          <a:p>
            <a:pPr lvl="0">
              <a:defRPr sz="1800"/>
            </a:pPr>
            <a:r>
              <a:rPr sz="5000"/>
              <a:t>Sample video </a:t>
            </a:r>
          </a:p>
          <a:p>
            <a:pPr lvl="0">
              <a:defRPr sz="1800"/>
            </a:pPr>
            <a:r>
              <a:rPr sz="5000"/>
              <a:t>Anecdote about how we got video</a:t>
            </a:r>
          </a:p>
        </p:txBody>
      </p:sp>
      <p:pic>
        <p:nvPicPr>
          <p:cNvPr id="180" name="DeepPIV_TankTest_Particles.mov"/>
          <p:cNvPicPr/>
          <p:nvPr>
            <a:videoFile r:link="rId2"/>
            <p:extLst>
              <p:ext uri="{DAA4B4D4-6D71-4841-9C94-3DE7FCFB9230}">
                <p14:media xmlns:p14="http://schemas.microsoft.com/office/powerpoint/2010/main" r:embed="rId1"/>
              </p:ext>
            </p:extLst>
          </p:nvPr>
        </p:nvPicPr>
        <p:blipFill>
          <a:blip r:embed="rId6">
            <a:extLst/>
          </a:blip>
          <a:stretch>
            <a:fillRect/>
          </a:stretch>
        </p:blipFill>
        <p:spPr>
          <a:xfrm rot="10800000">
            <a:off x="5898212" y="-202904"/>
            <a:ext cx="12587576" cy="7080511"/>
          </a:xfrm>
          <a:prstGeom prst="rect">
            <a:avLst/>
          </a:prstGeom>
        </p:spPr>
      </p:pic>
      <p:sp>
        <p:nvSpPr>
          <p:cNvPr id="181" name="Shape 181"/>
          <p:cNvSpPr/>
          <p:nvPr/>
        </p:nvSpPr>
        <p:spPr>
          <a:xfrm>
            <a:off x="-409986" y="-1426727"/>
            <a:ext cx="6686448" cy="16569454"/>
          </a:xfrm>
          <a:prstGeom prst="rect">
            <a:avLst/>
          </a:prstGeom>
          <a:solidFill/>
          <a:ln w="12700">
            <a:miter lim="400000"/>
          </a:ln>
          <a:effectLst>
            <a:outerShdw blurRad="50800" dist="25400" dir="5400000" rotWithShape="0">
              <a:srgbClr val="000000">
                <a:alpha val="50000"/>
              </a:srgbClr>
            </a:outerShdw>
          </a:effectLst>
        </p:spPr>
        <p:txBody>
          <a:bodyPr lIns="0" tIns="0" rIns="0" bIns="0" anchor="ctr"/>
          <a:lstStyle/>
          <a:p>
            <a:pPr lvl="0">
              <a:defRPr sz="3200">
                <a:solidFill>
                  <a:srgbClr val="FFFFFF"/>
                </a:solidFill>
              </a:defRPr>
            </a:pPr>
            <a:endParaRPr/>
          </a:p>
        </p:txBody>
      </p:sp>
      <p:sp>
        <p:nvSpPr>
          <p:cNvPr id="182" name="Shape 182"/>
          <p:cNvSpPr/>
          <p:nvPr/>
        </p:nvSpPr>
        <p:spPr>
          <a:xfrm>
            <a:off x="18460640" y="-1214438"/>
            <a:ext cx="6686447" cy="16569455"/>
          </a:xfrm>
          <a:prstGeom prst="rect">
            <a:avLst/>
          </a:prstGeom>
          <a:solidFill/>
          <a:ln w="12700">
            <a:miter lim="400000"/>
          </a:ln>
          <a:effectLst>
            <a:outerShdw blurRad="50800" dist="25400" dir="5400000" rotWithShape="0">
              <a:srgbClr val="000000">
                <a:alpha val="50000"/>
              </a:srgbClr>
            </a:outerShdw>
          </a:effectLst>
        </p:spPr>
        <p:txBody>
          <a:bodyPr lIns="0" tIns="0" rIns="0" bIns="0" anchor="ctr"/>
          <a:lstStyle/>
          <a:p>
            <a:pPr lvl="0">
              <a:defRPr sz="3200">
                <a:solidFill>
                  <a:srgbClr val="FFFFFF"/>
                </a:solidFill>
              </a:defRPr>
            </a:pPr>
            <a:endParaRPr/>
          </a:p>
        </p:txBody>
      </p:sp>
      <p:sp>
        <p:nvSpPr>
          <p:cNvPr id="183" name="Shape 183"/>
          <p:cNvSpPr/>
          <p:nvPr/>
        </p:nvSpPr>
        <p:spPr>
          <a:xfrm>
            <a:off x="17434287" y="2357287"/>
            <a:ext cx="1937805" cy="16287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Particle</a:t>
            </a:r>
          </a:p>
          <a:p>
            <a:pPr lvl="0">
              <a:defRPr sz="1800"/>
            </a:pPr>
            <a:r>
              <a:rPr sz="3400">
                <a:solidFill>
                  <a:srgbClr val="FFFFFF"/>
                </a:solidFill>
                <a:latin typeface="Gill Sans"/>
                <a:ea typeface="Gill Sans"/>
                <a:cs typeface="Gill Sans"/>
                <a:sym typeface="Gill Sans"/>
              </a:rPr>
              <a:t>Fields</a:t>
            </a:r>
          </a:p>
          <a:p>
            <a:pPr lvl="0">
              <a:defRPr sz="1800"/>
            </a:pPr>
            <a:r>
              <a:rPr sz="3400">
                <a:solidFill>
                  <a:srgbClr val="FFFFFF"/>
                </a:solidFill>
                <a:latin typeface="Gill Sans"/>
                <a:ea typeface="Gill Sans"/>
                <a:cs typeface="Gill Sans"/>
                <a:sym typeface="Gill Sans"/>
              </a:rPr>
              <a:t>(raw data)</a:t>
            </a:r>
          </a:p>
        </p:txBody>
      </p:sp>
      <p:sp>
        <p:nvSpPr>
          <p:cNvPr id="184" name="Shape 184"/>
          <p:cNvSpPr/>
          <p:nvPr/>
        </p:nvSpPr>
        <p:spPr>
          <a:xfrm flipH="1" flipV="1">
            <a:off x="15702542" y="3171675"/>
            <a:ext cx="1716890" cy="1"/>
          </a:xfrm>
          <a:prstGeom prst="line">
            <a:avLst/>
          </a:prstGeom>
          <a:ln w="25400">
            <a:solidFill>
              <a:srgbClr val="FFFFFF"/>
            </a:solidFill>
            <a:miter lim="400000"/>
            <a:tailEnd type="triangle"/>
          </a:ln>
        </p:spPr>
        <p:txBody>
          <a:bodyPr lIns="0" tIns="0" rIns="0" bIns="0" anchor="ctr"/>
          <a:lstStyle/>
          <a:p>
            <a:pPr lvl="0">
              <a:defRPr sz="3200"/>
            </a:pPr>
            <a:endParaRPr/>
          </a:p>
        </p:txBody>
      </p:sp>
      <p:pic>
        <p:nvPicPr>
          <p:cNvPr id="185" name="1080p_30Hz_vel.mov"/>
          <p:cNvPicPr/>
          <p:nvPr>
            <a:videoFile r:link="rId4"/>
            <p:extLst>
              <p:ext uri="{DAA4B4D4-6D71-4841-9C94-3DE7FCFB9230}">
                <p14:media xmlns:p14="http://schemas.microsoft.com/office/powerpoint/2010/main" r:embed="rId3"/>
              </p:ext>
            </p:extLst>
          </p:nvPr>
        </p:nvPicPr>
        <p:blipFill>
          <a:blip r:embed="rId7">
            <a:extLst/>
          </a:blip>
          <a:stretch>
            <a:fillRect/>
          </a:stretch>
        </p:blipFill>
        <p:spPr>
          <a:xfrm rot="10800000">
            <a:off x="6029578" y="6870003"/>
            <a:ext cx="12562196" cy="7080511"/>
          </a:xfrm>
          <a:prstGeom prst="rect">
            <a:avLst/>
          </a:prstGeom>
        </p:spPr>
      </p:pic>
      <p:sp>
        <p:nvSpPr>
          <p:cNvPr id="186" name="Shape 186"/>
          <p:cNvSpPr/>
          <p:nvPr/>
        </p:nvSpPr>
        <p:spPr>
          <a:xfrm>
            <a:off x="16874824" y="9436214"/>
            <a:ext cx="3056732" cy="16287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Velocity</a:t>
            </a:r>
          </a:p>
          <a:p>
            <a:pPr lvl="0">
              <a:defRPr sz="1800"/>
            </a:pPr>
            <a:r>
              <a:rPr sz="3400">
                <a:solidFill>
                  <a:srgbClr val="FFFFFF"/>
                </a:solidFill>
                <a:latin typeface="Gill Sans"/>
                <a:ea typeface="Gill Sans"/>
                <a:cs typeface="Gill Sans"/>
                <a:sym typeface="Gill Sans"/>
              </a:rPr>
              <a:t>Fields</a:t>
            </a:r>
          </a:p>
          <a:p>
            <a:pPr lvl="0">
              <a:defRPr sz="1800"/>
            </a:pPr>
            <a:r>
              <a:rPr sz="3400">
                <a:solidFill>
                  <a:srgbClr val="FFFFFF"/>
                </a:solidFill>
                <a:latin typeface="Gill Sans"/>
                <a:ea typeface="Gill Sans"/>
                <a:cs typeface="Gill Sans"/>
                <a:sym typeface="Gill Sans"/>
              </a:rPr>
              <a:t>(processed data)</a:t>
            </a:r>
          </a:p>
        </p:txBody>
      </p:sp>
      <p:sp>
        <p:nvSpPr>
          <p:cNvPr id="187" name="Shape 187"/>
          <p:cNvSpPr/>
          <p:nvPr/>
        </p:nvSpPr>
        <p:spPr>
          <a:xfrm flipH="1">
            <a:off x="15702542" y="10250602"/>
            <a:ext cx="1716890" cy="1"/>
          </a:xfrm>
          <a:prstGeom prst="line">
            <a:avLst/>
          </a:prstGeom>
          <a:ln w="25400">
            <a:solidFill>
              <a:srgbClr val="FFFFFF"/>
            </a:solidFill>
            <a:miter lim="400000"/>
            <a:tailEnd type="triangle"/>
          </a:ln>
        </p:spPr>
        <p:txBody>
          <a:bodyPr lIns="0" tIns="0" rIns="0" bIns="0" anchor="ctr"/>
          <a:lstStyle/>
          <a:p>
            <a:pPr lvl="0">
              <a:defRPr sz="3200"/>
            </a:pPr>
            <a:endParaRPr/>
          </a:p>
        </p:txBody>
      </p:sp>
      <p:sp>
        <p:nvSpPr>
          <p:cNvPr id="188" name="Shape 188"/>
          <p:cNvSpPr/>
          <p:nvPr/>
        </p:nvSpPr>
        <p:spPr>
          <a:xfrm>
            <a:off x="3647984" y="6062662"/>
            <a:ext cx="3722135" cy="15906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4800" b="1">
                <a:solidFill>
                  <a:srgbClr val="FFFFFF"/>
                </a:solidFill>
                <a:latin typeface="Gill Sans"/>
                <a:ea typeface="Gill Sans"/>
                <a:cs typeface="Gill Sans"/>
                <a:sym typeface="Gill Sans"/>
              </a:defRPr>
            </a:lvl1pPr>
          </a:lstStyle>
          <a:p>
            <a:pPr lvl="0">
              <a:defRPr sz="1800" b="0">
                <a:solidFill>
                  <a:srgbClr val="000000"/>
                </a:solidFill>
              </a:defRPr>
            </a:pPr>
            <a:r>
              <a:rPr sz="4800" b="1">
                <a:solidFill>
                  <a:srgbClr val="FFFFFF"/>
                </a:solidFill>
              </a:rPr>
              <a:t>In-water Test Results</a:t>
            </a:r>
          </a:p>
        </p:txBody>
      </p:sp>
    </p:spTree>
  </p:cSld>
  <p:clrMapOvr>
    <a:masterClrMapping/>
  </p:clrMapOvr>
  <p:transition xmlns:p14="http://schemas.microsoft.com/office/powerpoint/2010/main" spd="med"/>
  <p:timing>
    <p:tnLst>
      <p:par>
        <p:cTn xmlns:p14="http://schemas.microsoft.com/office/powerpoint/2010/mai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0" fill="hold"/>
                                        <p:tgtEl>
                                          <p:spTgt spid="18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0" fill="hold"/>
                                        <p:tgtEl>
                                          <p:spTgt spid="18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1" fill="hold" display="0">
                  <p:stCondLst>
                    <p:cond delay="indefinite"/>
                  </p:stCondLst>
                </p:cTn>
                <p:tgtEl>
                  <p:spTgt spid="185"/>
                </p:tgtEl>
              </p:cMediaNode>
            </p:video>
            <p:video>
              <p:cMediaNode vol="100000">
                <p:cTn id="12" fill="hold" display="0">
                  <p:stCondLst>
                    <p:cond delay="indefinite"/>
                  </p:stCondLst>
                </p:cTn>
                <p:tgtEl>
                  <p:spTgt spid="180"/>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Shape 198"/>
          <p:cNvSpPr>
            <a:spLocks noGrp="1"/>
          </p:cNvSpPr>
          <p:nvPr>
            <p:ph type="title"/>
          </p:nvPr>
        </p:nvSpPr>
        <p:spPr>
          <a:prstGeom prst="rect">
            <a:avLst/>
          </a:prstGeom>
        </p:spPr>
        <p:txBody>
          <a:bodyPr/>
          <a:lstStyle/>
          <a:p>
            <a:pPr lvl="0">
              <a:defRPr sz="1800"/>
            </a:pPr>
            <a:r>
              <a:rPr sz="5600"/>
              <a:t>DeepPIV Project Timeline</a:t>
            </a:r>
          </a:p>
        </p:txBody>
      </p:sp>
      <p:graphicFrame>
        <p:nvGraphicFramePr>
          <p:cNvPr id="199" name="Table 199"/>
          <p:cNvGraphicFramePr/>
          <p:nvPr>
            <p:extLst>
              <p:ext uri="{D42A27DB-BD31-4B8C-83A1-F6EECF244321}">
                <p14:modId xmlns:p14="http://schemas.microsoft.com/office/powerpoint/2010/main" val="980086272"/>
              </p:ext>
            </p:extLst>
          </p:nvPr>
        </p:nvGraphicFramePr>
        <p:xfrm>
          <a:off x="3423046" y="2625328"/>
          <a:ext cx="17482832" cy="9690099"/>
        </p:xfrm>
        <a:graphic>
          <a:graphicData uri="http://schemas.openxmlformats.org/drawingml/2006/table">
            <a:tbl>
              <a:tblPr>
                <a:tableStyleId>{4C3C2611-4C71-4FC5-86AE-919BDF0F9419}</a:tableStyleId>
              </a:tblPr>
              <a:tblGrid>
                <a:gridCol w="7276053"/>
                <a:gridCol w="1093884"/>
                <a:gridCol w="1093884"/>
                <a:gridCol w="1145573"/>
                <a:gridCol w="1145573"/>
                <a:gridCol w="1145573"/>
                <a:gridCol w="1145573"/>
                <a:gridCol w="1145573"/>
                <a:gridCol w="1145573"/>
                <a:gridCol w="1145573"/>
              </a:tblGrid>
              <a:tr h="647700">
                <a:tc rowSpan="2">
                  <a:txBody>
                    <a:bodyPr/>
                    <a:lstStyle/>
                    <a:p>
                      <a:pPr lvl="0" defTabSz="914400">
                        <a:tabLst>
                          <a:tab pos="914400" algn="l"/>
                        </a:tabLst>
                        <a:defRPr sz="1800"/>
                      </a:pPr>
                      <a:r>
                        <a:rPr sz="3400">
                          <a:latin typeface="Gill Sans"/>
                          <a:ea typeface="Gill Sans"/>
                          <a:cs typeface="Gill Sans"/>
                          <a:sym typeface="Gill Sans"/>
                        </a:rPr>
                        <a:t>Tasks</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gridSpan="2">
                  <a:txBody>
                    <a:bodyPr/>
                    <a:lstStyle/>
                    <a:p>
                      <a:pPr lvl="0" defTabSz="914400">
                        <a:tabLst>
                          <a:tab pos="914400" algn="l"/>
                        </a:tabLst>
                        <a:defRPr sz="1800"/>
                      </a:pPr>
                      <a:r>
                        <a:rPr sz="3400">
                          <a:latin typeface="Gill Sans"/>
                          <a:ea typeface="Gill Sans"/>
                          <a:cs typeface="Gill Sans"/>
                          <a:sym typeface="Gill Sans"/>
                        </a:rPr>
                        <a:t>2014</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hMerge="1">
                  <a:txBody>
                    <a:bodyPr/>
                    <a:lstStyle/>
                    <a:p>
                      <a:endParaRPr lang="en-US"/>
                    </a:p>
                  </a:txBody>
                  <a:tcPr/>
                </a:tc>
                <a:tc gridSpan="4">
                  <a:txBody>
                    <a:bodyPr/>
                    <a:lstStyle/>
                    <a:p>
                      <a:pPr lvl="0" defTabSz="914400">
                        <a:tabLst>
                          <a:tab pos="914400" algn="l"/>
                        </a:tabLst>
                        <a:defRPr sz="1800"/>
                      </a:pPr>
                      <a:r>
                        <a:rPr sz="3400">
                          <a:latin typeface="Gill Sans"/>
                          <a:ea typeface="Gill Sans"/>
                          <a:cs typeface="Gill Sans"/>
                          <a:sym typeface="Gill Sans"/>
                        </a:rPr>
                        <a:t>2015</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tc>
                <a:tc hMerge="1">
                  <a:txBody>
                    <a:bodyPr/>
                    <a:lstStyle/>
                    <a:p>
                      <a:endParaRPr lang="en-US"/>
                    </a:p>
                  </a:txBody>
                  <a:tcPr/>
                </a:tc>
                <a:tc gridSpan="3">
                  <a:txBody>
                    <a:bodyPr/>
                    <a:lstStyle/>
                    <a:p>
                      <a:pPr lvl="0" defTabSz="914400">
                        <a:tabLst>
                          <a:tab pos="914400" algn="l"/>
                        </a:tabLst>
                        <a:defRPr sz="1800"/>
                      </a:pPr>
                      <a:r>
                        <a:rPr sz="3400">
                          <a:latin typeface="Gill Sans"/>
                          <a:ea typeface="Gill Sans"/>
                          <a:cs typeface="Gill Sans"/>
                          <a:sym typeface="Gill Sans"/>
                        </a:rPr>
                        <a:t>2016</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tc>
              </a:tr>
              <a:tr h="647700">
                <a:tc vMerge="1">
                  <a:txBody>
                    <a:bodyPr/>
                    <a:lstStyle/>
                    <a:p>
                      <a:endParaRPr lang="en-US"/>
                    </a:p>
                  </a:txBody>
                  <a:tcPr/>
                </a:tc>
                <a:tc>
                  <a:txBody>
                    <a:bodyPr/>
                    <a:lstStyle/>
                    <a:p>
                      <a:pPr lvl="0" defTabSz="914400">
                        <a:tabLst>
                          <a:tab pos="914400" algn="l"/>
                        </a:tabLst>
                        <a:defRPr sz="1800"/>
                      </a:pPr>
                      <a:r>
                        <a:rPr sz="3400">
                          <a:latin typeface="Gill Sans"/>
                          <a:ea typeface="Gill Sans"/>
                          <a:cs typeface="Gill Sans"/>
                          <a:sym typeface="Gill Sans"/>
                        </a:rPr>
                        <a:t>Q3</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3400">
                          <a:latin typeface="Gill Sans"/>
                          <a:ea typeface="Gill Sans"/>
                          <a:cs typeface="Gill Sans"/>
                          <a:sym typeface="Gill Sans"/>
                        </a:rPr>
                        <a:t>Q4</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3400">
                          <a:latin typeface="Gill Sans"/>
                          <a:ea typeface="Gill Sans"/>
                          <a:cs typeface="Gill Sans"/>
                          <a:sym typeface="Gill Sans"/>
                        </a:rPr>
                        <a:t>Q1</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3400">
                          <a:latin typeface="Gill Sans"/>
                          <a:ea typeface="Gill Sans"/>
                          <a:cs typeface="Gill Sans"/>
                          <a:sym typeface="Gill Sans"/>
                        </a:rPr>
                        <a:t>Q2</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3400">
                          <a:latin typeface="Gill Sans"/>
                          <a:ea typeface="Gill Sans"/>
                          <a:cs typeface="Gill Sans"/>
                          <a:sym typeface="Gill Sans"/>
                        </a:rPr>
                        <a:t>Q3</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3400">
                          <a:latin typeface="Gill Sans"/>
                          <a:ea typeface="Gill Sans"/>
                          <a:cs typeface="Gill Sans"/>
                          <a:sym typeface="Gill Sans"/>
                        </a:rPr>
                        <a:t>Q4</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3400">
                          <a:latin typeface="Gill Sans"/>
                          <a:ea typeface="Gill Sans"/>
                          <a:cs typeface="Gill Sans"/>
                          <a:sym typeface="Gill Sans"/>
                        </a:rPr>
                        <a:t>Q1</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3400">
                          <a:latin typeface="Gill Sans"/>
                          <a:ea typeface="Gill Sans"/>
                          <a:cs typeface="Gill Sans"/>
                          <a:sym typeface="Gill Sans"/>
                        </a:rPr>
                        <a:t>Q2</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3400">
                          <a:latin typeface="Gill Sans"/>
                          <a:ea typeface="Gill Sans"/>
                          <a:cs typeface="Gill Sans"/>
                          <a:sym typeface="Gill Sans"/>
                        </a:rPr>
                        <a:t>Q3</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622300">
                <a:tc>
                  <a:txBody>
                    <a:bodyPr/>
                    <a:lstStyle/>
                    <a:p>
                      <a:pPr lvl="0" defTabSz="914400">
                        <a:tabLst>
                          <a:tab pos="914400" algn="l"/>
                        </a:tabLst>
                        <a:defRPr sz="1800"/>
                      </a:pPr>
                      <a:r>
                        <a:rPr sz="3400" dirty="0">
                          <a:latin typeface="Gill Sans"/>
                          <a:ea typeface="Gill Sans"/>
                          <a:cs typeface="Gill Sans"/>
                          <a:sym typeface="Gill Sans"/>
                        </a:rPr>
                        <a:t>Acquire DeepPIV components</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622300">
                <a:tc>
                  <a:txBody>
                    <a:bodyPr/>
                    <a:lstStyle/>
                    <a:p>
                      <a:pPr lvl="0" defTabSz="914400">
                        <a:tabLst>
                          <a:tab pos="914400" algn="l"/>
                        </a:tabLst>
                        <a:defRPr sz="1800"/>
                      </a:pPr>
                      <a:r>
                        <a:rPr sz="3400">
                          <a:latin typeface="Gill Sans"/>
                          <a:ea typeface="Gill Sans"/>
                          <a:cs typeface="Gill Sans"/>
                          <a:sym typeface="Gill Sans"/>
                        </a:rPr>
                        <a:t>Assemble housings and components</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863600">
                <a:tc>
                  <a:txBody>
                    <a:bodyPr/>
                    <a:lstStyle/>
                    <a:p>
                      <a:pPr lvl="0" defTabSz="914400">
                        <a:tabLst>
                          <a:tab pos="914400" algn="l"/>
                        </a:tabLst>
                        <a:defRPr sz="1800"/>
                      </a:pPr>
                      <a:r>
                        <a:rPr sz="3400">
                          <a:latin typeface="Gill Sans"/>
                          <a:ea typeface="Gill Sans"/>
                          <a:cs typeface="Gill Sans"/>
                          <a:sym typeface="Gill Sans"/>
                        </a:rPr>
                        <a:t>Test housing and components in tank</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1800"/>
                      </a:pPr>
                      <a:r>
                        <a:rPr sz="2800" b="1">
                          <a:latin typeface="Gill Sans"/>
                          <a:ea typeface="Gill Sans"/>
                          <a:cs typeface="Gill Sans"/>
                          <a:sym typeface="Gill Sans"/>
                        </a:rPr>
                        <a:t>Mini ROV</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1800"/>
                      </a:pPr>
                      <a:r>
                        <a:rPr sz="2800" b="1">
                          <a:latin typeface="Gill Sans"/>
                          <a:ea typeface="Gill Sans"/>
                          <a:cs typeface="Gill Sans"/>
                          <a:sym typeface="Gill Sans"/>
                        </a:rPr>
                        <a:t>PC (Rock)</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2800" b="1">
                          <a:latin typeface="Gill Sans"/>
                          <a:ea typeface="Gill Sans"/>
                          <a:cs typeface="Gill Sans"/>
                          <a:sym typeface="Gill Sans"/>
                        </a:rPr>
                        <a:t>PC (Rock)</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863600">
                <a:tc>
                  <a:txBody>
                    <a:bodyPr/>
                    <a:lstStyle/>
                    <a:p>
                      <a:pPr lvl="0" defTabSz="914400">
                        <a:tabLst>
                          <a:tab pos="914400" algn="l"/>
                        </a:tabLst>
                        <a:defRPr sz="1800"/>
                      </a:pPr>
                      <a:r>
                        <a:rPr sz="3400">
                          <a:latin typeface="Gill Sans"/>
                          <a:ea typeface="Gill Sans"/>
                          <a:cs typeface="Gill Sans"/>
                          <a:sym typeface="Gill Sans"/>
                        </a:rPr>
                        <a:t>Interface housings to ROVs</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2800" b="1">
                          <a:latin typeface="Gill Sans"/>
                          <a:ea typeface="Gill Sans"/>
                          <a:cs typeface="Gill Sans"/>
                          <a:sym typeface="Gill Sans"/>
                        </a:rPr>
                        <a:t>Mini ROV</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1800"/>
                      </a:pPr>
                      <a:r>
                        <a:rPr sz="2800" b="1">
                          <a:latin typeface="Gill Sans"/>
                          <a:ea typeface="Gill Sans"/>
                          <a:cs typeface="Gill Sans"/>
                          <a:sym typeface="Gill Sans"/>
                        </a:rPr>
                        <a:t>Mini ROV</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1800"/>
                      </a:pPr>
                      <a:r>
                        <a:rPr sz="2800" b="1">
                          <a:latin typeface="Gill Sans"/>
                          <a:ea typeface="Gill Sans"/>
                          <a:cs typeface="Gill Sans"/>
                          <a:sym typeface="Gill Sans"/>
                        </a:rPr>
                        <a:t>Doc Rick.</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2800" b="1">
                          <a:latin typeface="Gill Sans"/>
                          <a:ea typeface="Gill Sans"/>
                          <a:cs typeface="Gill Sans"/>
                          <a:sym typeface="Gill Sans"/>
                        </a:rPr>
                        <a:t>Vent.</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1117600">
                <a:tc>
                  <a:txBody>
                    <a:bodyPr/>
                    <a:lstStyle/>
                    <a:p>
                      <a:pPr lvl="0" defTabSz="914400">
                        <a:tabLst>
                          <a:tab pos="914400" algn="l"/>
                        </a:tabLst>
                        <a:defRPr sz="1800"/>
                      </a:pPr>
                      <a:r>
                        <a:rPr sz="3400">
                          <a:latin typeface="Gill Sans"/>
                          <a:ea typeface="Gill Sans"/>
                          <a:cs typeface="Gill Sans"/>
                          <a:sym typeface="Gill Sans"/>
                        </a:rPr>
                        <a:t>Feasibility study of DeepPIV upgrades (i.e., high speed camera, optics, 3D)</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863600">
                <a:tc>
                  <a:txBody>
                    <a:bodyPr/>
                    <a:lstStyle/>
                    <a:p>
                      <a:pPr lvl="0" defTabSz="914400">
                        <a:tabLst>
                          <a:tab pos="914400" algn="l"/>
                        </a:tabLst>
                        <a:defRPr sz="1800"/>
                      </a:pPr>
                      <a:r>
                        <a:rPr sz="3400">
                          <a:latin typeface="Gill Sans"/>
                          <a:ea typeface="Gill Sans"/>
                          <a:cs typeface="Gill Sans"/>
                          <a:sym typeface="Gill Sans"/>
                        </a:rPr>
                        <a:t>Deploy DeepPIV system</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1800"/>
                      </a:pPr>
                      <a:r>
                        <a:rPr sz="2800" b="1">
                          <a:latin typeface="Gill Sans"/>
                          <a:ea typeface="Gill Sans"/>
                          <a:cs typeface="Gill Sans"/>
                          <a:sym typeface="Gill Sans"/>
                        </a:rPr>
                        <a:t>Mini ROV</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1800"/>
                      </a:pPr>
                      <a:r>
                        <a:rPr sz="2800" b="1">
                          <a:latin typeface="Gill Sans"/>
                          <a:ea typeface="Gill Sans"/>
                          <a:cs typeface="Gill Sans"/>
                          <a:sym typeface="Gill Sans"/>
                        </a:rPr>
                        <a:t>Doc Rick.</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1800"/>
                      </a:pPr>
                      <a:r>
                        <a:rPr sz="2800" b="1">
                          <a:latin typeface="Gill Sans"/>
                          <a:ea typeface="Gill Sans"/>
                          <a:cs typeface="Gill Sans"/>
                          <a:sym typeface="Gill Sans"/>
                        </a:rPr>
                        <a:t>Mini &amp; Doc</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1800"/>
                      </a:pPr>
                      <a:r>
                        <a:rPr sz="2800" b="1">
                          <a:latin typeface="Gill Sans"/>
                          <a:ea typeface="Gill Sans"/>
                          <a:cs typeface="Gill Sans"/>
                          <a:sym typeface="Gill Sans"/>
                        </a:rPr>
                        <a:t>Mini &amp; Doc</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c>
                  <a:txBody>
                    <a:bodyPr/>
                    <a:lstStyle/>
                    <a:p>
                      <a:pPr lvl="0" defTabSz="914400">
                        <a:tabLst>
                          <a:tab pos="914400" algn="l"/>
                        </a:tabLst>
                        <a:defRPr sz="1800"/>
                      </a:pPr>
                      <a:r>
                        <a:rPr sz="2800" b="1">
                          <a:latin typeface="Gill Sans"/>
                          <a:ea typeface="Gill Sans"/>
                          <a:cs typeface="Gill Sans"/>
                          <a:sym typeface="Gill Sans"/>
                        </a:rPr>
                        <a:t>All ROVs</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c>
                  <a:txBody>
                    <a:bodyPr/>
                    <a:lstStyle/>
                    <a:p>
                      <a:pPr lvl="0" defTabSz="914400">
                        <a:tabLst>
                          <a:tab pos="914400" algn="l"/>
                        </a:tabLst>
                        <a:defRPr sz="1800"/>
                      </a:pPr>
                      <a:r>
                        <a:rPr sz="2800" b="1">
                          <a:latin typeface="Gill Sans"/>
                          <a:ea typeface="Gill Sans"/>
                          <a:cs typeface="Gill Sans"/>
                          <a:sym typeface="Gill Sans"/>
                        </a:rPr>
                        <a:t>All ROVs</a:t>
                      </a: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r>
              <a:tr h="622300">
                <a:tc>
                  <a:txBody>
                    <a:bodyPr/>
                    <a:lstStyle/>
                    <a:p>
                      <a:pPr lvl="0" defTabSz="914400">
                        <a:tabLst>
                          <a:tab pos="914400" algn="l"/>
                        </a:tabLst>
                        <a:defRPr sz="1800"/>
                      </a:pPr>
                      <a:r>
                        <a:rPr sz="3400">
                          <a:latin typeface="Gill Sans"/>
                          <a:ea typeface="Gill Sans"/>
                          <a:cs typeface="Gill Sans"/>
                          <a:sym typeface="Gill Sans"/>
                        </a:rPr>
                        <a:t>Analyze DeepPIV data</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r>
              <a:tr h="1117600">
                <a:tc>
                  <a:txBody>
                    <a:bodyPr/>
                    <a:lstStyle/>
                    <a:p>
                      <a:pPr lvl="0" defTabSz="914400">
                        <a:tabLst>
                          <a:tab pos="914400" algn="l"/>
                        </a:tabLst>
                        <a:defRPr sz="1800"/>
                      </a:pPr>
                      <a:r>
                        <a:rPr sz="3400">
                          <a:latin typeface="Gill Sans"/>
                          <a:ea typeface="Gill Sans"/>
                          <a:cs typeface="Gill Sans"/>
                          <a:sym typeface="Gill Sans"/>
                        </a:rPr>
                        <a:t>Modify and upgrade DeepPIV 
(if necessary)</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622300">
                <a:tc>
                  <a:txBody>
                    <a:bodyPr/>
                    <a:lstStyle/>
                    <a:p>
                      <a:pPr lvl="0" defTabSz="914400">
                        <a:tabLst>
                          <a:tab pos="914400" algn="l"/>
                        </a:tabLst>
                        <a:defRPr sz="1800"/>
                      </a:pPr>
                      <a:r>
                        <a:rPr sz="3400">
                          <a:latin typeface="Gill Sans"/>
                          <a:ea typeface="Gill Sans"/>
                          <a:cs typeface="Gill Sans"/>
                          <a:sym typeface="Gill Sans"/>
                        </a:rPr>
                        <a:t>Deploy DeepPIV with control</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AAA9"/>
                    </a:solidFill>
                  </a:tcPr>
                </a:tc>
              </a:tr>
              <a:tr h="622300">
                <a:tc>
                  <a:txBody>
                    <a:bodyPr/>
                    <a:lstStyle/>
                    <a:p>
                      <a:pPr lvl="0" defTabSz="914400">
                        <a:tabLst>
                          <a:tab pos="914400" algn="l"/>
                        </a:tabLst>
                        <a:defRPr sz="1800"/>
                      </a:pPr>
                      <a:r>
                        <a:rPr sz="3400">
                          <a:latin typeface="Gill Sans"/>
                          <a:ea typeface="Gill Sans"/>
                          <a:cs typeface="Gill Sans"/>
                          <a:sym typeface="Gill Sans"/>
                        </a:rPr>
                        <a:t>Publish and present results</a:t>
                      </a:r>
                    </a:p>
                  </a:txBody>
                  <a:tcPr marL="50800" marR="50800" marT="50800" marB="5080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c>
                  <a:txBody>
                    <a:bodyPr/>
                    <a:lstStyle/>
                    <a:p>
                      <a:pPr lvl="0" defTabSz="914400">
                        <a:tabLst>
                          <a:tab pos="914400" algn="l"/>
                        </a:tabLst>
                        <a:defRPr sz="2800">
                          <a:latin typeface="Gill Sans"/>
                          <a:ea typeface="Gill Sans"/>
                          <a:cs typeface="Gill Sans"/>
                          <a:sym typeface="Gill Sans"/>
                        </a:defRPr>
                      </a:pPr>
                      <a:endParaRPr dirty="0"/>
                    </a:p>
                  </a:txBody>
                  <a:tcPr marL="0" marR="0" marT="0" marB="0" anchor="ctr" horzOverflow="overflow">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7A7A7A"/>
                    </a:solidFill>
                  </a:tcPr>
                </a:tc>
              </a:tr>
            </a:tbl>
          </a:graphicData>
        </a:graphic>
      </p:graphicFrame>
      <p:sp>
        <p:nvSpPr>
          <p:cNvPr id="200" name="Shape 200"/>
          <p:cNvSpPr/>
          <p:nvPr/>
        </p:nvSpPr>
        <p:spPr>
          <a:xfrm flipV="1">
            <a:off x="13764991" y="2567963"/>
            <a:ext cx="1" cy="9754030"/>
          </a:xfrm>
          <a:prstGeom prst="line">
            <a:avLst/>
          </a:prstGeom>
          <a:ln w="50800">
            <a:solidFill>
              <a:srgbClr val="C82506"/>
            </a:solidFill>
            <a:custDash>
              <a:ds d="200000" sp="200000"/>
            </a:custDash>
            <a:miter lim="400000"/>
          </a:ln>
        </p:spPr>
        <p:txBody>
          <a:bodyPr lIns="0" tIns="0" rIns="0" bIns="0" anchor="ct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Tree>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Shape 204"/>
          <p:cNvSpPr>
            <a:spLocks noGrp="1"/>
          </p:cNvSpPr>
          <p:nvPr>
            <p:ph type="title"/>
          </p:nvPr>
        </p:nvSpPr>
        <p:spPr>
          <a:prstGeom prst="rect">
            <a:avLst/>
          </a:prstGeom>
        </p:spPr>
        <p:txBody>
          <a:bodyPr/>
          <a:lstStyle/>
          <a:p>
            <a:pPr lvl="0">
              <a:defRPr sz="1800"/>
            </a:pPr>
            <a:r>
              <a:rPr sz="5600"/>
              <a:t>Potential Science Targets for DeepPIV</a:t>
            </a:r>
          </a:p>
        </p:txBody>
      </p:sp>
      <p:sp>
        <p:nvSpPr>
          <p:cNvPr id="205" name="Shape 205"/>
          <p:cNvSpPr>
            <a:spLocks noGrp="1"/>
          </p:cNvSpPr>
          <p:nvPr>
            <p:ph type="body" idx="1"/>
          </p:nvPr>
        </p:nvSpPr>
        <p:spPr>
          <a:xfrm>
            <a:off x="5625749" y="2859453"/>
            <a:ext cx="13714831" cy="10604563"/>
          </a:xfrm>
          <a:prstGeom prst="rect">
            <a:avLst/>
          </a:prstGeom>
        </p:spPr>
        <p:txBody>
          <a:bodyPr anchor="t"/>
          <a:lstStyle/>
          <a:p>
            <a:pPr marL="0" lvl="0" indent="0">
              <a:spcBef>
                <a:spcPts val="200"/>
              </a:spcBef>
              <a:buSzTx/>
              <a:buNone/>
              <a:defRPr sz="1800"/>
            </a:pPr>
            <a:r>
              <a:rPr sz="4200" b="1" dirty="0"/>
              <a:t>Larvacean house flow</a:t>
            </a:r>
          </a:p>
          <a:p>
            <a:pPr marL="0" lvl="1" indent="228600">
              <a:spcBef>
                <a:spcPts val="200"/>
              </a:spcBef>
              <a:buSzTx/>
              <a:buNone/>
              <a:defRPr sz="1800"/>
            </a:pPr>
            <a:r>
              <a:rPr sz="3400" dirty="0"/>
              <a:t>Quantify volume flow rates </a:t>
            </a:r>
          </a:p>
          <a:p>
            <a:pPr marL="0" lvl="1" indent="228600">
              <a:spcBef>
                <a:spcPts val="200"/>
              </a:spcBef>
              <a:buSzTx/>
              <a:buNone/>
              <a:defRPr sz="1800"/>
            </a:pPr>
            <a:r>
              <a:rPr sz="3400" dirty="0"/>
              <a:t>	during feeding</a:t>
            </a:r>
          </a:p>
          <a:p>
            <a:pPr marL="0" lvl="1" indent="228600">
              <a:spcBef>
                <a:spcPts val="200"/>
              </a:spcBef>
              <a:buSzTx/>
              <a:buNone/>
              <a:defRPr sz="1800"/>
            </a:pPr>
            <a:r>
              <a:rPr sz="3400" dirty="0"/>
              <a:t>Estimate filtration rates, energy </a:t>
            </a:r>
          </a:p>
          <a:p>
            <a:pPr marL="0" lvl="1" indent="228600">
              <a:spcBef>
                <a:spcPts val="200"/>
              </a:spcBef>
              <a:buSzTx/>
              <a:buNone/>
              <a:defRPr sz="1800"/>
            </a:pPr>
            <a:r>
              <a:rPr sz="3400" dirty="0"/>
              <a:t>	expenditure, and carbon flux</a:t>
            </a:r>
          </a:p>
          <a:p>
            <a:pPr marL="0" lvl="0" indent="0" algn="r">
              <a:spcBef>
                <a:spcPts val="200"/>
              </a:spcBef>
              <a:buSzTx/>
              <a:buNone/>
              <a:defRPr sz="1800"/>
            </a:pPr>
            <a:endParaRPr sz="4200" dirty="0"/>
          </a:p>
          <a:p>
            <a:pPr marL="0" lvl="0" indent="0" algn="r">
              <a:spcBef>
                <a:spcPts val="200"/>
              </a:spcBef>
              <a:buSzTx/>
              <a:buNone/>
              <a:defRPr sz="1800"/>
            </a:pPr>
            <a:r>
              <a:rPr sz="4200" b="1" dirty="0"/>
              <a:t>Flow over seamount soft corals</a:t>
            </a:r>
          </a:p>
          <a:p>
            <a:pPr marL="0" lvl="1" indent="228600" algn="r">
              <a:spcBef>
                <a:spcPts val="200"/>
              </a:spcBef>
              <a:buSzTx/>
              <a:buNone/>
              <a:defRPr sz="1800"/>
            </a:pPr>
            <a:r>
              <a:rPr sz="3200" dirty="0"/>
              <a:t>				</a:t>
            </a:r>
            <a:r>
              <a:rPr sz="3400" dirty="0"/>
              <a:t>Quantify boundary layer flow</a:t>
            </a:r>
          </a:p>
          <a:p>
            <a:pPr marL="0" lvl="1" indent="228600" algn="r">
              <a:spcBef>
                <a:spcPts val="200"/>
              </a:spcBef>
              <a:buSzTx/>
              <a:buNone/>
              <a:defRPr sz="1800"/>
            </a:pPr>
            <a:r>
              <a:rPr sz="3400" dirty="0"/>
              <a:t>Estimate filtration rates and </a:t>
            </a:r>
          </a:p>
          <a:p>
            <a:pPr marL="0" lvl="1" indent="228600" algn="r">
              <a:spcBef>
                <a:spcPts val="200"/>
              </a:spcBef>
              <a:buSzTx/>
              <a:buNone/>
              <a:defRPr sz="1800"/>
            </a:pPr>
            <a:r>
              <a:rPr sz="3400" dirty="0"/>
              <a:t>nutrient/carbon flux</a:t>
            </a:r>
          </a:p>
          <a:p>
            <a:pPr marL="0" lvl="0" indent="0">
              <a:spcBef>
                <a:spcPts val="200"/>
              </a:spcBef>
              <a:buSzTx/>
              <a:buNone/>
              <a:defRPr sz="1800"/>
            </a:pPr>
            <a:endParaRPr sz="5000" dirty="0"/>
          </a:p>
          <a:p>
            <a:pPr marL="0" lvl="0" indent="0">
              <a:spcBef>
                <a:spcPts val="200"/>
              </a:spcBef>
              <a:buSzTx/>
              <a:buNone/>
              <a:defRPr sz="1800"/>
            </a:pPr>
            <a:endParaRPr sz="4200" dirty="0"/>
          </a:p>
          <a:p>
            <a:pPr marL="0" lvl="0" indent="0">
              <a:spcBef>
                <a:spcPts val="200"/>
              </a:spcBef>
              <a:buSzTx/>
              <a:buNone/>
              <a:defRPr sz="1800"/>
            </a:pPr>
            <a:r>
              <a:rPr sz="4200" b="1" dirty="0"/>
              <a:t>Mechanosensing behavior</a:t>
            </a:r>
          </a:p>
          <a:p>
            <a:pPr marL="0" lvl="1" indent="228600">
              <a:spcBef>
                <a:spcPts val="200"/>
              </a:spcBef>
              <a:buSzTx/>
              <a:buNone/>
              <a:defRPr sz="1800"/>
            </a:pPr>
            <a:r>
              <a:rPr sz="3400" dirty="0"/>
              <a:t>Quantify hydromechanical signals</a:t>
            </a:r>
          </a:p>
          <a:p>
            <a:pPr marL="0" lvl="1" indent="228600">
              <a:spcBef>
                <a:spcPts val="200"/>
              </a:spcBef>
              <a:buSzTx/>
              <a:buNone/>
              <a:defRPr sz="1800"/>
            </a:pPr>
            <a:r>
              <a:rPr sz="3400" dirty="0"/>
              <a:t>Understand role hydrodynamics plays </a:t>
            </a:r>
          </a:p>
          <a:p>
            <a:pPr marL="0" lvl="1" indent="228600">
              <a:spcBef>
                <a:spcPts val="200"/>
              </a:spcBef>
              <a:buSzTx/>
              <a:buNone/>
              <a:defRPr sz="1800"/>
            </a:pPr>
            <a:r>
              <a:rPr sz="3400" dirty="0"/>
              <a:t>	in predation and ecology of </a:t>
            </a:r>
          </a:p>
          <a:p>
            <a:pPr marL="0" lvl="1" indent="228600">
              <a:spcBef>
                <a:spcPts val="200"/>
              </a:spcBef>
              <a:buSzTx/>
              <a:buNone/>
              <a:defRPr sz="1800"/>
            </a:pPr>
            <a:r>
              <a:rPr sz="3400" dirty="0"/>
              <a:t>	midwater organisms</a:t>
            </a:r>
          </a:p>
        </p:txBody>
      </p:sp>
      <p:sp>
        <p:nvSpPr>
          <p:cNvPr id="206" name="Shape 206"/>
          <p:cNvSpPr/>
          <p:nvPr/>
        </p:nvSpPr>
        <p:spPr>
          <a:xfrm>
            <a:off x="2693377" y="6054328"/>
            <a:ext cx="18997246" cy="1"/>
          </a:xfrm>
          <a:prstGeom prst="line">
            <a:avLst/>
          </a:prstGeom>
          <a:ln w="25400">
            <a:solidFill/>
            <a:miter lim="400000"/>
          </a:ln>
        </p:spPr>
        <p:txBody>
          <a:bodyPr lIns="0" tIns="0" rIns="0" bIns="0" anchor="ct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
        <p:nvSpPr>
          <p:cNvPr id="207" name="Shape 207"/>
          <p:cNvSpPr/>
          <p:nvPr/>
        </p:nvSpPr>
        <p:spPr>
          <a:xfrm>
            <a:off x="2572729" y="9842547"/>
            <a:ext cx="18997245" cy="1"/>
          </a:xfrm>
          <a:prstGeom prst="line">
            <a:avLst/>
          </a:prstGeom>
          <a:ln w="25400">
            <a:solidFill/>
            <a:miter lim="400000"/>
          </a:ln>
        </p:spPr>
        <p:txBody>
          <a:bodyPr lIns="0" tIns="0" rIns="0" bIns="0" anchor="ctr"/>
          <a:lstStyle/>
          <a:p>
            <a:pPr lvl="0">
              <a:defRPr sz="56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pic>
        <p:nvPicPr>
          <p:cNvPr id="208" name="larvacean.mp4"/>
          <p:cNvPicPr/>
          <p:nvPr>
            <a:videoFile r:link="rId2"/>
            <p:extLst>
              <p:ext uri="{DAA4B4D4-6D71-4841-9C94-3DE7FCFB9230}">
                <p14:media xmlns:p14="http://schemas.microsoft.com/office/powerpoint/2010/main" r:embed="rId1"/>
              </p:ext>
            </p:extLst>
          </p:nvPr>
        </p:nvPicPr>
        <p:blipFill>
          <a:blip r:embed="rId11">
            <a:extLst/>
          </a:blip>
          <a:stretch>
            <a:fillRect/>
          </a:stretch>
        </p:blipFill>
        <p:spPr>
          <a:xfrm>
            <a:off x="13765713" y="3067112"/>
            <a:ext cx="4906212" cy="2759745"/>
          </a:xfrm>
          <a:prstGeom prst="rect">
            <a:avLst/>
          </a:prstGeom>
        </p:spPr>
      </p:pic>
      <p:sp>
        <p:nvSpPr>
          <p:cNvPr id="209" name="Shape 209"/>
          <p:cNvSpPr/>
          <p:nvPr/>
        </p:nvSpPr>
        <p:spPr>
          <a:xfrm>
            <a:off x="16140174" y="13263714"/>
            <a:ext cx="8269090"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latin typeface="Gill Sans"/>
                <a:ea typeface="Gill Sans"/>
                <a:cs typeface="Gill Sans"/>
                <a:sym typeface="Gill Sans"/>
              </a:defRPr>
            </a:lvl1pPr>
          </a:lstStyle>
          <a:p>
            <a:pPr lvl="0">
              <a:defRPr sz="1800"/>
            </a:pPr>
            <a:r>
              <a:rPr sz="2200"/>
              <a:t>Video credit: MBARI (Kyra Schlining, Rob Sherlock, and Susan von Thun)</a:t>
            </a:r>
          </a:p>
        </p:txBody>
      </p:sp>
      <p:pic>
        <p:nvPicPr>
          <p:cNvPr id="210" name="Paragorgia and Sponges.mov"/>
          <p:cNvPicPr/>
          <p:nvPr>
            <a:videoFile r:link="rId4"/>
            <p:extLst>
              <p:ext uri="{DAA4B4D4-6D71-4841-9C94-3DE7FCFB9230}">
                <p14:media xmlns:p14="http://schemas.microsoft.com/office/powerpoint/2010/main" r:embed="rId3"/>
              </p:ext>
            </p:extLst>
          </p:nvPr>
        </p:nvPicPr>
        <p:blipFill>
          <a:blip r:embed="rId12">
            <a:extLst/>
          </a:blip>
          <a:stretch>
            <a:fillRect/>
          </a:stretch>
        </p:blipFill>
        <p:spPr>
          <a:xfrm>
            <a:off x="4833937" y="6319874"/>
            <a:ext cx="5659837" cy="3183659"/>
          </a:xfrm>
          <a:prstGeom prst="rect">
            <a:avLst/>
          </a:prstGeom>
        </p:spPr>
      </p:pic>
      <p:pic>
        <p:nvPicPr>
          <p:cNvPr id="211" name="111214_copepod_43.mov"/>
          <p:cNvPicPr/>
          <p:nvPr>
            <a:videoFile r:link="rId6"/>
            <p:extLst>
              <p:ext uri="{DAA4B4D4-6D71-4841-9C94-3DE7FCFB9230}">
                <p14:media xmlns:p14="http://schemas.microsoft.com/office/powerpoint/2010/main" r:embed="rId5"/>
              </p:ext>
            </p:extLst>
          </p:nvPr>
        </p:nvPicPr>
        <p:blipFill>
          <a:blip r:embed="rId13">
            <a:extLst/>
          </a:blip>
          <a:stretch>
            <a:fillRect/>
          </a:stretch>
        </p:blipFill>
        <p:spPr>
          <a:xfrm>
            <a:off x="13194183" y="10070019"/>
            <a:ext cx="2978924" cy="2978924"/>
          </a:xfrm>
          <a:prstGeom prst="rect">
            <a:avLst/>
          </a:prstGeom>
        </p:spPr>
      </p:pic>
      <p:pic>
        <p:nvPicPr>
          <p:cNvPr id="212" name="111214_copepod_5.mov"/>
          <p:cNvPicPr/>
          <p:nvPr>
            <a:videoFile r:link="rId8"/>
            <p:extLst>
              <p:ext uri="{DAA4B4D4-6D71-4841-9C94-3DE7FCFB9230}">
                <p14:media xmlns:p14="http://schemas.microsoft.com/office/powerpoint/2010/main" r:embed="rId7"/>
              </p:ext>
            </p:extLst>
          </p:nvPr>
        </p:nvPicPr>
        <p:blipFill>
          <a:blip r:embed="rId14">
            <a:extLst/>
          </a:blip>
          <a:stretch>
            <a:fillRect/>
          </a:stretch>
        </p:blipFill>
        <p:spPr>
          <a:xfrm>
            <a:off x="16171291" y="10070019"/>
            <a:ext cx="2978924" cy="2978924"/>
          </a:xfrm>
          <a:prstGeom prst="rect">
            <a:avLst/>
          </a:prstGeom>
        </p:spPr>
      </p:pic>
    </p:spTree>
  </p:cSld>
  <p:clrMapOvr>
    <a:masterClrMapping/>
  </p:clrMapOvr>
  <p:transition xmlns:p14="http://schemas.microsoft.com/office/powerpoint/2010/main" spd="med"/>
  <p:timing>
    <p:tnLst>
      <p:par>
        <p:cTn xmlns:p14="http://schemas.microsoft.com/office/powerpoint/2010/main" id="1" dur="indefinite" restart="never" fill="hold" nodeType="tmRoot">
          <p:childTnLst>
            <p:video>
              <p:cMediaNode vol="100000">
                <p:cTn id="2" fill="hold" display="0">
                  <p:stCondLst>
                    <p:cond delay="indefinite"/>
                  </p:stCondLst>
                </p:cTn>
                <p:tgtEl>
                  <p:spTgt spid="208"/>
                </p:tgtEl>
              </p:cMediaNode>
            </p:video>
            <p:video>
              <p:cMediaNode vol="100000">
                <p:cTn id="3" fill="hold" display="0">
                  <p:stCondLst>
                    <p:cond delay="indefinite"/>
                  </p:stCondLst>
                </p:cTn>
                <p:tgtEl>
                  <p:spTgt spid="211"/>
                </p:tgtEl>
              </p:cMediaNode>
            </p:video>
            <p:video>
              <p:cMediaNode vol="100000">
                <p:cTn id="4" fill="hold" display="0">
                  <p:stCondLst>
                    <p:cond delay="indefinite"/>
                  </p:stCondLst>
                </p:cTn>
                <p:tgtEl>
                  <p:spTgt spid="212"/>
                </p:tgtEl>
              </p:cMediaNode>
            </p:video>
            <p:video>
              <p:cMediaNode vol="100000">
                <p:cTn id="5" fill="hold" display="0">
                  <p:stCondLst>
                    <p:cond delay="indefinite"/>
                  </p:stCondLst>
                </p:cTn>
                <p:tgtEl>
                  <p:spTgt spid="210"/>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6" name="1080p_30Hz_4_309.png"/>
          <p:cNvPicPr/>
          <p:nvPr/>
        </p:nvPicPr>
        <p:blipFill>
          <a:blip r:embed="rId2">
            <a:extLst/>
          </a:blip>
          <a:stretch>
            <a:fillRect/>
          </a:stretch>
        </p:blipFill>
        <p:spPr>
          <a:xfrm>
            <a:off x="-734455" y="-920186"/>
            <a:ext cx="26753606" cy="15048902"/>
          </a:xfrm>
          <a:prstGeom prst="rect">
            <a:avLst/>
          </a:prstGeom>
          <a:ln w="12700">
            <a:miter lim="400000"/>
          </a:ln>
        </p:spPr>
      </p:pic>
      <p:sp>
        <p:nvSpPr>
          <p:cNvPr id="217" name="Shape 217"/>
          <p:cNvSpPr>
            <a:spLocks noGrp="1"/>
          </p:cNvSpPr>
          <p:nvPr>
            <p:ph type="title"/>
          </p:nvPr>
        </p:nvSpPr>
        <p:spPr>
          <a:xfrm>
            <a:off x="4477063" y="1464468"/>
            <a:ext cx="15429874" cy="4643439"/>
          </a:xfrm>
          <a:prstGeom prst="rect">
            <a:avLst/>
          </a:prstGeom>
        </p:spPr>
        <p:txBody>
          <a:bodyPr/>
          <a:lstStyle/>
          <a:p>
            <a:pPr lvl="0">
              <a:defRPr sz="1800"/>
            </a:pPr>
            <a:r>
              <a:rPr sz="7400">
                <a:solidFill>
                  <a:srgbClr val="FFFFFF"/>
                </a:solidFill>
              </a:rPr>
              <a:t>Deep</a:t>
            </a:r>
            <a:r>
              <a:rPr sz="7400" u="sng">
                <a:solidFill>
                  <a:srgbClr val="FFFFFF"/>
                </a:solidFill>
              </a:rPr>
              <a:t>PIV</a:t>
            </a:r>
            <a:endParaRPr sz="7400">
              <a:solidFill>
                <a:srgbClr val="FFFFFF"/>
              </a:solidFill>
            </a:endParaRPr>
          </a:p>
          <a:p>
            <a:pPr lvl="0">
              <a:defRPr sz="1800"/>
            </a:pPr>
            <a:r>
              <a:rPr sz="7400">
                <a:solidFill>
                  <a:srgbClr val="FFFFFF"/>
                </a:solidFill>
              </a:rPr>
              <a:t>(</a:t>
            </a:r>
            <a:r>
              <a:rPr sz="7400" u="sng">
                <a:solidFill>
                  <a:srgbClr val="FFFFFF"/>
                </a:solidFill>
              </a:rPr>
              <a:t>P</a:t>
            </a:r>
            <a:r>
              <a:rPr sz="7400">
                <a:solidFill>
                  <a:srgbClr val="FFFFFF"/>
                </a:solidFill>
              </a:rPr>
              <a:t>article </a:t>
            </a:r>
            <a:r>
              <a:rPr sz="7400" u="sng">
                <a:solidFill>
                  <a:srgbClr val="FFFFFF"/>
                </a:solidFill>
              </a:rPr>
              <a:t>I</a:t>
            </a:r>
            <a:r>
              <a:rPr sz="7400">
                <a:solidFill>
                  <a:srgbClr val="FFFFFF"/>
                </a:solidFill>
              </a:rPr>
              <a:t>mage </a:t>
            </a:r>
            <a:r>
              <a:rPr sz="7400" u="sng">
                <a:solidFill>
                  <a:srgbClr val="FFFFFF"/>
                </a:solidFill>
              </a:rPr>
              <a:t>V</a:t>
            </a:r>
            <a:r>
              <a:rPr sz="7400">
                <a:solidFill>
                  <a:srgbClr val="FFFFFF"/>
                </a:solidFill>
              </a:rPr>
              <a:t>elocimetry)</a:t>
            </a:r>
          </a:p>
          <a:p>
            <a:pPr lvl="0">
              <a:defRPr sz="1800"/>
            </a:pPr>
            <a:r>
              <a:rPr sz="5600">
                <a:solidFill>
                  <a:srgbClr val="FFFFFF"/>
                </a:solidFill>
              </a:rPr>
              <a:t>Measuring fine-scale fluid motion at depth</a:t>
            </a:r>
          </a:p>
        </p:txBody>
      </p:sp>
      <p:sp>
        <p:nvSpPr>
          <p:cNvPr id="218" name="Shape 218"/>
          <p:cNvSpPr>
            <a:spLocks noGrp="1"/>
          </p:cNvSpPr>
          <p:nvPr>
            <p:ph type="body" idx="1"/>
          </p:nvPr>
        </p:nvSpPr>
        <p:spPr>
          <a:xfrm>
            <a:off x="7048210" y="7410978"/>
            <a:ext cx="10287580" cy="1589486"/>
          </a:xfrm>
          <a:prstGeom prst="rect">
            <a:avLst/>
          </a:prstGeom>
        </p:spPr>
        <p:txBody>
          <a:bodyPr/>
          <a:lstStyle/>
          <a:p>
            <a:pPr lvl="0">
              <a:defRPr sz="1800"/>
            </a:pPr>
            <a:r>
              <a:rPr sz="4200">
                <a:solidFill>
                  <a:srgbClr val="FFFFFF"/>
                </a:solidFill>
              </a:rPr>
              <a:t>Kakani Katija, Alana Sherman, </a:t>
            </a:r>
          </a:p>
          <a:p>
            <a:pPr lvl="0">
              <a:defRPr sz="1800"/>
            </a:pPr>
            <a:r>
              <a:rPr sz="4200">
                <a:solidFill>
                  <a:srgbClr val="FFFFFF"/>
                </a:solidFill>
              </a:rPr>
              <a:t>Dale Graves, Chad Kecy, and Bruce Robison</a:t>
            </a:r>
          </a:p>
        </p:txBody>
      </p:sp>
    </p:spTree>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0800" dist="25400" dir="5400000" rotWithShape="0">
              <a:srgbClr val="000000">
                <a:alpha val="50000"/>
              </a:srgbClr>
            </a:outerShdw>
          </a:effectLst>
        </a:effectStyle>
        <a:effectStyle>
          <a:effectLst>
            <a:outerShdw blurRad="63500" dist="12700" rotWithShape="0">
              <a:srgbClr val="000000">
                <a:alpha val="50000"/>
              </a:srgbClr>
            </a:outerShdw>
          </a:effectLst>
        </a:effectStyle>
        <a:effectStyle>
          <a:effectLst>
            <a:outerShdw blurRad="508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50800" dist="25400" dir="5400000" rotWithShape="0">
            <a:srgbClr val="000000">
              <a:alpha val="50000"/>
            </a:srgbClr>
          </a:outerShdw>
        </a:effectLst>
      </a:spPr>
      <a:bodyPr rot="0" spcFirstLastPara="1" vertOverflow="overflow" horzOverflow="overflow" vert="horz" wrap="square" lIns="71437" tIns="71437" rIns="71437" bIns="71437"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Pr>
      <a:bodyPr rot="0" spcFirstLastPara="1" vertOverflow="overflow" horzOverflow="overflow" vert="horz" wrap="square" lIns="71437" tIns="71437" rIns="71437" bIns="71437"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0800" dist="25400" dir="5400000" rotWithShape="0">
              <a:srgbClr val="000000">
                <a:alpha val="50000"/>
              </a:srgbClr>
            </a:outerShdw>
          </a:effectLst>
        </a:effectStyle>
        <a:effectStyle>
          <a:effectLst>
            <a:outerShdw blurRad="63500" dist="12700" rotWithShape="0">
              <a:srgbClr val="000000">
                <a:alpha val="50000"/>
              </a:srgbClr>
            </a:outerShdw>
          </a:effectLst>
        </a:effectStyle>
        <a:effectStyle>
          <a:effectLst>
            <a:outerShdw blurRad="508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50800" dist="25400" dir="5400000" rotWithShape="0">
            <a:srgbClr val="000000">
              <a:alpha val="50000"/>
            </a:srgbClr>
          </a:outerShdw>
        </a:effectLst>
      </a:spPr>
      <a:bodyPr rot="0" spcFirstLastPara="1" vertOverflow="overflow" horzOverflow="overflow" vert="horz" wrap="square" lIns="71437" tIns="71437" rIns="71437" bIns="71437"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Pr>
      <a:bodyPr rot="0" spcFirstLastPara="1" vertOverflow="overflow" horzOverflow="overflow" vert="horz" wrap="square" lIns="71437" tIns="71437" rIns="71437" bIns="71437"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1571</Words>
  <Application>Microsoft Macintosh PowerPoint</Application>
  <PresentationFormat>Custom</PresentationFormat>
  <Paragraphs>187</Paragraphs>
  <Slides>14</Slides>
  <Notes>9</Notes>
  <HiddenSlides>0</HiddenSlides>
  <MMClips>9</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White</vt:lpstr>
      <vt:lpstr>DeepPIV (Particle Image Velocimetry) Measuring fine-scale fluid motion at depth</vt:lpstr>
      <vt:lpstr>PowerPoint Presentation</vt:lpstr>
      <vt:lpstr>Illuminating Fluid Motion: Dye Visualizations</vt:lpstr>
      <vt:lpstr>Measuring fluid motion: Particle Image Velocimetry (PIV)</vt:lpstr>
      <vt:lpstr>Representative PIV results</vt:lpstr>
      <vt:lpstr>DeepPIV: ROV-deployable PIV</vt:lpstr>
      <vt:lpstr>DeepPIV: ROV-deployable PIV</vt:lpstr>
      <vt:lpstr>DeepPIV: ROV-deployable PIV</vt:lpstr>
      <vt:lpstr>Benchtop Testing of DeepPIV Components</vt:lpstr>
      <vt:lpstr>PowerPoint Presentation</vt:lpstr>
      <vt:lpstr>PowerPoint Presentation</vt:lpstr>
      <vt:lpstr>DeepPIV Project Timeline</vt:lpstr>
      <vt:lpstr>Potential Science Targets for DeepPIV</vt:lpstr>
      <vt:lpstr>DeepPIV (Particle Image Velocimetry) Measuring fine-scale fluid motion at depth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DeepPIV (Particle Image Velocimetry) Measuring fine-scale fluid motion at depth</dc:title>
  <cp:lastModifiedBy>Kakani Katija</cp:lastModifiedBy>
  <cp:revision>2</cp:revision>
  <dcterms:modified xsi:type="dcterms:W3CDTF">2015-03-04T17:20:37Z</dcterms:modified>
</cp:coreProperties>
</file>