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1" r:id="rId3"/>
    <p:sldId id="274" r:id="rId4"/>
    <p:sldId id="275" r:id="rId5"/>
    <p:sldId id="276" r:id="rId6"/>
    <p:sldId id="277" r:id="rId7"/>
    <p:sldId id="27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D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0" d="100"/>
          <a:sy n="180" d="100"/>
        </p:scale>
        <p:origin x="-16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88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46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59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6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96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4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6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11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93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09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01B04-E480-4D97-8CC6-A4382126F629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12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Laser </a:t>
            </a:r>
            <a:r>
              <a:rPr lang="en-US" dirty="0" smtClean="0"/>
              <a:t>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Optical specifications (3), laser with light sheet forming optics 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Beam </a:t>
            </a:r>
            <a:r>
              <a:rPr lang="en-US" sz="2400" dirty="0"/>
              <a:t>waist, at lens (FW, 1/e2):	1.2 </a:t>
            </a:r>
            <a:r>
              <a:rPr lang="en-US" sz="2400" dirty="0" smtClean="0"/>
              <a:t>mm</a:t>
            </a:r>
          </a:p>
          <a:p>
            <a:r>
              <a:rPr lang="en-US" sz="2400" dirty="0" smtClean="0"/>
              <a:t>Beam </a:t>
            </a:r>
            <a:r>
              <a:rPr lang="en-US" sz="2400" dirty="0"/>
              <a:t>divergence, x-axis, far field	2.4 mrad</a:t>
            </a:r>
          </a:p>
          <a:p>
            <a:r>
              <a:rPr lang="en-US" sz="2400" dirty="0" smtClean="0"/>
              <a:t>Beam </a:t>
            </a:r>
            <a:r>
              <a:rPr lang="en-US" sz="2400" dirty="0"/>
              <a:t>far field threshold: 		~ 500 mm</a:t>
            </a:r>
          </a:p>
          <a:p>
            <a:r>
              <a:rPr lang="en-US" sz="2400" dirty="0" smtClean="0"/>
              <a:t>Beam </a:t>
            </a:r>
            <a:r>
              <a:rPr lang="en-US" sz="2400" dirty="0"/>
              <a:t>divergence, y-axis (FW)	1.0 rad (60º)</a:t>
            </a:r>
          </a:p>
          <a:p>
            <a:r>
              <a:rPr lang="en-US" sz="2400" dirty="0" smtClean="0"/>
              <a:t>Beam </a:t>
            </a:r>
            <a:r>
              <a:rPr lang="en-US" sz="2400" dirty="0"/>
              <a:t>waist location:		</a:t>
            </a:r>
            <a:r>
              <a:rPr lang="en-US" sz="2400" dirty="0" smtClean="0"/>
              <a:t>-</a:t>
            </a:r>
            <a:r>
              <a:rPr lang="en-US" sz="2400" dirty="0"/>
              <a:t>35 </a:t>
            </a:r>
            <a:r>
              <a:rPr lang="en-US" sz="2400" dirty="0" smtClean="0"/>
              <a:t>mm</a:t>
            </a:r>
          </a:p>
          <a:p>
            <a:pPr marL="0" lvl="0" indent="0">
              <a:buNone/>
            </a:pPr>
            <a:endParaRPr lang="en-US" sz="2400" dirty="0" smtClean="0"/>
          </a:p>
          <a:p>
            <a:pPr marL="0" lvl="0" indent="0">
              <a:buNone/>
            </a:pPr>
            <a:r>
              <a:rPr lang="en-US" sz="2400" dirty="0" smtClean="0"/>
              <a:t>General specs:</a:t>
            </a:r>
          </a:p>
          <a:p>
            <a:pPr lvl="0"/>
            <a:r>
              <a:rPr lang="en-US" sz="2400" dirty="0" smtClean="0"/>
              <a:t>Wavelength</a:t>
            </a:r>
            <a:r>
              <a:rPr lang="en-US" sz="2400" dirty="0"/>
              <a:t>:          </a:t>
            </a:r>
            <a:r>
              <a:rPr lang="en-US" sz="2400" dirty="0" smtClean="0"/>
              <a:t>    639.5</a:t>
            </a:r>
            <a:r>
              <a:rPr lang="en-US" sz="2400" dirty="0"/>
              <a:t>+/-1 nm</a:t>
            </a:r>
          </a:p>
          <a:p>
            <a:pPr lvl="0"/>
            <a:r>
              <a:rPr lang="en-US" sz="2400" dirty="0"/>
              <a:t>Bandwidth: 	</a:t>
            </a:r>
            <a:r>
              <a:rPr lang="en-US" sz="2400" dirty="0" smtClean="0"/>
              <a:t>  &lt;</a:t>
            </a:r>
            <a:r>
              <a:rPr lang="en-US" sz="2400" dirty="0"/>
              <a:t>0.5 nm</a:t>
            </a:r>
          </a:p>
          <a:p>
            <a:pPr lvl="0"/>
            <a:r>
              <a:rPr lang="en-US" sz="2400" dirty="0"/>
              <a:t>Visual color: 	</a:t>
            </a:r>
            <a:r>
              <a:rPr lang="en-US" sz="2400" dirty="0" smtClean="0"/>
              <a:t>  Red</a:t>
            </a:r>
            <a:endParaRPr lang="en-US" sz="2400" dirty="0"/>
          </a:p>
          <a:p>
            <a:pPr lvl="0"/>
            <a:r>
              <a:rPr lang="en-US" sz="2400" dirty="0"/>
              <a:t>Optical </a:t>
            </a:r>
            <a:r>
              <a:rPr lang="en-US" sz="2400" dirty="0" smtClean="0"/>
              <a:t>power max: 2000 </a:t>
            </a:r>
            <a:r>
              <a:rPr lang="en-US" sz="2400" dirty="0"/>
              <a:t>mW  </a:t>
            </a:r>
          </a:p>
          <a:p>
            <a:endParaRPr lang="en-US" sz="2400" dirty="0"/>
          </a:p>
          <a:p>
            <a:pPr marL="457200" lvl="1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15" y="3962400"/>
            <a:ext cx="3215473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62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Accessible </a:t>
            </a:r>
            <a:r>
              <a:rPr lang="en-US" sz="2400" dirty="0"/>
              <a:t>Laser Radiation [mW</a:t>
            </a:r>
            <a:r>
              <a:rPr lang="en-US" sz="2400" dirty="0" smtClean="0"/>
              <a:t>]: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At 100mm distance from edge of mechanical design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Into 7mm aperture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Calculated: </a:t>
            </a:r>
            <a:r>
              <a:rPr lang="en-US" sz="2000" b="1" dirty="0" smtClean="0"/>
              <a:t>103 mW </a:t>
            </a:r>
            <a:r>
              <a:rPr lang="en-US" sz="2000" dirty="0" smtClean="0"/>
              <a:t>(at </a:t>
            </a:r>
            <a:r>
              <a:rPr lang="en-US" sz="2000" b="1" dirty="0" smtClean="0"/>
              <a:t>2000mW</a:t>
            </a:r>
            <a:r>
              <a:rPr lang="en-US" sz="2000" dirty="0" smtClean="0"/>
              <a:t> laser power)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Class 3R AEL NTE 5mW &lt; </a:t>
            </a:r>
            <a:r>
              <a:rPr lang="en-US" sz="2400" b="1" dirty="0"/>
              <a:t>103 mW </a:t>
            </a:r>
            <a:r>
              <a:rPr lang="en-US" sz="2400" dirty="0"/>
              <a:t>&lt; Class 3B AEL NTE 500mW 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/>
              <a:t>System is </a:t>
            </a:r>
            <a:r>
              <a:rPr lang="en-US" sz="2400" b="1" dirty="0"/>
              <a:t>Class </a:t>
            </a:r>
            <a:r>
              <a:rPr lang="en-US" sz="2400" b="1" dirty="0" smtClean="0"/>
              <a:t>3B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Calculated: NHZ = </a:t>
            </a:r>
            <a:r>
              <a:rPr lang="en-US" sz="2400" b="1" dirty="0" smtClean="0"/>
              <a:t>5.8 meters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Class </a:t>
            </a:r>
            <a:r>
              <a:rPr lang="en-US" sz="2400" dirty="0" smtClean="0"/>
              <a:t>3B: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Control Measures: required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Training: required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LSO: required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Engineering Controls: required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224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reduction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Accessible </a:t>
            </a:r>
            <a:r>
              <a:rPr lang="en-US" sz="2400" dirty="0"/>
              <a:t>Laser Radiation [mW</a:t>
            </a:r>
            <a:r>
              <a:rPr lang="en-US" sz="2400" dirty="0" smtClean="0"/>
              <a:t>]: 103mW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Accessible Radiation: </a:t>
            </a:r>
            <a:r>
              <a:rPr lang="en-US" sz="2000" b="1" dirty="0" smtClean="0"/>
              <a:t>103mW</a:t>
            </a:r>
            <a:r>
              <a:rPr lang="en-US" sz="2000" dirty="0" smtClean="0"/>
              <a:t>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Class 3R: NTE </a:t>
            </a:r>
            <a:r>
              <a:rPr lang="en-US" sz="2000" b="1" dirty="0" smtClean="0"/>
              <a:t>5mW</a:t>
            </a:r>
          </a:p>
          <a:p>
            <a:pPr lvl="1">
              <a:buFont typeface="Arial" charset="0"/>
              <a:buChar char="•"/>
            </a:pPr>
            <a:r>
              <a:rPr lang="en-US" sz="2000" dirty="0"/>
              <a:t>Calculated: K </a:t>
            </a:r>
            <a:r>
              <a:rPr lang="en-US" sz="2000" baseline="-25000" dirty="0"/>
              <a:t>Class 3R </a:t>
            </a:r>
            <a:r>
              <a:rPr lang="en-US" sz="2000" dirty="0" smtClean="0"/>
              <a:t>= 5mW/103mW = </a:t>
            </a:r>
            <a:r>
              <a:rPr lang="en-US" sz="2000" b="1" dirty="0" smtClean="0"/>
              <a:t>4.8% </a:t>
            </a:r>
          </a:p>
          <a:p>
            <a:pPr lvl="1">
              <a:buFont typeface="Arial" charset="0"/>
              <a:buChar char="•"/>
            </a:pPr>
            <a:r>
              <a:rPr lang="en-US" sz="2000" dirty="0"/>
              <a:t>Reduced Laser Power (Class 3R) = 2000mW x 0.048 = </a:t>
            </a:r>
            <a:r>
              <a:rPr lang="en-US" sz="2000" b="1" dirty="0"/>
              <a:t>96 mW </a:t>
            </a:r>
            <a:endParaRPr lang="en-US" sz="2000" b="1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Class 3R: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Control Measures: not required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Training: not required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LSO: not required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Engineering Controls: not required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3581400"/>
            <a:ext cx="1600200" cy="16764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600200" y="3505200"/>
            <a:ext cx="1295400" cy="17526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/>
          <p:cNvSpPr txBox="1">
            <a:spLocks/>
          </p:cNvSpPr>
          <p:nvPr/>
        </p:nvSpPr>
        <p:spPr>
          <a:xfrm>
            <a:off x="5367916" y="4800600"/>
            <a:ext cx="3014084" cy="182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    Assumptions: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Power strictly limited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7 mm aperture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Is it really off?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???</a:t>
            </a:r>
          </a:p>
          <a:p>
            <a:pPr lvl="1">
              <a:buFont typeface="Arial" charset="0"/>
              <a:buChar char="•"/>
            </a:pPr>
            <a:endParaRPr lang="en-US" sz="20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276600" y="5181600"/>
            <a:ext cx="2286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499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 smtClean="0"/>
              <a:t>Class </a:t>
            </a:r>
            <a:r>
              <a:rPr lang="en-US" sz="2400" b="1" dirty="0"/>
              <a:t>3R</a:t>
            </a:r>
            <a:r>
              <a:rPr lang="en-US" sz="2400" dirty="0"/>
              <a:t>: Laser Controlled Area is not </a:t>
            </a:r>
            <a:r>
              <a:rPr lang="en-US" sz="2400" dirty="0" smtClean="0"/>
              <a:t>required</a:t>
            </a:r>
            <a:endParaRPr lang="en-US" sz="2400" dirty="0"/>
          </a:p>
          <a:p>
            <a:r>
              <a:rPr lang="en-US" sz="2400" dirty="0" smtClean="0"/>
              <a:t>Laser </a:t>
            </a:r>
            <a:r>
              <a:rPr lang="en-US" sz="2400" dirty="0"/>
              <a:t>shall to be run at </a:t>
            </a:r>
            <a:r>
              <a:rPr lang="en-US" sz="2400" b="1" dirty="0"/>
              <a:t>Reduced Laser Power Mode </a:t>
            </a:r>
            <a:r>
              <a:rPr lang="en-US" sz="2400" dirty="0"/>
              <a:t>at all </a:t>
            </a:r>
            <a:r>
              <a:rPr lang="en-US" sz="2400" dirty="0" smtClean="0"/>
              <a:t>times</a:t>
            </a:r>
          </a:p>
          <a:p>
            <a:r>
              <a:rPr lang="en-US" sz="2400" dirty="0" smtClean="0"/>
              <a:t>Remote </a:t>
            </a:r>
            <a:r>
              <a:rPr lang="en-US" sz="2400" dirty="0"/>
              <a:t>Head </a:t>
            </a:r>
            <a:r>
              <a:rPr lang="en-US" sz="2400" b="1" dirty="0"/>
              <a:t>Protective </a:t>
            </a:r>
            <a:r>
              <a:rPr lang="en-US" sz="2400" b="1" dirty="0" smtClean="0"/>
              <a:t>Cap</a:t>
            </a:r>
            <a:r>
              <a:rPr lang="en-US" sz="2400" dirty="0" smtClean="0"/>
              <a:t>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Remove </a:t>
            </a:r>
            <a:r>
              <a:rPr lang="en-US" sz="2000" dirty="0"/>
              <a:t>for duration of the alignment </a:t>
            </a:r>
            <a:r>
              <a:rPr lang="en-US" sz="2000" dirty="0" smtClean="0"/>
              <a:t>procedure only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Keep at all other times</a:t>
            </a:r>
            <a:endParaRPr lang="en-US" sz="2000" dirty="0"/>
          </a:p>
          <a:p>
            <a:r>
              <a:rPr lang="en-US" sz="2400" dirty="0" smtClean="0"/>
              <a:t>Constant </a:t>
            </a:r>
            <a:r>
              <a:rPr lang="en-US" sz="2400" dirty="0"/>
              <a:t>supervision of system during </a:t>
            </a:r>
            <a:r>
              <a:rPr lang="en-US" sz="2400" dirty="0" smtClean="0"/>
              <a:t>operation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 smtClean="0"/>
              <a:t>No </a:t>
            </a:r>
            <a:r>
              <a:rPr lang="en-US" sz="2000" b="1" dirty="0"/>
              <a:t>unattended operation</a:t>
            </a:r>
            <a:r>
              <a:rPr lang="en-US" sz="2000" dirty="0"/>
              <a:t>.</a:t>
            </a:r>
          </a:p>
          <a:p>
            <a:r>
              <a:rPr lang="en-US" sz="2400" dirty="0" smtClean="0"/>
              <a:t>Orientation: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Laser downward</a:t>
            </a:r>
            <a:r>
              <a:rPr lang="en-US" sz="2000" dirty="0"/>
              <a:t>, </a:t>
            </a:r>
            <a:r>
              <a:rPr lang="en-US" sz="2000" dirty="0" smtClean="0"/>
              <a:t>if possible?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Away </a:t>
            </a:r>
            <a:r>
              <a:rPr lang="en-US" sz="2000" dirty="0"/>
              <a:t>from reflective surfaces.</a:t>
            </a:r>
          </a:p>
          <a:p>
            <a:r>
              <a:rPr lang="en-US" sz="2400" dirty="0" smtClean="0"/>
              <a:t>Any </a:t>
            </a:r>
            <a:r>
              <a:rPr lang="en-US" sz="2400" dirty="0"/>
              <a:t>optics </a:t>
            </a:r>
            <a:r>
              <a:rPr lang="en-US" sz="2400" dirty="0" smtClean="0"/>
              <a:t>in </a:t>
            </a:r>
            <a:r>
              <a:rPr lang="en-US" sz="2400" dirty="0"/>
              <a:t>the Light Sheet </a:t>
            </a:r>
            <a:r>
              <a:rPr lang="en-US" sz="2400" dirty="0" smtClean="0"/>
              <a:t>Path </a:t>
            </a:r>
            <a:r>
              <a:rPr lang="en-US" sz="2400" dirty="0"/>
              <a:t>strictly prohibited</a:t>
            </a:r>
            <a:endParaRPr lang="en-US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Microscopes</a:t>
            </a:r>
            <a:r>
              <a:rPr lang="en-US" sz="2000" dirty="0"/>
              <a:t>, binoculars, loups, SLR cameras </a:t>
            </a:r>
            <a:r>
              <a:rPr lang="en-US" sz="2000" dirty="0" smtClean="0"/>
              <a:t>etc. Bird Watchers?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Reflected </a:t>
            </a:r>
            <a:r>
              <a:rPr lang="en-US" sz="2000" dirty="0"/>
              <a:t>light hazard </a:t>
            </a:r>
            <a:r>
              <a:rPr lang="en-US" sz="2000" dirty="0" smtClean="0"/>
              <a:t>/ NHZ TBD</a:t>
            </a:r>
            <a:endParaRPr lang="en-US" sz="2000" dirty="0"/>
          </a:p>
          <a:p>
            <a:r>
              <a:rPr lang="en-US" sz="2400" dirty="0" smtClean="0"/>
              <a:t>Avoid </a:t>
            </a:r>
            <a:r>
              <a:rPr lang="en-US" sz="2400" dirty="0"/>
              <a:t>looking directly into beam paths. </a:t>
            </a:r>
            <a:endParaRPr lang="en-US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If </a:t>
            </a:r>
            <a:r>
              <a:rPr lang="en-US" sz="2000" dirty="0"/>
              <a:t>exposed to collimated beam, close eyes or look away immediately </a:t>
            </a:r>
            <a:endParaRPr lang="en-US" sz="20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 smtClean="0"/>
              <a:t>0.25 </a:t>
            </a:r>
            <a:r>
              <a:rPr lang="en-US" sz="2000" b="1" dirty="0"/>
              <a:t>s</a:t>
            </a:r>
            <a:r>
              <a:rPr lang="en-US" sz="2000" dirty="0"/>
              <a:t> nominal natural </a:t>
            </a:r>
            <a:r>
              <a:rPr lang="en-US" sz="2000" b="1" dirty="0"/>
              <a:t>aversion response </a:t>
            </a:r>
            <a:r>
              <a:rPr lang="en-US" sz="2000" b="1" dirty="0" smtClean="0"/>
              <a:t>time</a:t>
            </a:r>
            <a:endParaRPr lang="en-US" sz="2000" b="1" dirty="0"/>
          </a:p>
          <a:p>
            <a:r>
              <a:rPr lang="en-US" sz="2400" dirty="0" smtClean="0"/>
              <a:t>Only </a:t>
            </a:r>
            <a:r>
              <a:rPr lang="en-US" sz="2400" dirty="0"/>
              <a:t>authorized and trained personnel can operate the system.</a:t>
            </a:r>
          </a:p>
          <a:p>
            <a:r>
              <a:rPr lang="en-US" sz="2400" dirty="0" smtClean="0"/>
              <a:t>Spectators </a:t>
            </a:r>
            <a:r>
              <a:rPr lang="en-US" sz="2400" dirty="0"/>
              <a:t>could be present. </a:t>
            </a:r>
          </a:p>
          <a:p>
            <a:r>
              <a:rPr lang="en-US" sz="2400" dirty="0" smtClean="0"/>
              <a:t>Ship </a:t>
            </a:r>
            <a:r>
              <a:rPr lang="en-US" sz="2400" dirty="0"/>
              <a:t>deck personnel could be present.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05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Software: clearly visible software </a:t>
            </a:r>
            <a:r>
              <a:rPr lang="en-US" dirty="0" smtClean="0"/>
              <a:t>controls 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“</a:t>
            </a:r>
            <a:r>
              <a:rPr lang="en-US" b="1" dirty="0"/>
              <a:t>Reduced Laser Power Mode”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/>
              <a:t>“Interlock/ LASER Disable”</a:t>
            </a:r>
            <a:endParaRPr lang="en-US" dirty="0"/>
          </a:p>
          <a:p>
            <a:pPr lvl="0"/>
            <a:r>
              <a:rPr lang="en-US" dirty="0"/>
              <a:t>Hardware and software: default configuration on system boot-up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“</a:t>
            </a:r>
            <a:r>
              <a:rPr lang="en-US" b="1" dirty="0"/>
              <a:t>Reduced Laser Power Mode” </a:t>
            </a:r>
            <a:r>
              <a:rPr lang="en-US" dirty="0"/>
              <a:t>mode enabled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/>
              <a:t>“Interlock/ LASER Disable” </a:t>
            </a:r>
            <a:r>
              <a:rPr lang="en-US" dirty="0"/>
              <a:t>mode enabled</a:t>
            </a:r>
          </a:p>
          <a:p>
            <a:pPr lvl="0"/>
            <a:r>
              <a:rPr lang="en-US" dirty="0"/>
              <a:t>Hardware: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Optical power Not-To-Exceed </a:t>
            </a:r>
            <a:r>
              <a:rPr lang="en-US" b="1" dirty="0"/>
              <a:t>96mW</a:t>
            </a:r>
            <a:r>
              <a:rPr lang="en-US" dirty="0"/>
              <a:t> when </a:t>
            </a:r>
            <a:r>
              <a:rPr lang="en-US" b="1" dirty="0"/>
              <a:t>Reduced Laser Power Mode</a:t>
            </a:r>
            <a:r>
              <a:rPr lang="en-US" dirty="0"/>
              <a:t> is enabled.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Independent real-time monitoring of true optical power is desirable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Pump diode current (even under lasing threshold)  is prohibited when </a:t>
            </a:r>
            <a:r>
              <a:rPr lang="en-US" b="1" dirty="0"/>
              <a:t>“Interlock/ LASER Disable” </a:t>
            </a:r>
            <a:r>
              <a:rPr lang="en-US" dirty="0"/>
              <a:t>mode is enabled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Laser Head Protective Cap – rated for full power? </a:t>
            </a:r>
          </a:p>
          <a:p>
            <a:pPr lvl="0"/>
            <a:r>
              <a:rPr lang="en-US" dirty="0" smtClean="0"/>
              <a:t>Physical barrier / curtain </a:t>
            </a:r>
          </a:p>
          <a:p>
            <a:pPr lvl="1"/>
            <a:r>
              <a:rPr lang="en-US" dirty="0" smtClean="0"/>
              <a:t>Spectators with optics?</a:t>
            </a:r>
          </a:p>
          <a:p>
            <a:pPr lvl="1"/>
            <a:r>
              <a:rPr lang="en-US" dirty="0" smtClean="0"/>
              <a:t>Binoculars – how far? </a:t>
            </a:r>
          </a:p>
          <a:p>
            <a:pPr lvl="1"/>
            <a:r>
              <a:rPr lang="en-US" dirty="0" smtClean="0"/>
              <a:t>SLR cameras – viewfinder exposure? </a:t>
            </a:r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6251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Model: isometric view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1272"/>
            <a:ext cx="6705600" cy="5304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5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Model: Top View, Front View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7924800" cy="44385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66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5988</TotalTime>
  <Words>439</Words>
  <Application>Microsoft Office PowerPoint</Application>
  <PresentationFormat>On-screen Show (4:3)</PresentationFormat>
  <Paragraphs>81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Laser Safety</vt:lpstr>
      <vt:lpstr>Hazard Classification</vt:lpstr>
      <vt:lpstr>Power reduction</vt:lpstr>
      <vt:lpstr>SOPs</vt:lpstr>
      <vt:lpstr>Implementation</vt:lpstr>
      <vt:lpstr>Model: isometric view</vt:lpstr>
      <vt:lpstr>Model: Top View, Front View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DPIV Coherent Laser Design Review</dc:title>
  <dc:creator>meteor</dc:creator>
  <cp:lastModifiedBy>Klimov</cp:lastModifiedBy>
  <cp:revision>49</cp:revision>
  <dcterms:created xsi:type="dcterms:W3CDTF">2018-03-01T17:04:16Z</dcterms:created>
  <dcterms:modified xsi:type="dcterms:W3CDTF">2018-03-07T02:26:23Z</dcterms:modified>
</cp:coreProperties>
</file>