
<file path=[Content_Types].xml><?xml version="1.0" encoding="utf-8"?>
<Types xmlns="http://schemas.openxmlformats.org/package/2006/content-types">
  <Default Extension="tmp" ContentType="image/png"/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7" r:id="rId4"/>
    <p:sldId id="271" r:id="rId5"/>
    <p:sldId id="260" r:id="rId6"/>
    <p:sldId id="272" r:id="rId7"/>
    <p:sldId id="273" r:id="rId8"/>
    <p:sldId id="274" r:id="rId9"/>
    <p:sldId id="261" r:id="rId10"/>
    <p:sldId id="262" r:id="rId11"/>
    <p:sldId id="267" r:id="rId12"/>
    <p:sldId id="270" r:id="rId13"/>
    <p:sldId id="265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68" r:id="rId28"/>
    <p:sldId id="259" r:id="rId29"/>
    <p:sldId id="26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D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1C861-1B4B-4FC0-ADE6-4F9542C30CE0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7FE76-AC5D-4E62-AF53-EA421C6A3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96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BE1B441-ACF2-456D-B167-B4B2C735E6AC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92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1400" b="1"/>
              <a:t>PURPOSE – X</a:t>
            </a:r>
          </a:p>
          <a:p>
            <a:r>
              <a:rPr lang="en-US" altLang="en-US" sz="1400" b="1"/>
              <a:t>Text(.8x1.4)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Text(.8x.14) (.8x5.4)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872EE57-69D9-4190-96C1-D4053D561715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Text(.8x.14) (.8x5.4)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A697E1-B9ED-446B-B18F-763CF0A1749C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Text(.8x.14) (.8x5.4)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FDB68A2-3F5E-4F89-AD3E-2A65E95A6AC0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Text(.8x.14) (.8x5.4)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3E0C29B-CBE0-4A05-A97B-04381E186F18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Text(.8x.14) (.8x5.4)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543" indent="-280978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912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3477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3041" indent="-224782" defTabSz="914739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260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2171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1736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21300" indent="-224782" defTabSz="91473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C5FA407-E568-4F22-8763-20010BE228CB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8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4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59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0D49-D86B-4C5E-99D4-B7A9D66C2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6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9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1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9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0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01B04-E480-4D97-8CC6-A4382126F629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DE974-BA77-4A72-8E48-638DB2659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2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DPIV - Coherent Laser Housing 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7,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Interlock and </a:t>
            </a:r>
            <a:r>
              <a:rPr lang="en-US" dirty="0" err="1" smtClean="0"/>
              <a:t>Cntl</a:t>
            </a:r>
            <a:r>
              <a:rPr lang="en-US" dirty="0" smtClean="0"/>
              <a:t> Board</a:t>
            </a:r>
            <a:endParaRPr lang="en-US" dirty="0"/>
          </a:p>
        </p:txBody>
      </p:sp>
      <p:pic>
        <p:nvPicPr>
          <p:cNvPr id="6" name="Content Placeholder 5" descr="OrCAD Capture CIS - [/ - (SCHEMATIC1 : Interlock &amp; Laser )]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t="16053" r="12347" b="10135"/>
          <a:stretch/>
        </p:blipFill>
        <p:spPr>
          <a:xfrm>
            <a:off x="914400" y="1676400"/>
            <a:ext cx="7924800" cy="4890051"/>
          </a:xfrm>
        </p:spPr>
      </p:pic>
      <p:sp>
        <p:nvSpPr>
          <p:cNvPr id="7" name="TextBox 6"/>
          <p:cNvSpPr txBox="1"/>
          <p:nvPr/>
        </p:nvSpPr>
        <p:spPr>
          <a:xfrm>
            <a:off x="22634" y="2567587"/>
            <a:ext cx="94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Laser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548" y="5073134"/>
            <a:ext cx="88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DGH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Electrical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Bench test of inrush current</a:t>
            </a:r>
          </a:p>
          <a:p>
            <a:pPr lvl="1"/>
            <a:r>
              <a:rPr lang="en-US" dirty="0" smtClean="0"/>
              <a:t>Measure current and pulse period</a:t>
            </a:r>
          </a:p>
          <a:p>
            <a:pPr lvl="1"/>
            <a:r>
              <a:rPr lang="en-US" dirty="0" smtClean="0"/>
              <a:t>Test with Ricketts PTC</a:t>
            </a:r>
          </a:p>
          <a:p>
            <a:r>
              <a:rPr lang="en-US" dirty="0" smtClean="0"/>
              <a:t>Determine if simpler clipper circuit design possible using </a:t>
            </a:r>
            <a:r>
              <a:rPr lang="en-US" dirty="0" err="1" smtClean="0"/>
              <a:t>Schottky</a:t>
            </a:r>
            <a:r>
              <a:rPr lang="en-US" dirty="0" smtClean="0"/>
              <a:t> diode (to eliminate power supply)</a:t>
            </a:r>
          </a:p>
          <a:p>
            <a:r>
              <a:rPr lang="en-US" dirty="0" smtClean="0"/>
              <a:t>Future upgrades:</a:t>
            </a:r>
          </a:p>
          <a:p>
            <a:pPr lvl="1"/>
            <a:r>
              <a:rPr lang="en-US" dirty="0" smtClean="0"/>
              <a:t>Replace Serial server and DGH modules with Ethernet Data </a:t>
            </a:r>
            <a:r>
              <a:rPr lang="en-US" dirty="0" err="1" smtClean="0"/>
              <a:t>Acq</a:t>
            </a:r>
            <a:r>
              <a:rPr lang="en-US" dirty="0" smtClean="0"/>
              <a:t> module</a:t>
            </a:r>
          </a:p>
          <a:p>
            <a:pPr lvl="1"/>
            <a:r>
              <a:rPr lang="en-US" dirty="0" smtClean="0"/>
              <a:t>Add second serial channel to camera housing and use serial temp/humidity sensor, so camera and laser cans are completely independent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- Modifications to GUI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665"/>
            <a:ext cx="4611722" cy="5115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5400" y="1600200"/>
            <a:ext cx="373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Current Laser controlling GUI would be modified to have: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Interlock enable/disable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Eye-safe mode button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878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- Modifications to GUI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665"/>
            <a:ext cx="4611722" cy="5115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13665"/>
            <a:ext cx="4611722" cy="51157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40790" y="4419600"/>
            <a:ext cx="1143000" cy="76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82DB45"/>
                </a:solidFill>
              </a:rPr>
              <a:t>Interlock Enable/Disable</a:t>
            </a:r>
          </a:p>
          <a:p>
            <a:pPr algn="ctr"/>
            <a:endParaRPr lang="en-US" sz="1200" dirty="0">
              <a:solidFill>
                <a:srgbClr val="92D050"/>
              </a:solidFill>
            </a:endParaRPr>
          </a:p>
        </p:txBody>
      </p:sp>
      <p:pic>
        <p:nvPicPr>
          <p:cNvPr id="1026" name="Picture 2" descr="C:\Users\alana\AppData\Local\Microsoft\Windows\Temporary Internet Files\Content.IE5\BB6LT3EJ\h0us3s-Signs-Hazard-Warning-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10" y="4924561"/>
            <a:ext cx="292090" cy="25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51352" y="5410200"/>
            <a:ext cx="1143000" cy="762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82DB45"/>
                </a:solidFill>
              </a:rPr>
              <a:t>Disable</a:t>
            </a:r>
          </a:p>
          <a:p>
            <a:pPr algn="ctr"/>
            <a:r>
              <a:rPr lang="en-US" sz="1200" dirty="0" smtClean="0">
                <a:solidFill>
                  <a:srgbClr val="82DB45"/>
                </a:solidFill>
              </a:rPr>
              <a:t>Eye-safe mode</a:t>
            </a:r>
          </a:p>
          <a:p>
            <a:pPr algn="ctr"/>
            <a:endParaRPr lang="en-US" sz="1200" dirty="0">
              <a:solidFill>
                <a:srgbClr val="92D050"/>
              </a:solidFill>
            </a:endParaRPr>
          </a:p>
        </p:txBody>
      </p:sp>
      <p:pic>
        <p:nvPicPr>
          <p:cNvPr id="9" name="Picture 2" descr="C:\Users\alana\AppData\Local\Microsoft\Windows\Temporary Internet Files\Content.IE5\BB6LT3EJ\h0us3s-Signs-Hazard-Warning-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847" y="5915161"/>
            <a:ext cx="292090" cy="25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Grp="1" noChangeAspect="1"/>
          </p:cNvGraphicFramePr>
          <p:nvPr/>
        </p:nvGraphicFramePr>
        <p:xfrm>
          <a:off x="304800" y="304800"/>
          <a:ext cx="87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icture" r:id="rId4" imgW="1752600" imgH="914400" progId="StaticMetafile">
                  <p:embed/>
                </p:oleObj>
              </mc:Choice>
              <mc:Fallback>
                <p:oleObj name="Picture" r:id="rId4" imgW="1752600" imgH="914400" progId="StaticMetafile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"/>
                        <a:ext cx="87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r>
              <a:rPr lang="en-US" altLang="en-US" b="1" smtClean="0"/>
              <a:t>Coherent Laser Assmbly</a:t>
            </a:r>
            <a:endParaRPr lang="en-US" altLang="en-US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1279525"/>
            <a:ext cx="4191000" cy="4114800"/>
          </a:xfrm>
        </p:spPr>
        <p:txBody>
          <a:bodyPr/>
          <a:lstStyle/>
          <a:p>
            <a:endParaRPr lang="en-US" altLang="en-US" sz="3600" b="1" smtClean="0"/>
          </a:p>
          <a:p>
            <a:endParaRPr lang="en-US" altLang="en-US" sz="3600" b="1" smtClean="0"/>
          </a:p>
          <a:p>
            <a:endParaRPr lang="en-US" altLang="en-US" sz="3600" b="1" smtClean="0">
              <a:latin typeface="Arial" charset="0"/>
            </a:endParaRPr>
          </a:p>
        </p:txBody>
      </p:sp>
      <p:pic>
        <p:nvPicPr>
          <p:cNvPr id="2053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19931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21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Coherent Laser PWR Can</a:t>
            </a:r>
          </a:p>
        </p:txBody>
      </p:sp>
      <p:pic>
        <p:nvPicPr>
          <p:cNvPr id="4" name="ClipArt Placeholder 3"/>
          <p:cNvPicPr>
            <a:picLocks noGrp="1" noChangeAspect="1"/>
          </p:cNvPicPr>
          <p:nvPr>
            <p:ph type="clipArt"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4" t="13809" r="4237" b="10952"/>
          <a:stretch/>
        </p:blipFill>
        <p:spPr>
          <a:xfrm>
            <a:off x="685800" y="1295400"/>
            <a:ext cx="5153050" cy="3840480"/>
          </a:xfrm>
          <a:prstGeom prst="snip2DiagRect">
            <a:avLst>
              <a:gd name="adj1" fmla="val 49209"/>
              <a:gd name="adj2" fmla="val 16667"/>
            </a:avLst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t="15714" r="5801" b="12500"/>
          <a:stretch/>
        </p:blipFill>
        <p:spPr>
          <a:xfrm>
            <a:off x="3428999" y="2667000"/>
            <a:ext cx="5388135" cy="3840480"/>
          </a:xfrm>
          <a:prstGeom prst="snip2DiagRect">
            <a:avLst>
              <a:gd name="adj1" fmla="val 5000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369930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Laser Remote Head</a:t>
            </a:r>
          </a:p>
        </p:txBody>
      </p:sp>
      <p:pic>
        <p:nvPicPr>
          <p:cNvPr id="4099" name="ClipArt Placeholder 2"/>
          <p:cNvPicPr>
            <a:picLocks noGrp="1" noChangeAspect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/>
          <a:stretch>
            <a:fillRect/>
          </a:stretch>
        </p:blipFill>
        <p:spPr>
          <a:xfrm>
            <a:off x="152400" y="914400"/>
            <a:ext cx="4495800" cy="4262438"/>
          </a:xfrm>
        </p:spPr>
      </p:pic>
      <p:pic>
        <p:nvPicPr>
          <p:cNvPr id="410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/>
          <a:stretch>
            <a:fillRect/>
          </a:stretch>
        </p:blipFill>
        <p:spPr bwMode="auto">
          <a:xfrm>
            <a:off x="4343400" y="1752600"/>
            <a:ext cx="441325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562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Comp’d Fiber Assembly</a:t>
            </a:r>
          </a:p>
        </p:txBody>
      </p:sp>
      <p:sp>
        <p:nvSpPr>
          <p:cNvPr id="5123" name="ClipArt Placeholder 5"/>
          <p:cNvSpPr>
            <a:spLocks noGrp="1" noTextEdit="1"/>
          </p:cNvSpPr>
          <p:nvPr>
            <p:ph type="clipArt" sz="half" idx="1"/>
          </p:nvPr>
        </p:nvSpPr>
        <p:spPr>
          <a:xfrm>
            <a:off x="2286000" y="2713038"/>
            <a:ext cx="3810000" cy="1733550"/>
          </a:xfrm>
        </p:spPr>
      </p:sp>
      <p:pic>
        <p:nvPicPr>
          <p:cNvPr id="5124" name="Picture 2" descr="X:\901506 DeepPIV\ME Drawings\FiberConnections\A-201954-17_IS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9286" r="1268" b="15831"/>
          <a:stretch>
            <a:fillRect/>
          </a:stretch>
        </p:blipFill>
        <p:spPr bwMode="auto">
          <a:xfrm>
            <a:off x="274638" y="1447800"/>
            <a:ext cx="8594725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476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Comp’d Fiber Assembly</a:t>
            </a:r>
          </a:p>
        </p:txBody>
      </p:sp>
      <p:sp>
        <p:nvSpPr>
          <p:cNvPr id="6147" name="ClipArt Placeholder 1"/>
          <p:cNvSpPr>
            <a:spLocks noGrp="1" noTextEdit="1"/>
          </p:cNvSpPr>
          <p:nvPr>
            <p:ph type="clipArt" sz="half" idx="1"/>
          </p:nvPr>
        </p:nvSpPr>
        <p:spPr/>
      </p:sp>
      <p:pic>
        <p:nvPicPr>
          <p:cNvPr id="6148" name="Picture 2" descr="X:\901506 DeepPIV\ME Drawings\FiberConnections\A-201954-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8686800" cy="573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92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Potted Fiber Term.</a:t>
            </a:r>
          </a:p>
        </p:txBody>
      </p:sp>
      <p:sp>
        <p:nvSpPr>
          <p:cNvPr id="7171" name="ClipArt Placeholder 5"/>
          <p:cNvSpPr>
            <a:spLocks noGrp="1" noTextEdit="1"/>
          </p:cNvSpPr>
          <p:nvPr>
            <p:ph type="clipArt" sz="half" idx="1"/>
          </p:nvPr>
        </p:nvSpPr>
        <p:spPr>
          <a:xfrm>
            <a:off x="685800" y="2686050"/>
            <a:ext cx="3810000" cy="1733550"/>
          </a:xfrm>
        </p:spPr>
      </p:sp>
      <p:pic>
        <p:nvPicPr>
          <p:cNvPr id="7172" name="Picture 2" descr="X:\901506 DeepPIV\ME Drawings\FiberConnections\Potted Fiber Te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28850"/>
            <a:ext cx="7904163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40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System Block diagram</a:t>
            </a:r>
            <a:endParaRPr lang="en-US" dirty="0"/>
          </a:p>
        </p:txBody>
      </p:sp>
      <p:pic>
        <p:nvPicPr>
          <p:cNvPr id="7" name="Content Placeholder 6" descr="Design Review _ System Block -Highlight.pdf - Adobe Acrobat Reader DC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974" r="4211" b="32338"/>
          <a:stretch/>
        </p:blipFill>
        <p:spPr>
          <a:xfrm>
            <a:off x="0" y="1219200"/>
            <a:ext cx="9210340" cy="5259094"/>
          </a:xfrm>
        </p:spPr>
      </p:pic>
    </p:spTree>
    <p:extLst>
      <p:ext uri="{BB962C8B-B14F-4D97-AF65-F5344CB8AC3E}">
        <p14:creationId xmlns:p14="http://schemas.microsoft.com/office/powerpoint/2010/main" val="31297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Optical specifications (3), laser with light sheet forming optics 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Beam </a:t>
            </a:r>
            <a:r>
              <a:rPr lang="en-US" sz="2400" dirty="0"/>
              <a:t>waist, at lens (FW, 1/e2):	1.2 </a:t>
            </a:r>
            <a:r>
              <a:rPr lang="en-US" sz="2400" dirty="0" smtClean="0"/>
              <a:t>mm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divergence, x-axis, far field	2.4 mrad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far field threshold: 		~ 500 mm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divergence, y-axis (FW)	1.0 rad (60º)</a:t>
            </a:r>
          </a:p>
          <a:p>
            <a:r>
              <a:rPr lang="en-US" sz="2400" dirty="0" smtClean="0"/>
              <a:t>Beam </a:t>
            </a:r>
            <a:r>
              <a:rPr lang="en-US" sz="2400" dirty="0"/>
              <a:t>waist location:		</a:t>
            </a:r>
            <a:r>
              <a:rPr lang="en-US" sz="2400" dirty="0" smtClean="0"/>
              <a:t>-</a:t>
            </a:r>
            <a:r>
              <a:rPr lang="en-US" sz="2400" dirty="0"/>
              <a:t>35 </a:t>
            </a:r>
            <a:r>
              <a:rPr lang="en-US" sz="2400" dirty="0" smtClean="0"/>
              <a:t>mm</a:t>
            </a:r>
          </a:p>
          <a:p>
            <a:pPr marL="0" lvl="0" indent="0">
              <a:buNone/>
            </a:pPr>
            <a:endParaRPr lang="en-US" sz="2400" dirty="0" smtClean="0"/>
          </a:p>
          <a:p>
            <a:pPr marL="0" lvl="0" indent="0">
              <a:buNone/>
            </a:pPr>
            <a:r>
              <a:rPr lang="en-US" sz="2400" dirty="0" smtClean="0"/>
              <a:t>General specs:</a:t>
            </a:r>
          </a:p>
          <a:p>
            <a:pPr lvl="0"/>
            <a:r>
              <a:rPr lang="en-US" sz="2400" dirty="0" smtClean="0"/>
              <a:t>Wavelength</a:t>
            </a:r>
            <a:r>
              <a:rPr lang="en-US" sz="2400" dirty="0"/>
              <a:t>:          </a:t>
            </a:r>
            <a:r>
              <a:rPr lang="en-US" sz="2400" dirty="0" smtClean="0"/>
              <a:t>    639.5</a:t>
            </a:r>
            <a:r>
              <a:rPr lang="en-US" sz="2400" dirty="0"/>
              <a:t>+/-1 nm</a:t>
            </a:r>
          </a:p>
          <a:p>
            <a:pPr lvl="0"/>
            <a:r>
              <a:rPr lang="en-US" sz="2400" dirty="0"/>
              <a:t>Bandwidth: 	</a:t>
            </a:r>
            <a:r>
              <a:rPr lang="en-US" sz="2400" dirty="0" smtClean="0"/>
              <a:t>  &lt;</a:t>
            </a:r>
            <a:r>
              <a:rPr lang="en-US" sz="2400" dirty="0"/>
              <a:t>0.5 nm</a:t>
            </a:r>
          </a:p>
          <a:p>
            <a:pPr lvl="0"/>
            <a:r>
              <a:rPr lang="en-US" sz="2400" dirty="0"/>
              <a:t>Visual color: 	</a:t>
            </a:r>
            <a:r>
              <a:rPr lang="en-US" sz="2400" dirty="0" smtClean="0"/>
              <a:t>  Red</a:t>
            </a:r>
            <a:endParaRPr lang="en-US" sz="2400" dirty="0"/>
          </a:p>
          <a:p>
            <a:pPr lvl="0"/>
            <a:r>
              <a:rPr lang="en-US" sz="2400" dirty="0"/>
              <a:t>Optical </a:t>
            </a:r>
            <a:r>
              <a:rPr lang="en-US" sz="2400" dirty="0" smtClean="0"/>
              <a:t>power max: 2000 </a:t>
            </a:r>
            <a:r>
              <a:rPr lang="en-US" sz="2400" dirty="0"/>
              <a:t>mW  </a:t>
            </a:r>
          </a:p>
          <a:p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15" y="3962400"/>
            <a:ext cx="3215473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9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Accessible </a:t>
            </a:r>
            <a:r>
              <a:rPr lang="en-US" sz="2400" dirty="0"/>
              <a:t>Laser Radiation [mW</a:t>
            </a:r>
            <a:r>
              <a:rPr lang="en-US" sz="2400" dirty="0" smtClean="0"/>
              <a:t>]: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At 100mm distance from edge of mechanical design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Into 7mm aperture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Calculated: </a:t>
            </a:r>
            <a:r>
              <a:rPr lang="en-US" sz="2000" b="1" dirty="0" smtClean="0"/>
              <a:t>103 mW </a:t>
            </a:r>
            <a:r>
              <a:rPr lang="en-US" sz="2000" dirty="0" smtClean="0"/>
              <a:t>(at </a:t>
            </a:r>
            <a:r>
              <a:rPr lang="en-US" sz="2000" b="1" dirty="0" smtClean="0"/>
              <a:t>2000mW</a:t>
            </a:r>
            <a:r>
              <a:rPr lang="en-US" sz="2000" dirty="0" smtClean="0"/>
              <a:t> laser power)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Class 3R AEL NTE 5mW &lt; </a:t>
            </a:r>
            <a:r>
              <a:rPr lang="en-US" sz="2400" b="1" dirty="0"/>
              <a:t>103 mW </a:t>
            </a:r>
            <a:r>
              <a:rPr lang="en-US" sz="2400" dirty="0"/>
              <a:t>&lt; Class 3B AEL NTE 500mW </a:t>
            </a:r>
            <a:endParaRPr lang="en-US" sz="2400" dirty="0" smtClean="0"/>
          </a:p>
          <a:p>
            <a:pPr>
              <a:buFont typeface="Arial" charset="0"/>
              <a:buChar char="•"/>
            </a:pPr>
            <a:r>
              <a:rPr lang="en-US" sz="2400" dirty="0"/>
              <a:t>System is </a:t>
            </a:r>
            <a:r>
              <a:rPr lang="en-US" sz="2400" b="1" dirty="0"/>
              <a:t>Class </a:t>
            </a:r>
            <a:r>
              <a:rPr lang="en-US" sz="2400" b="1" dirty="0" smtClean="0"/>
              <a:t>3B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Calculated: NHZ = </a:t>
            </a:r>
            <a:r>
              <a:rPr lang="en-US" sz="2400" b="1" dirty="0" smtClean="0"/>
              <a:t>5.8 meters</a:t>
            </a:r>
          </a:p>
          <a:p>
            <a:pPr>
              <a:buFont typeface="Arial" charset="0"/>
              <a:buChar char="•"/>
            </a:pPr>
            <a:r>
              <a:rPr lang="en-US" sz="2400" dirty="0"/>
              <a:t>Class </a:t>
            </a:r>
            <a:r>
              <a:rPr lang="en-US" sz="2400" dirty="0" smtClean="0"/>
              <a:t>3B: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Control Measures: required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Training: required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LSO: required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Engineering Controls: required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74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Accessible </a:t>
            </a:r>
            <a:r>
              <a:rPr lang="en-US" sz="2400" dirty="0"/>
              <a:t>Laser Radiation [mW</a:t>
            </a:r>
            <a:r>
              <a:rPr lang="en-US" sz="2400" dirty="0" smtClean="0"/>
              <a:t>]: 103mW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Accessible Radiation: </a:t>
            </a:r>
            <a:r>
              <a:rPr lang="en-US" sz="2000" b="1" dirty="0" smtClean="0"/>
              <a:t>103mW</a:t>
            </a:r>
            <a:r>
              <a:rPr lang="en-US" sz="2000" dirty="0" smtClean="0"/>
              <a:t>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Class 3R: NTE </a:t>
            </a:r>
            <a:r>
              <a:rPr lang="en-US" sz="2000" b="1" dirty="0" smtClean="0"/>
              <a:t>5mW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Calculated: K </a:t>
            </a:r>
            <a:r>
              <a:rPr lang="en-US" sz="2000" baseline="-25000" dirty="0"/>
              <a:t>Class 3R </a:t>
            </a:r>
            <a:r>
              <a:rPr lang="en-US" sz="2000" dirty="0" smtClean="0"/>
              <a:t>= 5mW/103mW = </a:t>
            </a:r>
            <a:r>
              <a:rPr lang="en-US" sz="2000" b="1" dirty="0" smtClean="0"/>
              <a:t>4.8% </a:t>
            </a:r>
          </a:p>
          <a:p>
            <a:pPr lvl="1">
              <a:buFont typeface="Arial" charset="0"/>
              <a:buChar char="•"/>
            </a:pPr>
            <a:r>
              <a:rPr lang="en-US" sz="2000" dirty="0"/>
              <a:t>Reduced Laser Power (Class 3R) = 2000mW x 0.048 = </a:t>
            </a:r>
            <a:r>
              <a:rPr lang="en-US" sz="2000" b="1" dirty="0"/>
              <a:t>96 mW </a:t>
            </a:r>
            <a:endParaRPr lang="en-US" sz="2000" b="1" dirty="0" smtClean="0"/>
          </a:p>
          <a:p>
            <a:pPr>
              <a:buFont typeface="Arial" charset="0"/>
              <a:buChar char="•"/>
            </a:pPr>
            <a:r>
              <a:rPr lang="en-US" sz="2400" dirty="0" smtClean="0"/>
              <a:t>Class 3R: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Control Measures: not required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Training: not required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LSO: not required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Engineering Controls: not required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3581400"/>
            <a:ext cx="1600200" cy="16764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600200" y="3505200"/>
            <a:ext cx="1295400" cy="17526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5367916" y="4800600"/>
            <a:ext cx="3014084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    Assumptions: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Power strictly limited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7 mm aperture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Is it really off? </a:t>
            </a:r>
          </a:p>
          <a:p>
            <a:pPr lvl="1">
              <a:buFont typeface="Arial" charset="0"/>
              <a:buChar char="•"/>
            </a:pPr>
            <a:r>
              <a:rPr lang="en-US" sz="2000" dirty="0" smtClean="0"/>
              <a:t>???</a:t>
            </a:r>
          </a:p>
          <a:p>
            <a:pPr lvl="1">
              <a:buFont typeface="Arial" charset="0"/>
              <a:buChar char="•"/>
            </a:pP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76600" y="5181600"/>
            <a:ext cx="2286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smtClean="0"/>
              <a:t>Class </a:t>
            </a:r>
            <a:r>
              <a:rPr lang="en-US" sz="2400" b="1" dirty="0"/>
              <a:t>3R</a:t>
            </a:r>
            <a:r>
              <a:rPr lang="en-US" sz="2400" dirty="0"/>
              <a:t>: Laser Controlled Area is not </a:t>
            </a:r>
            <a:r>
              <a:rPr lang="en-US" sz="2400" dirty="0" smtClean="0"/>
              <a:t>required</a:t>
            </a:r>
            <a:endParaRPr lang="en-US" sz="2400" dirty="0"/>
          </a:p>
          <a:p>
            <a:r>
              <a:rPr lang="en-US" sz="2400" dirty="0" smtClean="0"/>
              <a:t>Laser </a:t>
            </a:r>
            <a:r>
              <a:rPr lang="en-US" sz="2400" dirty="0"/>
              <a:t>shall to be run at </a:t>
            </a:r>
            <a:r>
              <a:rPr lang="en-US" sz="2400" b="1" dirty="0"/>
              <a:t>Reduced Laser Power Mode </a:t>
            </a:r>
            <a:r>
              <a:rPr lang="en-US" sz="2400" dirty="0"/>
              <a:t>at all </a:t>
            </a:r>
            <a:r>
              <a:rPr lang="en-US" sz="2400" dirty="0" smtClean="0"/>
              <a:t>times</a:t>
            </a:r>
          </a:p>
          <a:p>
            <a:r>
              <a:rPr lang="en-US" sz="2400" dirty="0" smtClean="0"/>
              <a:t>Remote </a:t>
            </a:r>
            <a:r>
              <a:rPr lang="en-US" sz="2400" dirty="0"/>
              <a:t>Head </a:t>
            </a:r>
            <a:r>
              <a:rPr lang="en-US" sz="2400" b="1" dirty="0"/>
              <a:t>Protective </a:t>
            </a:r>
            <a:r>
              <a:rPr lang="en-US" sz="2400" b="1" dirty="0" smtClean="0"/>
              <a:t>Cap</a:t>
            </a:r>
            <a:r>
              <a:rPr lang="en-US" sz="2400" dirty="0" smtClean="0"/>
              <a:t>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Remove </a:t>
            </a:r>
            <a:r>
              <a:rPr lang="en-US" sz="2000" dirty="0"/>
              <a:t>for duration of the alignment </a:t>
            </a:r>
            <a:r>
              <a:rPr lang="en-US" sz="2000" dirty="0" smtClean="0"/>
              <a:t>procedure only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Keep at all other times</a:t>
            </a:r>
            <a:endParaRPr lang="en-US" sz="2000" dirty="0"/>
          </a:p>
          <a:p>
            <a:r>
              <a:rPr lang="en-US" sz="2400" dirty="0" smtClean="0"/>
              <a:t>Constant </a:t>
            </a:r>
            <a:r>
              <a:rPr lang="en-US" sz="2400" dirty="0"/>
              <a:t>supervision of system during </a:t>
            </a:r>
            <a:r>
              <a:rPr lang="en-US" sz="2400" dirty="0" smtClean="0"/>
              <a:t>operation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 smtClean="0"/>
              <a:t>No </a:t>
            </a:r>
            <a:r>
              <a:rPr lang="en-US" sz="2000" b="1" dirty="0"/>
              <a:t>unattended operation</a:t>
            </a:r>
            <a:r>
              <a:rPr lang="en-US" sz="2000" dirty="0"/>
              <a:t>.</a:t>
            </a:r>
          </a:p>
          <a:p>
            <a:r>
              <a:rPr lang="en-US" sz="2400" dirty="0" smtClean="0"/>
              <a:t>Orientation: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Laser downward</a:t>
            </a:r>
            <a:r>
              <a:rPr lang="en-US" sz="2000" dirty="0"/>
              <a:t>, </a:t>
            </a:r>
            <a:r>
              <a:rPr lang="en-US" sz="2000" dirty="0" smtClean="0"/>
              <a:t>if possible?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Away </a:t>
            </a:r>
            <a:r>
              <a:rPr lang="en-US" sz="2000" dirty="0"/>
              <a:t>from reflective surfaces.</a:t>
            </a:r>
          </a:p>
          <a:p>
            <a:r>
              <a:rPr lang="en-US" sz="2400" dirty="0" smtClean="0"/>
              <a:t>Any </a:t>
            </a:r>
            <a:r>
              <a:rPr lang="en-US" sz="2400" dirty="0"/>
              <a:t>optics </a:t>
            </a:r>
            <a:r>
              <a:rPr lang="en-US" sz="2400" dirty="0" smtClean="0"/>
              <a:t>in </a:t>
            </a:r>
            <a:r>
              <a:rPr lang="en-US" sz="2400" dirty="0"/>
              <a:t>the Light Sheet </a:t>
            </a:r>
            <a:r>
              <a:rPr lang="en-US" sz="2400" dirty="0" smtClean="0"/>
              <a:t>Path </a:t>
            </a:r>
            <a:r>
              <a:rPr lang="en-US" sz="2400" dirty="0"/>
              <a:t>strictly prohibited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Microscopes</a:t>
            </a:r>
            <a:r>
              <a:rPr lang="en-US" sz="2000" dirty="0"/>
              <a:t>, binoculars, loups, SLR cameras </a:t>
            </a:r>
            <a:r>
              <a:rPr lang="en-US" sz="2000" dirty="0" smtClean="0"/>
              <a:t>etc. Bird Watchers?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Reflected </a:t>
            </a:r>
            <a:r>
              <a:rPr lang="en-US" sz="2000" dirty="0"/>
              <a:t>light hazard </a:t>
            </a:r>
            <a:r>
              <a:rPr lang="en-US" sz="2000" dirty="0" smtClean="0"/>
              <a:t>/ NHZ TBD</a:t>
            </a:r>
            <a:endParaRPr lang="en-US" sz="2000" dirty="0"/>
          </a:p>
          <a:p>
            <a:r>
              <a:rPr lang="en-US" sz="2400" dirty="0" smtClean="0"/>
              <a:t>Avoid </a:t>
            </a:r>
            <a:r>
              <a:rPr lang="en-US" sz="2400" dirty="0"/>
              <a:t>looking directly into beam paths. 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If </a:t>
            </a:r>
            <a:r>
              <a:rPr lang="en-US" sz="2000" dirty="0"/>
              <a:t>exposed to collimated beam, close eyes or look away immediately </a:t>
            </a:r>
            <a:endParaRPr lang="en-US" sz="20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 smtClean="0"/>
              <a:t>0.25 </a:t>
            </a:r>
            <a:r>
              <a:rPr lang="en-US" sz="2000" b="1" dirty="0"/>
              <a:t>s</a:t>
            </a:r>
            <a:r>
              <a:rPr lang="en-US" sz="2000" dirty="0"/>
              <a:t> nominal natural </a:t>
            </a:r>
            <a:r>
              <a:rPr lang="en-US" sz="2000" b="1" dirty="0"/>
              <a:t>aversion response </a:t>
            </a:r>
            <a:r>
              <a:rPr lang="en-US" sz="2000" b="1" dirty="0" smtClean="0"/>
              <a:t>time</a:t>
            </a:r>
            <a:endParaRPr lang="en-US" sz="2000" b="1" dirty="0"/>
          </a:p>
          <a:p>
            <a:r>
              <a:rPr lang="en-US" sz="2400" dirty="0" smtClean="0"/>
              <a:t>Only </a:t>
            </a:r>
            <a:r>
              <a:rPr lang="en-US" sz="2400" dirty="0"/>
              <a:t>authorized and trained personnel can operate the system.</a:t>
            </a:r>
          </a:p>
          <a:p>
            <a:r>
              <a:rPr lang="en-US" sz="2400" dirty="0" smtClean="0"/>
              <a:t>Spectators </a:t>
            </a:r>
            <a:r>
              <a:rPr lang="en-US" sz="2400" dirty="0"/>
              <a:t>could be present. </a:t>
            </a:r>
          </a:p>
          <a:p>
            <a:r>
              <a:rPr lang="en-US" sz="2400" dirty="0" smtClean="0"/>
              <a:t>Ship </a:t>
            </a:r>
            <a:r>
              <a:rPr lang="en-US" sz="2400" dirty="0"/>
              <a:t>deck personnel could be present.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14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Software: clearly visible software </a:t>
            </a:r>
            <a:r>
              <a:rPr lang="en-US" dirty="0" smtClean="0"/>
              <a:t>controls 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</a:t>
            </a:r>
            <a:r>
              <a:rPr lang="en-US" b="1" dirty="0"/>
              <a:t>Reduced Laser Power Mode”</a:t>
            </a: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“Interlock/ LASER Disable”</a:t>
            </a:r>
            <a:endParaRPr lang="en-US" dirty="0"/>
          </a:p>
          <a:p>
            <a:pPr lvl="0"/>
            <a:r>
              <a:rPr lang="en-US" dirty="0"/>
              <a:t>Hardware and software: default configuration on system boot-up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</a:t>
            </a:r>
            <a:r>
              <a:rPr lang="en-US" b="1" dirty="0"/>
              <a:t>Reduced Laser Power Mode” </a:t>
            </a:r>
            <a:r>
              <a:rPr lang="en-US" dirty="0"/>
              <a:t>mode enabled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b="1" dirty="0"/>
              <a:t>“Interlock/ LASER Disable” </a:t>
            </a:r>
            <a:r>
              <a:rPr lang="en-US" dirty="0"/>
              <a:t>mode enabled</a:t>
            </a:r>
          </a:p>
          <a:p>
            <a:pPr lvl="0"/>
            <a:r>
              <a:rPr lang="en-US" dirty="0"/>
              <a:t>Hardware: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Optical power Not-To-Exceed </a:t>
            </a:r>
            <a:r>
              <a:rPr lang="en-US" b="1" dirty="0"/>
              <a:t>96mW</a:t>
            </a:r>
            <a:r>
              <a:rPr lang="en-US" dirty="0"/>
              <a:t> when </a:t>
            </a:r>
            <a:r>
              <a:rPr lang="en-US" b="1" dirty="0"/>
              <a:t>Reduced Laser Power Mode</a:t>
            </a:r>
            <a:r>
              <a:rPr lang="en-US" dirty="0"/>
              <a:t> is enabled.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Independent real-time monitoring of true optical power is desirable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Pump diode current (even under lasing threshold)  is prohibited when </a:t>
            </a:r>
            <a:r>
              <a:rPr lang="en-US" b="1" dirty="0"/>
              <a:t>“Interlock/ LASER Disable” </a:t>
            </a:r>
            <a:r>
              <a:rPr lang="en-US" dirty="0"/>
              <a:t>mode is enabled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Laser Head Protective Cap – rated for full power? </a:t>
            </a:r>
          </a:p>
          <a:p>
            <a:pPr lvl="0"/>
            <a:r>
              <a:rPr lang="en-US" dirty="0" smtClean="0"/>
              <a:t>Physical barrier / curtain </a:t>
            </a:r>
          </a:p>
          <a:p>
            <a:pPr lvl="1"/>
            <a:r>
              <a:rPr lang="en-US" dirty="0" smtClean="0"/>
              <a:t>Spectators with optics?</a:t>
            </a:r>
          </a:p>
          <a:p>
            <a:pPr lvl="1"/>
            <a:r>
              <a:rPr lang="en-US" dirty="0" smtClean="0"/>
              <a:t>Binoculars – how far? </a:t>
            </a:r>
          </a:p>
          <a:p>
            <a:pPr lvl="1"/>
            <a:r>
              <a:rPr lang="en-US" dirty="0" smtClean="0"/>
              <a:t>SLR cameras – viewfinder exposure? </a:t>
            </a:r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971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Model: isometric view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1272"/>
            <a:ext cx="6705600" cy="530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Model: Top View, Front View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924800" cy="44385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82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System Block Diagram</a:t>
            </a:r>
            <a:endParaRPr lang="en-US" dirty="0"/>
          </a:p>
        </p:txBody>
      </p:sp>
      <p:pic>
        <p:nvPicPr>
          <p:cNvPr id="8" name="Content Placeholder 7" descr="DPIV System Block - Coherent Laser.pdf - Adobe Acrobat Reader DC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" t="21783" r="5148" b="30939"/>
          <a:stretch/>
        </p:blipFill>
        <p:spPr>
          <a:xfrm>
            <a:off x="-3" y="1143000"/>
            <a:ext cx="9246391" cy="5518727"/>
          </a:xfrm>
        </p:spPr>
      </p:pic>
    </p:spTree>
    <p:extLst>
      <p:ext uri="{BB962C8B-B14F-4D97-AF65-F5344CB8AC3E}">
        <p14:creationId xmlns:p14="http://schemas.microsoft.com/office/powerpoint/2010/main" val="14724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Clipper Circuit</a:t>
            </a:r>
            <a:endParaRPr lang="en-US" dirty="0"/>
          </a:p>
        </p:txBody>
      </p:sp>
      <p:pic>
        <p:nvPicPr>
          <p:cNvPr id="6" name="Content Placeholder 5" descr="OrCAD Capture CIS - [/ - (SCHEMATIC1 : Alternate Interlock board)]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8" t="16452" r="26787" b="14336"/>
          <a:stretch/>
        </p:blipFill>
        <p:spPr>
          <a:xfrm>
            <a:off x="609600" y="1447800"/>
            <a:ext cx="7467600" cy="5283822"/>
          </a:xfrm>
        </p:spPr>
      </p:pic>
    </p:spTree>
    <p:extLst>
      <p:ext uri="{BB962C8B-B14F-4D97-AF65-F5344CB8AC3E}">
        <p14:creationId xmlns:p14="http://schemas.microsoft.com/office/powerpoint/2010/main" val="202096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Coherent Laser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Watt, 639 nm laser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power supply and controller unit (UDD2 Power Pack) purchased from LEC</a:t>
            </a:r>
          </a:p>
          <a:p>
            <a:r>
              <a:rPr lang="en-US" dirty="0" smtClean="0"/>
              <a:t>110 VAC input, 6 A max current (UDD2)</a:t>
            </a:r>
          </a:p>
          <a:p>
            <a:r>
              <a:rPr lang="en-US" dirty="0" smtClean="0"/>
              <a:t>System must remain compatible with our existing DPIV components (Camera, probe head, ROV configuration)</a:t>
            </a:r>
          </a:p>
          <a:p>
            <a:r>
              <a:rPr lang="en-US" dirty="0" smtClean="0"/>
              <a:t>First scheduled deployment mid-June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2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Inputs/Outputs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Power: 110 VAC, 6A</a:t>
            </a:r>
          </a:p>
          <a:p>
            <a:r>
              <a:rPr lang="en-US" dirty="0" smtClean="0"/>
              <a:t>Laser output level control: 0-5VDC analog</a:t>
            </a:r>
          </a:p>
          <a:p>
            <a:r>
              <a:rPr lang="en-US" dirty="0" smtClean="0"/>
              <a:t>Laser interlock: two pin connection. </a:t>
            </a:r>
          </a:p>
          <a:p>
            <a:pPr lvl="1"/>
            <a:r>
              <a:rPr lang="en-US" dirty="0" smtClean="0"/>
              <a:t>Pins connected = laser enabled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ins disconnected = output disabled but temp stabilization still enabled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ROV specs – Power 110/120 VAC</a:t>
            </a:r>
          </a:p>
          <a:p>
            <a:pPr lvl="1"/>
            <a:r>
              <a:rPr lang="en-US" dirty="0" smtClean="0"/>
              <a:t>Fusing on VAC</a:t>
            </a:r>
          </a:p>
          <a:p>
            <a:pPr lvl="2"/>
            <a:r>
              <a:rPr lang="en-US" dirty="0" smtClean="0"/>
              <a:t>Ricketts: 10 A</a:t>
            </a:r>
          </a:p>
          <a:p>
            <a:pPr lvl="2"/>
            <a:r>
              <a:rPr lang="en-US" dirty="0" err="1" smtClean="0"/>
              <a:t>Ventana</a:t>
            </a:r>
            <a:r>
              <a:rPr lang="en-US" dirty="0" smtClean="0"/>
              <a:t>: 7 A</a:t>
            </a:r>
          </a:p>
          <a:p>
            <a:pPr lvl="1"/>
            <a:r>
              <a:rPr lang="en-US" dirty="0" smtClean="0"/>
              <a:t>Inrush current</a:t>
            </a:r>
          </a:p>
          <a:p>
            <a:pPr lvl="2"/>
            <a:r>
              <a:rPr lang="en-US" dirty="0" smtClean="0"/>
              <a:t>Ricketts: circuit breaker trips at 30 A between 1-5 sec</a:t>
            </a:r>
          </a:p>
          <a:p>
            <a:pPr lvl="2"/>
            <a:r>
              <a:rPr lang="en-US" dirty="0" err="1" smtClean="0"/>
              <a:t>Ventana</a:t>
            </a:r>
            <a:r>
              <a:rPr lang="en-US" dirty="0" smtClean="0"/>
              <a:t>: ?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ROV specs –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1"/>
            <a:r>
              <a:rPr lang="en-US" dirty="0" smtClean="0"/>
              <a:t>GigE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913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Laser Housing Schematic</a:t>
            </a:r>
            <a:endParaRPr lang="en-US" dirty="0"/>
          </a:p>
        </p:txBody>
      </p:sp>
      <p:pic>
        <p:nvPicPr>
          <p:cNvPr id="6" name="Content Placeholder 5" descr="OrCAD Capture CIS - [Design Review : Laser Can (Coherent) CDR]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5" t="15854" r="21334" b="8534"/>
          <a:stretch/>
        </p:blipFill>
        <p:spPr>
          <a:xfrm>
            <a:off x="762000" y="929335"/>
            <a:ext cx="7696200" cy="5818327"/>
          </a:xfrm>
        </p:spPr>
      </p:pic>
    </p:spTree>
    <p:extLst>
      <p:ext uri="{BB962C8B-B14F-4D97-AF65-F5344CB8AC3E}">
        <p14:creationId xmlns:p14="http://schemas.microsoft.com/office/powerpoint/2010/main" val="227303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+ Controller</a:t>
            </a:r>
            <a:endParaRPr lang="en-US" dirty="0"/>
          </a:p>
        </p:txBody>
      </p:sp>
      <p:pic>
        <p:nvPicPr>
          <p:cNvPr id="4" name="Picture 3" descr="LaserCan- Close Up 4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1" t="36601" r="22089" b="25966"/>
          <a:stretch/>
        </p:blipFill>
        <p:spPr>
          <a:xfrm>
            <a:off x="228600" y="1600200"/>
            <a:ext cx="8842079" cy="30004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8001000" y="4038600"/>
            <a:ext cx="228600" cy="1143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19800" y="5192162"/>
            <a:ext cx="2803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 Ground connected to laser housing</a:t>
            </a:r>
          </a:p>
          <a:p>
            <a:r>
              <a:rPr lang="en-US" sz="1200" dirty="0"/>
              <a:t>w</a:t>
            </a:r>
            <a:r>
              <a:rPr lang="en-US" sz="1200" dirty="0" smtClean="0"/>
              <a:t>hich will be connected to ROV frame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688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12V Power Supply</a:t>
            </a:r>
            <a:endParaRPr lang="en-US" dirty="0"/>
          </a:p>
        </p:txBody>
      </p:sp>
      <p:pic>
        <p:nvPicPr>
          <p:cNvPr id="4" name="Picture 3" descr="LaserCan- Close Up 1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7" t="34580" r="21642" b="29368"/>
          <a:stretch/>
        </p:blipFill>
        <p:spPr>
          <a:xfrm>
            <a:off x="685800" y="1371598"/>
            <a:ext cx="5715000" cy="3270167"/>
          </a:xfrm>
          <a:prstGeom prst="rect">
            <a:avLst/>
          </a:prstGeom>
        </p:spPr>
      </p:pic>
      <p:pic>
        <p:nvPicPr>
          <p:cNvPr id="5" name="Picture 4" descr="12VPowerRequirements.pdf - Adobe Acrobat Reader DC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26676" r="22388" b="39719"/>
          <a:stretch/>
        </p:blipFill>
        <p:spPr>
          <a:xfrm>
            <a:off x="1143000" y="4724400"/>
            <a:ext cx="6414448" cy="161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Laser Housing Schematic</a:t>
            </a:r>
            <a:endParaRPr lang="en-US" dirty="0"/>
          </a:p>
        </p:txBody>
      </p:sp>
      <p:pic>
        <p:nvPicPr>
          <p:cNvPr id="5" name="Picture 4" descr="OrCAD Capture CIS - [/ - (SCHEMATIC1 : Laser Can (Coheren)]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t="15843" r="24356" b="8285"/>
          <a:stretch/>
        </p:blipFill>
        <p:spPr>
          <a:xfrm>
            <a:off x="722768" y="914400"/>
            <a:ext cx="7811632" cy="585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2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6004</TotalTime>
  <Words>794</Words>
  <Application>Microsoft Office PowerPoint</Application>
  <PresentationFormat>On-screen Show (4:3)</PresentationFormat>
  <Paragraphs>155</Paragraphs>
  <Slides>29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Picture (Metafile)</vt:lpstr>
      <vt:lpstr>DPIV - Coherent Laser Housing Design Review</vt:lpstr>
      <vt:lpstr>System Block diagram</vt:lpstr>
      <vt:lpstr>New Coherent Laser</vt:lpstr>
      <vt:lpstr>Laser Inputs/Outputs</vt:lpstr>
      <vt:lpstr>Interfaces</vt:lpstr>
      <vt:lpstr>Laser Housing Schematic</vt:lpstr>
      <vt:lpstr>Laser + Controller</vt:lpstr>
      <vt:lpstr>12V Power Supply</vt:lpstr>
      <vt:lpstr>Laser Housing Schematic</vt:lpstr>
      <vt:lpstr>Laser Interlock and Cntl Board</vt:lpstr>
      <vt:lpstr>Remaining Electrical Issues</vt:lpstr>
      <vt:lpstr>Software - Modifications to GUI</vt:lpstr>
      <vt:lpstr>Software - Modifications to GUI</vt:lpstr>
      <vt:lpstr>Coherent Laser Assmbly</vt:lpstr>
      <vt:lpstr>Coherent Laser PWR Can</vt:lpstr>
      <vt:lpstr>Laser Remote Head</vt:lpstr>
      <vt:lpstr>Comp’d Fiber Assembly</vt:lpstr>
      <vt:lpstr>Comp’d Fiber Assembly</vt:lpstr>
      <vt:lpstr>Potted Fiber Term.</vt:lpstr>
      <vt:lpstr>Laser Safety</vt:lpstr>
      <vt:lpstr>Hazard Classification</vt:lpstr>
      <vt:lpstr>Power reduction</vt:lpstr>
      <vt:lpstr>SOPs</vt:lpstr>
      <vt:lpstr>Implementation</vt:lpstr>
      <vt:lpstr>Model: isometric view</vt:lpstr>
      <vt:lpstr>Model: Top View, Front View</vt:lpstr>
      <vt:lpstr>Questions??</vt:lpstr>
      <vt:lpstr>System Block Diagram</vt:lpstr>
      <vt:lpstr>Alternate Clipper Circuit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DPIV Coherent Laser Design Review</dc:title>
  <dc:creator>meteor</dc:creator>
  <cp:lastModifiedBy>Alana Sherman</cp:lastModifiedBy>
  <cp:revision>47</cp:revision>
  <dcterms:created xsi:type="dcterms:W3CDTF">2018-03-01T17:04:16Z</dcterms:created>
  <dcterms:modified xsi:type="dcterms:W3CDTF">2018-03-07T18:04:03Z</dcterms:modified>
</cp:coreProperties>
</file>