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768" y="1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93F66B1-23D3-4F86-BF3D-3D0E7A99D204}" type="datetimeFigureOut">
              <a:rPr lang="en-US" smtClean="0"/>
              <a:t>3/5/15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5218A52-A93E-4A83-AA83-0F47E94FE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8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F3A699-8230-4B30-B9BC-048B772118A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F3A699-8230-4B30-B9BC-048B772118A9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5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0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9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8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51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6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86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08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6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7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93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75AD2-24AD-4506-8CF1-4F0BFAFDBE36}" type="datetimeFigureOut">
              <a:rPr lang="en-US" smtClean="0"/>
              <a:t>3/5/15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10423-2559-4526-A61D-F938B11DE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6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/>
          <a:lstStyle/>
          <a:p>
            <a:r>
              <a:rPr lang="en-US" altLang="en-US" sz="3600" dirty="0"/>
              <a:t>Key Design Requirements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8200"/>
            <a:ext cx="4114800" cy="6172200"/>
          </a:xfrm>
          <a:solidFill>
            <a:schemeClr val="accent1">
              <a:lumMod val="60000"/>
              <a:lumOff val="40000"/>
              <a:alpha val="50000"/>
            </a:schemeClr>
          </a:solidFill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n-US" altLang="en-US" sz="2000" dirty="0">
                <a:latin typeface="Gill Sans"/>
                <a:cs typeface="Gill Sans"/>
              </a:rPr>
              <a:t>Functional </a:t>
            </a:r>
            <a:r>
              <a:rPr lang="en-US" altLang="en-US" sz="2000" dirty="0" smtClean="0">
                <a:latin typeface="Gill Sans"/>
                <a:cs typeface="Gill Sans"/>
              </a:rPr>
              <a:t>Requirements</a:t>
            </a:r>
          </a:p>
          <a:p>
            <a:pPr>
              <a:buFontTx/>
              <a:buNone/>
            </a:pPr>
            <a:r>
              <a:rPr lang="en-US" altLang="en-US" sz="1800" i="1" dirty="0" smtClean="0">
                <a:latin typeface="Gill Sans"/>
                <a:cs typeface="Gill Sans"/>
              </a:rPr>
              <a:t>Platform</a:t>
            </a:r>
            <a:endParaRPr lang="en-US" altLang="en-US" sz="1800" i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Depth:</a:t>
            </a:r>
            <a:r>
              <a:rPr lang="en-US" altLang="en-US" sz="1600" dirty="0">
                <a:latin typeface="Gill Sans"/>
                <a:cs typeface="Gill Sans"/>
              </a:rPr>
              <a:t> </a:t>
            </a:r>
            <a:r>
              <a:rPr lang="en-US" altLang="en-US" sz="1600" dirty="0" smtClean="0">
                <a:latin typeface="Gill Sans"/>
                <a:cs typeface="Gill Sans"/>
              </a:rPr>
              <a:t>depth of Robison dives</a:t>
            </a:r>
            <a:endParaRPr lang="en-US" altLang="en-US" sz="1600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ROVs: </a:t>
            </a:r>
            <a:r>
              <a:rPr lang="en-US" altLang="en-US" sz="1600" b="1" dirty="0">
                <a:latin typeface="Gill Sans"/>
                <a:cs typeface="Gill Sans"/>
              </a:rPr>
              <a:t> </a:t>
            </a:r>
            <a:r>
              <a:rPr lang="en-US" altLang="en-US" sz="1600" dirty="0" smtClean="0">
                <a:latin typeface="Gill Sans"/>
                <a:cs typeface="Gill Sans"/>
              </a:rPr>
              <a:t>must be functional for Robison mid-water dives on all platforms</a:t>
            </a: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Weight:</a:t>
            </a:r>
            <a:r>
              <a:rPr lang="en-US" altLang="en-US" sz="1600" dirty="0" smtClean="0">
                <a:latin typeface="Gill Sans"/>
                <a:cs typeface="Gill Sans"/>
              </a:rPr>
              <a:t> must </a:t>
            </a:r>
            <a:r>
              <a:rPr lang="en-US" altLang="en-US" sz="1600" dirty="0">
                <a:latin typeface="Gill Sans"/>
                <a:cs typeface="Gill Sans"/>
              </a:rPr>
              <a:t>be able to </a:t>
            </a:r>
            <a:r>
              <a:rPr lang="en-US" altLang="en-US" sz="1600" dirty="0" smtClean="0">
                <a:latin typeface="Gill Sans"/>
                <a:cs typeface="Gill Sans"/>
              </a:rPr>
              <a:t>mount laser to the front of ROVs</a:t>
            </a: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Size of system: </a:t>
            </a:r>
            <a:r>
              <a:rPr lang="en-US" altLang="en-US" sz="1600" dirty="0" smtClean="0">
                <a:latin typeface="Gill Sans"/>
                <a:cs typeface="Gill Sans"/>
              </a:rPr>
              <a:t>laser must fit in front of ROV and remaining system must fit on vehicle</a:t>
            </a:r>
          </a:p>
          <a:p>
            <a:pPr>
              <a:buFontTx/>
              <a:buNone/>
            </a:pPr>
            <a:r>
              <a:rPr lang="en-US" altLang="en-US" sz="1800" i="1" dirty="0">
                <a:latin typeface="Gill Sans"/>
                <a:cs typeface="Gill Sans"/>
              </a:rPr>
              <a:t>Electrical</a:t>
            </a: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Power: </a:t>
            </a:r>
            <a:r>
              <a:rPr lang="en-US" altLang="en-US" sz="1600" dirty="0">
                <a:latin typeface="Gill Sans"/>
                <a:cs typeface="Gill Sans"/>
              </a:rPr>
              <a:t>must provide adequate power for selected laser (</a:t>
            </a:r>
            <a:r>
              <a:rPr lang="en-US" altLang="en-US" sz="1600" dirty="0" err="1">
                <a:latin typeface="Gill Sans"/>
                <a:cs typeface="Gill Sans"/>
              </a:rPr>
              <a:t>Laserglow</a:t>
            </a:r>
            <a:r>
              <a:rPr lang="en-US" altLang="en-US" sz="1600" dirty="0">
                <a:latin typeface="Gill Sans"/>
                <a:cs typeface="Gill Sans"/>
              </a:rPr>
              <a:t> </a:t>
            </a:r>
            <a:r>
              <a:rPr lang="pt-BR" altLang="en-US" sz="1600" dirty="0">
                <a:latin typeface="Gill Sans"/>
                <a:cs typeface="Gill Sans"/>
              </a:rPr>
              <a:t>1 W 671 nm DPSS lase</a:t>
            </a:r>
            <a:r>
              <a:rPr lang="en-US" altLang="en-US" sz="1600" dirty="0">
                <a:latin typeface="Gill Sans"/>
                <a:cs typeface="Gill Sans"/>
              </a:rPr>
              <a:t>r), controller, and related components </a:t>
            </a: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Voltage: </a:t>
            </a:r>
            <a:r>
              <a:rPr lang="en-US" altLang="en-US" sz="1600" dirty="0">
                <a:latin typeface="Gill Sans"/>
                <a:cs typeface="Gill Sans"/>
              </a:rPr>
              <a:t>must use available voltages with sufficient wattage from each ROV  </a:t>
            </a: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Communications: </a:t>
            </a:r>
            <a:r>
              <a:rPr lang="en-US" altLang="en-US" sz="1600" dirty="0">
                <a:latin typeface="Gill Sans"/>
                <a:cs typeface="Gill Sans"/>
              </a:rPr>
              <a:t>must be able to control the laser from the host ROV</a:t>
            </a:r>
          </a:p>
          <a:p>
            <a:pPr>
              <a:buFontTx/>
              <a:buNone/>
            </a:pPr>
            <a:r>
              <a:rPr lang="pt-BR" altLang="en-US" sz="1800" i="1" dirty="0" smtClean="0">
                <a:latin typeface="Gill Sans"/>
                <a:cs typeface="Gill Sans"/>
              </a:rPr>
              <a:t>Environmental</a:t>
            </a:r>
            <a:endParaRPr lang="pt-BR" altLang="en-US" sz="1800" i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pt-BR" altLang="en-US" sz="1600" b="1" dirty="0">
                <a:latin typeface="Gill Sans"/>
                <a:cs typeface="Gill Sans"/>
              </a:rPr>
              <a:t>Temperature: </a:t>
            </a:r>
            <a:r>
              <a:rPr lang="pt-BR" altLang="en-US" sz="1600" dirty="0">
                <a:latin typeface="Gill Sans"/>
                <a:cs typeface="Gill Sans"/>
              </a:rPr>
              <a:t>stay within the range of the laser specifications	</a:t>
            </a:r>
            <a:endParaRPr lang="en-US" altLang="en-US" sz="1600" b="1" dirty="0" smtClean="0">
              <a:latin typeface="Gill Sans"/>
              <a:cs typeface="Gill Sans"/>
            </a:endParaRP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838200"/>
            <a:ext cx="4038600" cy="6172200"/>
          </a:xfrm>
          <a:solidFill>
            <a:srgbClr val="C0C0C0">
              <a:alpha val="50000"/>
            </a:srgbClr>
          </a:solidFill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n-US" altLang="en-US" sz="2000" dirty="0">
                <a:latin typeface="Gill Sans"/>
                <a:cs typeface="Gill Sans"/>
              </a:rPr>
              <a:t>System Design Requirement</a:t>
            </a:r>
          </a:p>
          <a:p>
            <a:pPr>
              <a:buNone/>
            </a:pPr>
            <a:r>
              <a:rPr lang="en-US" altLang="en-US" sz="1800" i="1" dirty="0" smtClean="0">
                <a:latin typeface="Gill Sans"/>
                <a:cs typeface="Gill Sans"/>
              </a:rPr>
              <a:t>Platform</a:t>
            </a: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Depth</a:t>
            </a:r>
            <a:r>
              <a:rPr lang="en-US" altLang="en-US" sz="1600" b="1" dirty="0">
                <a:latin typeface="Gill Sans"/>
                <a:cs typeface="Gill Sans"/>
              </a:rPr>
              <a:t>:</a:t>
            </a:r>
            <a:r>
              <a:rPr lang="en-US" altLang="en-US" sz="1600" dirty="0">
                <a:latin typeface="Gill Sans"/>
                <a:cs typeface="Gill Sans"/>
              </a:rPr>
              <a:t> 	</a:t>
            </a:r>
            <a:r>
              <a:rPr lang="en-US" altLang="en-US" sz="1600" dirty="0" smtClean="0">
                <a:latin typeface="Gill Sans"/>
                <a:cs typeface="Gill Sans"/>
              </a:rPr>
              <a:t>4000m</a:t>
            </a:r>
            <a:endParaRPr lang="en-US" altLang="en-US" sz="1600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ROVs:	</a:t>
            </a:r>
            <a:r>
              <a:rPr lang="en-US" altLang="en-US" sz="1600" dirty="0" smtClean="0">
                <a:latin typeface="Gill Sans"/>
                <a:cs typeface="Gill Sans"/>
              </a:rPr>
              <a:t>Ricketts, </a:t>
            </a:r>
            <a:r>
              <a:rPr lang="en-US" altLang="en-US" sz="1600" dirty="0" err="1" smtClean="0">
                <a:latin typeface="Gill Sans"/>
                <a:cs typeface="Gill Sans"/>
              </a:rPr>
              <a:t>Ventana</a:t>
            </a:r>
            <a:r>
              <a:rPr lang="en-US" altLang="en-US" sz="1600" dirty="0" smtClean="0">
                <a:latin typeface="Gill Sans"/>
                <a:cs typeface="Gill Sans"/>
              </a:rPr>
              <a:t>, </a:t>
            </a:r>
            <a:r>
              <a:rPr lang="en-US" altLang="en-US" sz="1600" dirty="0" err="1" smtClean="0">
                <a:latin typeface="Gill Sans"/>
                <a:cs typeface="Gill Sans"/>
              </a:rPr>
              <a:t>MiniROV</a:t>
            </a:r>
            <a:endParaRPr lang="en-US" altLang="en-US" sz="1600" dirty="0">
              <a:latin typeface="Gill Sans"/>
              <a:cs typeface="Gill Sans"/>
            </a:endParaRPr>
          </a:p>
          <a:p>
            <a:pPr>
              <a:buFontTx/>
              <a:buNone/>
            </a:pP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Weight:</a:t>
            </a:r>
            <a:r>
              <a:rPr lang="en-US" altLang="en-US" sz="1600" dirty="0" smtClean="0">
                <a:latin typeface="Gill Sans"/>
                <a:cs typeface="Gill Sans"/>
              </a:rPr>
              <a:t> laser housing &lt;30 </a:t>
            </a:r>
            <a:r>
              <a:rPr lang="en-US" altLang="en-US" sz="1600" dirty="0" err="1" smtClean="0">
                <a:latin typeface="Gill Sans"/>
                <a:cs typeface="Gill Sans"/>
              </a:rPr>
              <a:t>lbs</a:t>
            </a:r>
            <a:endParaRPr lang="en-US" altLang="en-US" sz="1600" dirty="0">
              <a:latin typeface="Gill Sans"/>
              <a:cs typeface="Gill Sans"/>
            </a:endParaRPr>
          </a:p>
          <a:p>
            <a:pPr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Size of system:  </a:t>
            </a:r>
            <a:r>
              <a:rPr lang="en-US" altLang="en-US" sz="1600" dirty="0" smtClean="0">
                <a:latin typeface="Gill Sans"/>
                <a:cs typeface="Gill Sans"/>
              </a:rPr>
              <a:t>TBD</a:t>
            </a:r>
            <a:endParaRPr lang="en-US" altLang="en-US" sz="1600" b="1" dirty="0" smtClean="0">
              <a:latin typeface="Gill Sans"/>
              <a:cs typeface="Gill Sans"/>
            </a:endParaRPr>
          </a:p>
          <a:p>
            <a:pPr>
              <a:buFontTx/>
              <a:buNone/>
            </a:pPr>
            <a:endParaRPr lang="en-US" altLang="en-US" sz="1800" dirty="0" smtClean="0">
              <a:latin typeface="Gill Sans"/>
              <a:cs typeface="Gill Sans"/>
            </a:endParaRPr>
          </a:p>
          <a:p>
            <a:pPr>
              <a:buFontTx/>
              <a:buNone/>
            </a:pPr>
            <a:endParaRPr lang="en-US" altLang="en-US" sz="1800" dirty="0" smtClean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800" i="1" dirty="0" smtClean="0">
                <a:latin typeface="Gill Sans"/>
                <a:cs typeface="Gill Sans"/>
              </a:rPr>
              <a:t>Electrical</a:t>
            </a:r>
            <a:endParaRPr lang="en-US" altLang="en-US" sz="1800" i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Power: </a:t>
            </a:r>
            <a:r>
              <a:rPr lang="en-US" altLang="en-US" sz="1600" dirty="0">
                <a:latin typeface="Gill Sans"/>
                <a:cs typeface="Gill Sans"/>
              </a:rPr>
              <a:t>+12V, 125 W peak, &lt; 60 W nominal</a:t>
            </a: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Voltages: </a:t>
            </a: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Ricketts: </a:t>
            </a:r>
            <a:r>
              <a:rPr lang="en-US" altLang="en-US" sz="1600" dirty="0">
                <a:latin typeface="Gill Sans"/>
                <a:cs typeface="Gill Sans"/>
              </a:rPr>
              <a:t>240 VDC, 110 VAC</a:t>
            </a: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err="1">
                <a:latin typeface="Gill Sans"/>
                <a:cs typeface="Gill Sans"/>
              </a:rPr>
              <a:t>Ventana</a:t>
            </a:r>
            <a:r>
              <a:rPr lang="en-US" altLang="en-US" sz="1600" b="1" dirty="0">
                <a:latin typeface="Gill Sans"/>
                <a:cs typeface="Gill Sans"/>
              </a:rPr>
              <a:t>: </a:t>
            </a:r>
            <a:r>
              <a:rPr lang="en-US" altLang="en-US" sz="1600" dirty="0">
                <a:latin typeface="Gill Sans"/>
                <a:cs typeface="Gill Sans"/>
              </a:rPr>
              <a:t>375 VDC, 110 VAC</a:t>
            </a: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err="1">
                <a:latin typeface="Gill Sans"/>
                <a:cs typeface="Gill Sans"/>
              </a:rPr>
              <a:t>MiniROV</a:t>
            </a:r>
            <a:r>
              <a:rPr lang="en-US" altLang="en-US" sz="1600" b="1" dirty="0">
                <a:latin typeface="Gill Sans"/>
                <a:cs typeface="Gill Sans"/>
              </a:rPr>
              <a:t>: </a:t>
            </a:r>
            <a:r>
              <a:rPr lang="en-US" altLang="en-US" sz="1600" dirty="0">
                <a:latin typeface="Gill Sans"/>
                <a:cs typeface="Gill Sans"/>
              </a:rPr>
              <a:t>400 VDC</a:t>
            </a:r>
          </a:p>
          <a:p>
            <a:pPr>
              <a:buNone/>
            </a:pPr>
            <a:r>
              <a:rPr lang="en-US" altLang="en-US" sz="1600" b="1" dirty="0">
                <a:latin typeface="Gill Sans"/>
                <a:cs typeface="Gill Sans"/>
              </a:rPr>
              <a:t>Communications: </a:t>
            </a:r>
            <a:r>
              <a:rPr lang="en-US" altLang="en-US" sz="1600" dirty="0">
                <a:latin typeface="Gill Sans"/>
                <a:cs typeface="Gill Sans"/>
              </a:rPr>
              <a:t>RS232</a:t>
            </a:r>
          </a:p>
          <a:p>
            <a:pPr>
              <a:buFontTx/>
              <a:buNone/>
            </a:pPr>
            <a:endParaRPr lang="pt-BR" altLang="en-US" sz="1800" dirty="0" smtClean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pt-BR" altLang="en-US" sz="1800" i="1" dirty="0" smtClean="0">
                <a:latin typeface="Gill Sans"/>
                <a:cs typeface="Gill Sans"/>
              </a:rPr>
              <a:t>Environmental</a:t>
            </a:r>
            <a:endParaRPr lang="pt-BR" altLang="en-US" sz="1800" i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pt-BR" altLang="en-US" sz="1600" b="1" dirty="0">
                <a:latin typeface="Gill Sans"/>
                <a:cs typeface="Gill Sans"/>
              </a:rPr>
              <a:t>Temperature: </a:t>
            </a:r>
            <a:r>
              <a:rPr lang="pt-BR" altLang="en-US" sz="1600" dirty="0">
                <a:latin typeface="Gill Sans"/>
                <a:cs typeface="Gill Sans"/>
              </a:rPr>
              <a:t>2 - 35° C</a:t>
            </a:r>
            <a:endParaRPr lang="en-US" altLang="en-US" sz="1600" dirty="0">
              <a:latin typeface="Gill Sans"/>
              <a:cs typeface="Gill Sans"/>
            </a:endParaRPr>
          </a:p>
          <a:p>
            <a:pPr>
              <a:buNone/>
            </a:pP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endParaRPr lang="en-US" altLang="en-US" sz="1600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4011604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/>
          <a:lstStyle/>
          <a:p>
            <a:r>
              <a:rPr lang="en-US" altLang="en-US" sz="3600" dirty="0"/>
              <a:t>Key Design Requirements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8200"/>
            <a:ext cx="4114800" cy="6172200"/>
          </a:xfrm>
          <a:solidFill>
            <a:schemeClr val="accent1">
              <a:lumMod val="60000"/>
              <a:lumOff val="40000"/>
              <a:alpha val="50000"/>
            </a:schemeClr>
          </a:solidFill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n-US" altLang="en-US" sz="2000" dirty="0">
                <a:latin typeface="Gill Sans"/>
                <a:cs typeface="Gill Sans"/>
              </a:rPr>
              <a:t>Functional </a:t>
            </a:r>
            <a:r>
              <a:rPr lang="en-US" altLang="en-US" sz="2000" dirty="0" smtClean="0">
                <a:latin typeface="Gill Sans"/>
                <a:cs typeface="Gill Sans"/>
              </a:rPr>
              <a:t>Requirements</a:t>
            </a: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800" i="1" dirty="0" smtClean="0">
                <a:latin typeface="Gill Sans"/>
                <a:cs typeface="Gill Sans"/>
              </a:rPr>
              <a:t>Cameras</a:t>
            </a:r>
            <a:endParaRPr lang="en-US" altLang="en-US" sz="1600" i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Resolution:</a:t>
            </a:r>
            <a:r>
              <a:rPr lang="en-US" altLang="en-US" sz="1600" dirty="0" smtClean="0">
                <a:latin typeface="Gill Sans"/>
                <a:cs typeface="Gill Sans"/>
              </a:rPr>
              <a:t> must be able to resolve a minimum of 1 </a:t>
            </a:r>
            <a:r>
              <a:rPr lang="en-US" altLang="en-US" sz="1600" dirty="0" err="1" smtClean="0">
                <a:latin typeface="Gill Sans"/>
                <a:cs typeface="Gill Sans"/>
              </a:rPr>
              <a:t>Mpixel</a:t>
            </a:r>
            <a:endParaRPr lang="en-US" altLang="en-US" sz="1600" dirty="0" smtClean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Frame rate: </a:t>
            </a:r>
            <a:r>
              <a:rPr lang="en-US" altLang="en-US" sz="1600" dirty="0" smtClean="0">
                <a:latin typeface="Gill Sans"/>
                <a:cs typeface="Gill Sans"/>
              </a:rPr>
              <a:t>sufficient rate to minimize particle streaking</a:t>
            </a: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Light sensitivity: </a:t>
            </a:r>
            <a:r>
              <a:rPr lang="en-US" altLang="en-US" sz="1600" dirty="0" smtClean="0">
                <a:latin typeface="Gill Sans"/>
                <a:cs typeface="Gill Sans"/>
              </a:rPr>
              <a:t>sufficient to image light in the wavelength of the laser in low light environments</a:t>
            </a:r>
          </a:p>
          <a:p>
            <a:pPr>
              <a:buFontTx/>
              <a:buNone/>
            </a:pPr>
            <a:endParaRPr lang="en-US" altLang="en-US" sz="1600" dirty="0" smtClean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800" i="1" dirty="0" smtClean="0">
                <a:latin typeface="Gill Sans"/>
                <a:cs typeface="Gill Sans"/>
              </a:rPr>
              <a:t>Laser</a:t>
            </a:r>
            <a:endParaRPr lang="en-US" altLang="en-US" sz="1800" i="1" dirty="0">
              <a:latin typeface="Gill Sans"/>
              <a:cs typeface="Gill Sans"/>
            </a:endParaRPr>
          </a:p>
          <a:p>
            <a:pPr>
              <a:buNone/>
            </a:pPr>
            <a:r>
              <a:rPr lang="en-US" altLang="en-US" sz="1600" b="1" dirty="0">
                <a:latin typeface="Gill Sans"/>
                <a:cs typeface="Gill Sans"/>
              </a:rPr>
              <a:t>Wavelength: </a:t>
            </a:r>
            <a:r>
              <a:rPr lang="en-US" altLang="en-US" sz="1600" dirty="0">
                <a:latin typeface="Gill Sans"/>
                <a:cs typeface="Gill Sans"/>
              </a:rPr>
              <a:t>frequency </a:t>
            </a:r>
            <a:r>
              <a:rPr lang="en-US" sz="1600" dirty="0">
                <a:latin typeface="Gill Sans"/>
                <a:cs typeface="Gill Sans"/>
              </a:rPr>
              <a:t>of laser light shall minimize changes in organismal behavior and response</a:t>
            </a:r>
          </a:p>
          <a:p>
            <a:pPr>
              <a:buNone/>
            </a:pPr>
            <a:r>
              <a:rPr lang="en-US" altLang="en-US" sz="1600" b="1" dirty="0">
                <a:latin typeface="Gill Sans"/>
                <a:cs typeface="Gill Sans"/>
              </a:rPr>
              <a:t>Optical power: </a:t>
            </a:r>
            <a:r>
              <a:rPr lang="en-US" altLang="en-US" sz="1600" dirty="0">
                <a:latin typeface="Gill Sans"/>
                <a:cs typeface="Gill Sans"/>
              </a:rPr>
              <a:t>should be sufficient to illuminate particles in sheet of 0.5 m</a:t>
            </a:r>
            <a:r>
              <a:rPr lang="en-US" altLang="en-US" sz="1600" baseline="30000" dirty="0">
                <a:latin typeface="Gill Sans"/>
                <a:cs typeface="Gill Sans"/>
              </a:rPr>
              <a:t>2</a:t>
            </a:r>
            <a:r>
              <a:rPr lang="en-US" altLang="en-US" sz="1600" dirty="0">
                <a:latin typeface="Gill Sans"/>
                <a:cs typeface="Gill Sans"/>
              </a:rPr>
              <a:t> </a:t>
            </a:r>
          </a:p>
          <a:p>
            <a:pPr>
              <a:buNone/>
            </a:pPr>
            <a:r>
              <a:rPr lang="en-US" altLang="en-US" sz="1600" b="1" dirty="0">
                <a:latin typeface="Gill Sans"/>
                <a:cs typeface="Gill Sans"/>
              </a:rPr>
              <a:t>Sheet thickness: </a:t>
            </a:r>
            <a:r>
              <a:rPr lang="en-US" sz="1600" dirty="0">
                <a:latin typeface="Gill Sans"/>
                <a:cs typeface="Gill Sans"/>
              </a:rPr>
              <a:t>Laser and optics shall generate a sheet thin enough to isolate flows</a:t>
            </a:r>
          </a:p>
          <a:p>
            <a:pPr>
              <a:buNone/>
            </a:pPr>
            <a:r>
              <a:rPr lang="en-US" sz="1600" b="1" dirty="0">
                <a:latin typeface="Gill Sans"/>
                <a:cs typeface="Gill Sans"/>
              </a:rPr>
              <a:t>Sheet area:</a:t>
            </a:r>
            <a:r>
              <a:rPr lang="en-US" sz="1600" dirty="0">
                <a:latin typeface="Gill Sans"/>
                <a:cs typeface="Gill Sans"/>
              </a:rPr>
              <a:t> Laser and optics shall generate a sheet large enough to image the motion of a 10 cm animal</a:t>
            </a:r>
            <a:endParaRPr 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endParaRPr lang="en-US" altLang="en-US" sz="1600" b="1" dirty="0" smtClean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pt-BR" altLang="en-US" sz="1600" dirty="0" smtClean="0">
                <a:latin typeface="Gill Sans"/>
                <a:cs typeface="Gill Sans"/>
              </a:rPr>
              <a:t>			</a:t>
            </a:r>
            <a:endParaRPr lang="pt-BR" altLang="en-US" sz="1600" b="1" dirty="0" smtClean="0">
              <a:latin typeface="Gill Sans"/>
              <a:cs typeface="Gill Sans"/>
            </a:endParaRP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838200"/>
            <a:ext cx="4038600" cy="6172200"/>
          </a:xfrm>
          <a:solidFill>
            <a:srgbClr val="C0C0C0">
              <a:alpha val="50000"/>
            </a:srgbClr>
          </a:solidFill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n-US" altLang="en-US" sz="2000" dirty="0">
                <a:latin typeface="Gill Sans"/>
                <a:cs typeface="Gill Sans"/>
              </a:rPr>
              <a:t>System Design Requirement</a:t>
            </a:r>
          </a:p>
          <a:p>
            <a:pPr>
              <a:buFontTx/>
              <a:buNone/>
            </a:pPr>
            <a:r>
              <a:rPr lang="en-US" altLang="en-US" sz="1800" i="1" dirty="0" smtClean="0">
                <a:latin typeface="Gill Sans"/>
                <a:cs typeface="Gill Sans"/>
              </a:rPr>
              <a:t>Cameras</a:t>
            </a:r>
            <a:endParaRPr lang="en-US" altLang="en-US" sz="1600" i="1" dirty="0" smtClean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Resolution: </a:t>
            </a:r>
            <a:r>
              <a:rPr lang="en-US" altLang="en-US" sz="1600" dirty="0" smtClean="0">
                <a:latin typeface="Gill Sans"/>
                <a:cs typeface="Gill Sans"/>
              </a:rPr>
              <a:t>the current ROV cameras are sufficient, a camera upgrade may be proposed for 2016</a:t>
            </a:r>
          </a:p>
          <a:p>
            <a:pPr>
              <a:buNone/>
            </a:pPr>
            <a:r>
              <a:rPr lang="en-US" altLang="en-US" sz="1600" b="1" dirty="0">
                <a:latin typeface="Gill Sans"/>
                <a:cs typeface="Gill Sans"/>
              </a:rPr>
              <a:t>Frame rate: </a:t>
            </a:r>
            <a:r>
              <a:rPr lang="en-US" altLang="en-US" sz="1600" dirty="0">
                <a:latin typeface="Gill Sans"/>
                <a:cs typeface="Gill Sans"/>
              </a:rPr>
              <a:t>minimum of 30 Hz with ability to change shutter </a:t>
            </a:r>
            <a:r>
              <a:rPr lang="en-US" altLang="en-US" sz="1600" dirty="0" smtClean="0">
                <a:latin typeface="Gill Sans"/>
                <a:cs typeface="Gill Sans"/>
              </a:rPr>
              <a:t>speed</a:t>
            </a:r>
          </a:p>
          <a:p>
            <a:pPr>
              <a:buNone/>
            </a:pPr>
            <a:r>
              <a:rPr lang="en-US" altLang="en-US" sz="1600" b="1" dirty="0" smtClean="0">
                <a:latin typeface="Gill Sans"/>
                <a:cs typeface="Gill Sans"/>
              </a:rPr>
              <a:t>Light Sensitivity:</a:t>
            </a:r>
            <a:r>
              <a:rPr lang="en-US" altLang="en-US" sz="1600" dirty="0" smtClean="0">
                <a:latin typeface="Gill Sans"/>
                <a:cs typeface="Gill Sans"/>
              </a:rPr>
              <a:t> dependent on camera properties</a:t>
            </a:r>
          </a:p>
          <a:p>
            <a:pPr>
              <a:buNone/>
            </a:pPr>
            <a:endParaRPr lang="en-US" altLang="en-US" sz="1600" b="1" dirty="0">
              <a:latin typeface="Gill Sans"/>
              <a:cs typeface="Gill Sans"/>
            </a:endParaRPr>
          </a:p>
          <a:p>
            <a:pPr lvl="0">
              <a:buNone/>
            </a:pPr>
            <a:r>
              <a:rPr lang="en-US" altLang="en-US" sz="1800" i="1" dirty="0">
                <a:solidFill>
                  <a:prstClr val="black"/>
                </a:solidFill>
                <a:latin typeface="Gill Sans"/>
                <a:cs typeface="Gill Sans"/>
              </a:rPr>
              <a:t>Laser</a:t>
            </a: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Wavelength: </a:t>
            </a:r>
            <a:r>
              <a:rPr lang="en-US" altLang="en-US" sz="1600" dirty="0">
                <a:latin typeface="Gill Sans"/>
                <a:cs typeface="Gill Sans"/>
              </a:rPr>
              <a:t>671 nm</a:t>
            </a:r>
          </a:p>
          <a:p>
            <a:pPr>
              <a:buFontTx/>
              <a:buNone/>
            </a:pP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Optical power: </a:t>
            </a:r>
            <a:r>
              <a:rPr lang="en-US" altLang="en-US" sz="1600" dirty="0">
                <a:latin typeface="Gill Sans"/>
                <a:cs typeface="Gill Sans"/>
              </a:rPr>
              <a:t>1 W</a:t>
            </a:r>
          </a:p>
          <a:p>
            <a:pPr>
              <a:buFontTx/>
              <a:buNone/>
            </a:pP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Sheet thickness: </a:t>
            </a:r>
            <a:r>
              <a:rPr lang="en-US" altLang="en-US" sz="1600" dirty="0">
                <a:latin typeface="Gill Sans"/>
                <a:cs typeface="Gill Sans"/>
              </a:rPr>
              <a:t>1 mm</a:t>
            </a:r>
          </a:p>
          <a:p>
            <a:pPr>
              <a:buFontTx/>
              <a:buNone/>
            </a:pP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r>
              <a:rPr lang="en-US" altLang="en-US" sz="1600" b="1" dirty="0">
                <a:latin typeface="Gill Sans"/>
                <a:cs typeface="Gill Sans"/>
              </a:rPr>
              <a:t>Sheet area: </a:t>
            </a:r>
            <a:r>
              <a:rPr lang="en-US" altLang="en-US" sz="1600" dirty="0">
                <a:latin typeface="Gill Sans"/>
                <a:cs typeface="Gill Sans"/>
              </a:rPr>
              <a:t>0.5 m</a:t>
            </a:r>
            <a:r>
              <a:rPr lang="en-US" altLang="en-US" sz="1600" baseline="30000" dirty="0">
                <a:latin typeface="Gill Sans"/>
                <a:cs typeface="Gill Sans"/>
              </a:rPr>
              <a:t>2</a:t>
            </a:r>
          </a:p>
          <a:p>
            <a:pPr>
              <a:buFontTx/>
              <a:buNone/>
            </a:pPr>
            <a:endParaRPr lang="en-US" altLang="en-US" sz="1600" b="1" dirty="0">
              <a:latin typeface="Gill Sans"/>
              <a:cs typeface="Gill Sans"/>
            </a:endParaRPr>
          </a:p>
          <a:p>
            <a:pPr>
              <a:buNone/>
            </a:pPr>
            <a:endParaRPr lang="en-US" altLang="en-US" sz="1600" b="1" dirty="0">
              <a:latin typeface="Gill Sans"/>
              <a:cs typeface="Gill Sans"/>
            </a:endParaRPr>
          </a:p>
          <a:p>
            <a:pPr>
              <a:buFontTx/>
              <a:buNone/>
            </a:pPr>
            <a:endParaRPr lang="en-US" altLang="en-US" sz="1800" dirty="0" smtClean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159988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296</Words>
  <Application>Microsoft Macintosh PowerPoint</Application>
  <PresentationFormat>On-screen Show (4:3)</PresentationFormat>
  <Paragraphs>63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Key Design Requirements</vt:lpstr>
      <vt:lpstr>Key Design Requirements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DPIV Requirements</dc:title>
  <dc:creator>Alana Sherman</dc:creator>
  <cp:lastModifiedBy>Kakani Katija</cp:lastModifiedBy>
  <cp:revision>25</cp:revision>
  <cp:lastPrinted>2015-03-05T19:03:15Z</cp:lastPrinted>
  <dcterms:created xsi:type="dcterms:W3CDTF">2015-03-04T17:25:23Z</dcterms:created>
  <dcterms:modified xsi:type="dcterms:W3CDTF">2015-03-05T20:24:14Z</dcterms:modified>
</cp:coreProperties>
</file>