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28"/>
  </p:notesMasterIdLst>
  <p:sldIdLst>
    <p:sldId id="256" r:id="rId2"/>
    <p:sldId id="298" r:id="rId3"/>
    <p:sldId id="297" r:id="rId4"/>
    <p:sldId id="299" r:id="rId5"/>
    <p:sldId id="273" r:id="rId6"/>
    <p:sldId id="309" r:id="rId7"/>
    <p:sldId id="310" r:id="rId8"/>
    <p:sldId id="311" r:id="rId9"/>
    <p:sldId id="312" r:id="rId10"/>
    <p:sldId id="313" r:id="rId11"/>
    <p:sldId id="314" r:id="rId12"/>
    <p:sldId id="300" r:id="rId13"/>
    <p:sldId id="315" r:id="rId14"/>
    <p:sldId id="322" r:id="rId15"/>
    <p:sldId id="301" r:id="rId16"/>
    <p:sldId id="325" r:id="rId17"/>
    <p:sldId id="323" r:id="rId18"/>
    <p:sldId id="307" r:id="rId19"/>
    <p:sldId id="308" r:id="rId20"/>
    <p:sldId id="305" r:id="rId21"/>
    <p:sldId id="306" r:id="rId22"/>
    <p:sldId id="303" r:id="rId23"/>
    <p:sldId id="320" r:id="rId24"/>
    <p:sldId id="321" r:id="rId25"/>
    <p:sldId id="326" r:id="rId26"/>
    <p:sldId id="284" r:id="rId2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93E"/>
    <a:srgbClr val="022992"/>
    <a:srgbClr val="EEECE1"/>
    <a:srgbClr val="E6D488"/>
    <a:srgbClr val="EFF1B3"/>
    <a:srgbClr val="D8D800"/>
    <a:srgbClr val="00F7FF"/>
    <a:srgbClr val="003A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33"/>
    <p:restoredTop sz="94592"/>
  </p:normalViewPr>
  <p:slideViewPr>
    <p:cSldViewPr>
      <p:cViewPr varScale="1">
        <p:scale>
          <a:sx n="99" d="100"/>
          <a:sy n="99" d="100"/>
        </p:scale>
        <p:origin x="178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E7D7039-27EA-4445-834E-ED02084BEE59}" type="datetimeFigureOut">
              <a:rPr lang="en-US"/>
              <a:pPr/>
              <a:t>2/14/18</a:t>
            </a:fld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62806F6-A63B-4C35-B4E7-F708D2C9F210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45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2806F6-A63B-4C35-B4E7-F708D2C9F210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73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2D0FA0-1FAB-46F0-970B-3A9EC8265040}" type="slidenum">
              <a:rPr lang="en-GB" smtClean="0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805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2D0FA0-1FAB-46F0-970B-3A9EC8265040}" type="slidenum">
              <a:rPr lang="en-GB" smtClean="0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207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2D0FA0-1FAB-46F0-970B-3A9EC8265040}" type="slidenum">
              <a:rPr lang="en-GB" smtClean="0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908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D72A9-D689-DB4B-9681-F0586E35ED4E}" type="datetimeFigureOut">
              <a:rPr lang="fr-FR" smtClean="0"/>
              <a:t>14/02/2018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12B4C-9CC3-844D-A1C9-14D5B65FDDC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752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2D0FA0-1FAB-46F0-970B-3A9EC8265040}" type="slidenum">
              <a:rPr lang="en-GB" smtClean="0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049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2D0FA0-1FAB-46F0-970B-3A9EC8265040}" type="slidenum">
              <a:rPr lang="en-GB" smtClean="0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390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2D0FA0-1FAB-46F0-970B-3A9EC8265040}" type="slidenum">
              <a:rPr lang="en-GB" smtClean="0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678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2D0FA0-1FAB-46F0-970B-3A9EC8265040}" type="slidenum">
              <a:rPr lang="en-GB" smtClean="0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139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5E7A81-6D94-4348-B54D-6354BE3F3888}" type="slidenum">
              <a:rPr lang="en-GB" smtClean="0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265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2D0FA0-1FAB-46F0-970B-3A9EC8265040}" type="slidenum">
              <a:rPr lang="en-GB" smtClean="0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576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2D0FA0-1FAB-46F0-970B-3A9EC8265040}" type="slidenum">
              <a:rPr lang="en-GB" smtClean="0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627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2D0FA0-1FAB-46F0-970B-3A9EC8265040}" type="slidenum">
              <a:rPr lang="en-GB" smtClean="0"/>
              <a:pPr>
                <a:defRPr/>
              </a:pPr>
              <a:t>‹N°›</a:t>
            </a:fld>
            <a:endParaRPr lang="en-GB"/>
          </a:p>
        </p:txBody>
      </p:sp>
      <p:pic>
        <p:nvPicPr>
          <p:cNvPr id="7" name="Picture 7" descr="Beach"/>
          <p:cNvPicPr>
            <a:picLocks noChangeAspect="1" noChangeArrowheads="1"/>
          </p:cNvPicPr>
          <p:nvPr userDrawn="1"/>
        </p:nvPicPr>
        <p:blipFill>
          <a:blip r:embed="rId13">
            <a:lum bright="42000" contrast="-18000"/>
          </a:blip>
          <a:srcRect l="3357" t="28931" r="187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83174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5.tiff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5.tif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4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5.tif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tiff"/><Relationship Id="rId3" Type="http://schemas.openxmlformats.org/officeDocument/2006/relationships/image" Target="../media/image29.tiff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tiff"/><Relationship Id="rId4" Type="http://schemas.openxmlformats.org/officeDocument/2006/relationships/image" Target="../media/image30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5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tiff"/><Relationship Id="rId4" Type="http://schemas.openxmlformats.org/officeDocument/2006/relationships/image" Target="../media/image5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.tiff"/><Relationship Id="rId5" Type="http://schemas.openxmlformats.org/officeDocument/2006/relationships/image" Target="../media/image10.png"/><Relationship Id="rId10" Type="http://schemas.openxmlformats.org/officeDocument/2006/relationships/image" Target="../media/image5.tiff"/><Relationship Id="rId4" Type="http://schemas.openxmlformats.org/officeDocument/2006/relationships/image" Target="../media/image9.png"/><Relationship Id="rId9" Type="http://schemas.openxmlformats.org/officeDocument/2006/relationships/image" Target="../media/image13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tiff"/><Relationship Id="rId4" Type="http://schemas.openxmlformats.org/officeDocument/2006/relationships/image" Target="../media/image4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533400"/>
            <a:ext cx="9144000" cy="1905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3900" dirty="0">
                <a:solidFill>
                  <a:srgbClr val="022992"/>
                </a:solidFill>
                <a:latin typeface="+mn-lt"/>
              </a:rPr>
              <a:t>Temporal variability and environmental forcing of </a:t>
            </a:r>
            <a:br>
              <a:rPr lang="en-US" sz="4000" dirty="0">
                <a:solidFill>
                  <a:srgbClr val="022992"/>
                </a:solidFill>
                <a:latin typeface="+mn-lt"/>
              </a:rPr>
            </a:br>
            <a:r>
              <a:rPr lang="en-US" sz="4000" b="1" dirty="0">
                <a:solidFill>
                  <a:srgbClr val="022992"/>
                </a:solidFill>
                <a:latin typeface="+mn-lt"/>
              </a:rPr>
              <a:t>surface, midwater and benthic communities </a:t>
            </a:r>
            <a:br>
              <a:rPr lang="en-US" sz="4000" dirty="0">
                <a:solidFill>
                  <a:srgbClr val="022992"/>
                </a:solidFill>
                <a:latin typeface="+mn-lt"/>
              </a:rPr>
            </a:br>
            <a:r>
              <a:rPr lang="en-US" sz="4000" dirty="0">
                <a:solidFill>
                  <a:srgbClr val="022992"/>
                </a:solidFill>
                <a:latin typeface="+mn-lt"/>
              </a:rPr>
              <a:t>in the California Current System</a:t>
            </a: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2819400"/>
            <a:ext cx="9144000" cy="1828800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sz="2800" b="1" dirty="0">
                <a:solidFill>
                  <a:schemeClr val="tx1"/>
                </a:solidFill>
              </a:rPr>
              <a:t>Monique Messié</a:t>
            </a:r>
            <a:r>
              <a:rPr lang="en-US" sz="2800" dirty="0">
                <a:solidFill>
                  <a:schemeClr val="tx1"/>
                </a:solidFill>
              </a:rPr>
              <a:t>, R. Sherlock, C. </a:t>
            </a:r>
            <a:r>
              <a:rPr lang="en-US" sz="2800" dirty="0" err="1">
                <a:solidFill>
                  <a:schemeClr val="tx1"/>
                </a:solidFill>
              </a:rPr>
              <a:t>Huffard</a:t>
            </a:r>
            <a:r>
              <a:rPr lang="en-US" sz="2800" dirty="0">
                <a:solidFill>
                  <a:schemeClr val="tx1"/>
                </a:solidFill>
              </a:rPr>
              <a:t>, J.T. Pennington, 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A. Choy, R. </a:t>
            </a:r>
            <a:r>
              <a:rPr lang="en-US" sz="2800" dirty="0" err="1">
                <a:solidFill>
                  <a:schemeClr val="tx1"/>
                </a:solidFill>
              </a:rPr>
              <a:t>Michisaki</a:t>
            </a:r>
            <a:r>
              <a:rPr lang="en-US" sz="2800" dirty="0">
                <a:solidFill>
                  <a:schemeClr val="tx1"/>
                </a:solidFill>
              </a:rPr>
              <a:t>, K. Gomes, 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F. Chavez, B. Robison, K. Smith </a:t>
            </a:r>
            <a:endParaRPr lang="en-US" sz="2800" baseline="30000" dirty="0">
              <a:solidFill>
                <a:srgbClr val="000000"/>
              </a:solidFill>
            </a:endParaRPr>
          </a:p>
          <a:p>
            <a:pPr marL="0" lvl="0" indent="0" algn="ctr" defTabSz="457200" fontAlgn="auto">
              <a:spcBef>
                <a:spcPts val="0"/>
              </a:spcBef>
              <a:spcAft>
                <a:spcPts val="0"/>
              </a:spcAft>
              <a:buNone/>
            </a:pPr>
            <a:endParaRPr lang="en-US" sz="1800" kern="1200" dirty="0">
              <a:solidFill>
                <a:prstClr val="black"/>
              </a:solidFill>
              <a:effectLst/>
              <a:ea typeface="DejaVu Sans"/>
              <a:cs typeface="DejaVu Sans"/>
            </a:endParaRPr>
          </a:p>
          <a:p>
            <a:pPr marL="0" lvl="0" indent="0" algn="ctr" defTabSz="45720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i="1" kern="1200" dirty="0">
                <a:solidFill>
                  <a:srgbClr val="000000"/>
                </a:solidFill>
                <a:effectLst/>
                <a:ea typeface="DejaVu Sans"/>
                <a:cs typeface="DejaVu Sans"/>
              </a:rPr>
              <a:t>Monterey Bay Aquarium Research Institute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49"/>
          <p:cNvPicPr/>
          <p:nvPr/>
        </p:nvPicPr>
        <p:blipFill>
          <a:blip r:embed="rId2"/>
          <a:stretch/>
        </p:blipFill>
        <p:spPr>
          <a:xfrm>
            <a:off x="6324600" y="5105400"/>
            <a:ext cx="2667000" cy="1579080"/>
          </a:xfrm>
          <a:prstGeom prst="rect">
            <a:avLst/>
          </a:prstGeom>
          <a:ln>
            <a:noFill/>
          </a:ln>
        </p:spPr>
      </p:pic>
      <p:sp>
        <p:nvSpPr>
          <p:cNvPr id="3" name="ZoneTexte 2"/>
          <p:cNvSpPr txBox="1"/>
          <p:nvPr/>
        </p:nvSpPr>
        <p:spPr>
          <a:xfrm>
            <a:off x="-1" y="5858489"/>
            <a:ext cx="44196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chemeClr val="tx2"/>
                </a:solidFill>
              </a:rPr>
              <a:t>Closing the gap between wind stress and ecosystem productivity in eastern boundary upwelling regions</a:t>
            </a:r>
          </a:p>
        </p:txBody>
      </p:sp>
      <p:pic>
        <p:nvPicPr>
          <p:cNvPr id="6" name="Picture 3" descr="U:\windows\presentations_posters\figures_classiques\diatoms-and-dinoflagellates-d-p-wilson.jpg">
            <a:extLst>
              <a:ext uri="{FF2B5EF4-FFF2-40B4-BE49-F238E27FC236}">
                <a16:creationId xmlns:a16="http://schemas.microsoft.com/office/drawing/2014/main" id="{BC5C9B3E-6783-C344-A8A2-2F0BE3D631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2" r="31385" b="14474"/>
          <a:stretch/>
        </p:blipFill>
        <p:spPr bwMode="auto">
          <a:xfrm>
            <a:off x="304800" y="4791756"/>
            <a:ext cx="880920" cy="897777"/>
          </a:xfrm>
          <a:prstGeom prst="ellipse">
            <a:avLst/>
          </a:prstGeom>
          <a:ln>
            <a:noFill/>
          </a:ln>
          <a:effectLst>
            <a:glow rad="12700">
              <a:srgbClr val="01893E"/>
            </a:glo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5D4D040-C640-4145-BC20-5AE7A69E2C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258" t="1" r="31759" b="5966"/>
          <a:stretch/>
        </p:blipFill>
        <p:spPr>
          <a:xfrm>
            <a:off x="1524000" y="4768589"/>
            <a:ext cx="895718" cy="920944"/>
          </a:xfrm>
          <a:prstGeom prst="ellipse">
            <a:avLst/>
          </a:prstGeom>
          <a:ln>
            <a:noFill/>
          </a:ln>
          <a:effectLst>
            <a:glow rad="12700">
              <a:srgbClr val="022992"/>
            </a:glow>
            <a:softEdge rad="38100"/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413616E-80A2-6745-A98D-D64F68096C3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014" t="9768" r="35845" b="12414"/>
          <a:stretch/>
        </p:blipFill>
        <p:spPr>
          <a:xfrm>
            <a:off x="2757998" y="4787760"/>
            <a:ext cx="885531" cy="905768"/>
          </a:xfrm>
          <a:prstGeom prst="ellipse">
            <a:avLst/>
          </a:prstGeom>
          <a:ln>
            <a:noFill/>
          </a:ln>
          <a:effectLst>
            <a:glow rad="12700">
              <a:srgbClr val="C00000"/>
            </a:glow>
            <a:softEdge rad="381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858"/>
    </mc:Choice>
    <mc:Fallback>
      <p:transition spd="slow" advTm="1585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04E36A15-1D71-3C47-9935-C1EC609D5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575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22992"/>
                </a:solidFill>
              </a:rPr>
              <a:t> PCA – method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3355490-FF90-1F43-884D-9806A0C14C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98" y="1371601"/>
            <a:ext cx="7745602" cy="473392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B58FC6A-D2DC-5A41-A530-8532B7CF2605}"/>
              </a:ext>
            </a:extLst>
          </p:cNvPr>
          <p:cNvSpPr txBox="1"/>
          <p:nvPr/>
        </p:nvSpPr>
        <p:spPr>
          <a:xfrm>
            <a:off x="7648648" y="4953000"/>
            <a:ext cx="787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varex</a:t>
            </a:r>
            <a:endParaRPr lang="en-US" b="1" dirty="0"/>
          </a:p>
          <a:p>
            <a:pPr algn="ctr"/>
            <a:r>
              <a:rPr lang="en-US" b="1" dirty="0"/>
              <a:t>29%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65D0D87-F285-014B-B39C-E48D7CE236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14" t="9768" r="35845" b="12414"/>
          <a:stretch/>
        </p:blipFill>
        <p:spPr>
          <a:xfrm>
            <a:off x="7980739" y="242868"/>
            <a:ext cx="885531" cy="905768"/>
          </a:xfrm>
          <a:prstGeom prst="ellipse">
            <a:avLst/>
          </a:prstGeom>
          <a:ln>
            <a:noFill/>
          </a:ln>
          <a:effectLst>
            <a:glow rad="12700">
              <a:srgbClr val="C00000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21834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8"/>
    </mc:Choice>
    <mc:Fallback>
      <p:transition spd="slow" advTm="62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04E36A15-1D71-3C47-9935-C1EC609D5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575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22992"/>
                </a:solidFill>
              </a:rPr>
              <a:t> PCA – method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156FD4AB-7C0D-D044-A14F-FCFBC783B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98" y="1371601"/>
            <a:ext cx="7745602" cy="473392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566918B-F497-8D4E-B645-0BA0203CC6DB}"/>
              </a:ext>
            </a:extLst>
          </p:cNvPr>
          <p:cNvSpPr txBox="1"/>
          <p:nvPr/>
        </p:nvSpPr>
        <p:spPr>
          <a:xfrm>
            <a:off x="7648648" y="4953000"/>
            <a:ext cx="787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varex</a:t>
            </a:r>
            <a:endParaRPr lang="en-US" b="1" dirty="0"/>
          </a:p>
          <a:p>
            <a:pPr algn="ctr"/>
            <a:r>
              <a:rPr lang="en-US" b="1" dirty="0"/>
              <a:t>29%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514588C-858F-9D4D-8680-F668B3ED9E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14" t="9768" r="35845" b="12414"/>
          <a:stretch/>
        </p:blipFill>
        <p:spPr>
          <a:xfrm>
            <a:off x="7980739" y="242868"/>
            <a:ext cx="885531" cy="905768"/>
          </a:xfrm>
          <a:prstGeom prst="ellipse">
            <a:avLst/>
          </a:prstGeom>
          <a:ln>
            <a:noFill/>
          </a:ln>
          <a:effectLst>
            <a:glow rad="12700">
              <a:srgbClr val="C00000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894092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17"/>
    </mc:Choice>
    <mc:Fallback>
      <p:transition spd="slow" advTm="2817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98EF572-7CCA-BE4B-A47A-14A3BE2A92BD}"/>
              </a:ext>
            </a:extLst>
          </p:cNvPr>
          <p:cNvGrpSpPr/>
          <p:nvPr/>
        </p:nvGrpSpPr>
        <p:grpSpPr>
          <a:xfrm>
            <a:off x="6096000" y="1483509"/>
            <a:ext cx="3048000" cy="4536291"/>
            <a:chOff x="6096000" y="1407309"/>
            <a:chExt cx="3048000" cy="4536291"/>
          </a:xfrm>
        </p:grpSpPr>
        <p:pic>
          <p:nvPicPr>
            <p:cNvPr id="5122" name="Picture 2" descr="X:\users\monique\etude_ITS\graphiques_clean\papierITS\PCA_ITS_mode1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667"/>
            <a:stretch/>
          </p:blipFill>
          <p:spPr bwMode="auto">
            <a:xfrm>
              <a:off x="6096000" y="1407309"/>
              <a:ext cx="3048000" cy="45362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7EA8B52-DB8C-3546-9BAE-D3C41B1FAB93}"/>
                </a:ext>
              </a:extLst>
            </p:cNvPr>
            <p:cNvSpPr/>
            <p:nvPr/>
          </p:nvSpPr>
          <p:spPr>
            <a:xfrm>
              <a:off x="6096000" y="2590800"/>
              <a:ext cx="152400" cy="1295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re 1">
            <a:extLst>
              <a:ext uri="{FF2B5EF4-FFF2-40B4-BE49-F238E27FC236}">
                <a16:creationId xmlns:a16="http://schemas.microsoft.com/office/drawing/2014/main" id="{61324327-7337-3F47-AC51-88B69C99D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575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22992"/>
                </a:solidFill>
              </a:rPr>
              <a:t> PCA – mode 1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6B42057-E53A-F345-88C2-FBDB187232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7" y="1835569"/>
            <a:ext cx="5886562" cy="359772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C5AB346-9745-B446-815B-01F47F19B8DC}"/>
              </a:ext>
            </a:extLst>
          </p:cNvPr>
          <p:cNvSpPr/>
          <p:nvPr/>
        </p:nvSpPr>
        <p:spPr>
          <a:xfrm>
            <a:off x="6358370" y="1483509"/>
            <a:ext cx="2366286" cy="219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AFEBD2C9-704F-5A40-9DBE-218491910E3D}"/>
              </a:ext>
            </a:extLst>
          </p:cNvPr>
          <p:cNvSpPr txBox="1"/>
          <p:nvPr/>
        </p:nvSpPr>
        <p:spPr>
          <a:xfrm>
            <a:off x="6550280" y="793489"/>
            <a:ext cx="2457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BENTHOS </a:t>
            </a:r>
            <a:r>
              <a:rPr lang="en-US" sz="2000" dirty="0">
                <a:solidFill>
                  <a:srgbClr val="C00000"/>
                </a:solidFill>
              </a:rPr>
              <a:t>(50%)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30A17EE-E634-BC48-9037-C1C1BF757E86}"/>
              </a:ext>
            </a:extLst>
          </p:cNvPr>
          <p:cNvSpPr txBox="1"/>
          <p:nvPr/>
        </p:nvSpPr>
        <p:spPr>
          <a:xfrm>
            <a:off x="5233370" y="4495800"/>
            <a:ext cx="787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varex</a:t>
            </a:r>
            <a:endParaRPr lang="en-US" b="1" dirty="0"/>
          </a:p>
          <a:p>
            <a:pPr algn="ctr"/>
            <a:r>
              <a:rPr lang="en-US" b="1" dirty="0"/>
              <a:t>50%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368C17-EE37-F546-9BAE-24D864A930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50000"/>
          </a:blip>
          <a:srcRect l="10014" t="9768" r="35845" b="12414"/>
          <a:stretch/>
        </p:blipFill>
        <p:spPr>
          <a:xfrm>
            <a:off x="8043686" y="1139877"/>
            <a:ext cx="680970" cy="696533"/>
          </a:xfrm>
          <a:prstGeom prst="ellipse">
            <a:avLst/>
          </a:prstGeom>
          <a:ln>
            <a:noFill/>
          </a:ln>
          <a:effectLst>
            <a:glow rad="12700">
              <a:srgbClr val="C00000">
                <a:alpha val="20000"/>
              </a:srgbClr>
            </a:glow>
            <a:softEdge rad="38100"/>
          </a:effec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F28E2C1-89C5-E444-9103-7F672CD121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50000"/>
          </a:blip>
          <a:srcRect l="10014" t="9768" r="35845" b="12414"/>
          <a:stretch/>
        </p:blipFill>
        <p:spPr>
          <a:xfrm>
            <a:off x="7924800" y="2146883"/>
            <a:ext cx="323695" cy="331093"/>
          </a:xfrm>
          <a:prstGeom prst="ellipse">
            <a:avLst/>
          </a:prstGeom>
          <a:ln>
            <a:noFill/>
          </a:ln>
          <a:effectLst>
            <a:glow rad="12700">
              <a:srgbClr val="C00000">
                <a:alpha val="20000"/>
              </a:srgbClr>
            </a:glow>
            <a:softEdge rad="381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6284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557"/>
    </mc:Choice>
    <mc:Fallback>
      <p:transition spd="slow" advTm="29557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X:\users\monique\etude_ITS\graphiques_clean\papierITS\PCA_ITS_mode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3"/>
          <a:stretch/>
        </p:blipFill>
        <p:spPr bwMode="auto">
          <a:xfrm>
            <a:off x="2819400" y="1483509"/>
            <a:ext cx="6324600" cy="453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0D27806-5CA5-EE44-85A4-DD433709C335}"/>
              </a:ext>
            </a:extLst>
          </p:cNvPr>
          <p:cNvSpPr/>
          <p:nvPr/>
        </p:nvSpPr>
        <p:spPr>
          <a:xfrm flipH="1">
            <a:off x="2819400" y="1481362"/>
            <a:ext cx="247578" cy="1338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19D4899-15D6-4F47-B6F6-714E84A64E42}"/>
              </a:ext>
            </a:extLst>
          </p:cNvPr>
          <p:cNvSpPr/>
          <p:nvPr/>
        </p:nvSpPr>
        <p:spPr>
          <a:xfrm>
            <a:off x="3410122" y="1481363"/>
            <a:ext cx="2366286" cy="219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0DB3371-F18A-7048-A68E-9DACFA2C693E}"/>
              </a:ext>
            </a:extLst>
          </p:cNvPr>
          <p:cNvSpPr/>
          <p:nvPr/>
        </p:nvSpPr>
        <p:spPr>
          <a:xfrm>
            <a:off x="6358370" y="1483509"/>
            <a:ext cx="2366286" cy="2192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61324327-7337-3F47-AC51-88B69C99D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575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22992"/>
                </a:solidFill>
              </a:rPr>
              <a:t> PCA – mode 1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1B0AFA4-6B16-B348-B5FD-7E62DC940E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</a:blip>
          <a:srcRect l="22258" t="1" r="31759" b="5966"/>
          <a:stretch/>
        </p:blipFill>
        <p:spPr>
          <a:xfrm>
            <a:off x="5058607" y="1113245"/>
            <a:ext cx="716068" cy="736233"/>
          </a:xfrm>
          <a:prstGeom prst="ellipse">
            <a:avLst/>
          </a:prstGeom>
          <a:ln>
            <a:noFill/>
          </a:ln>
          <a:effectLst>
            <a:glow rad="12700">
              <a:srgbClr val="022992">
                <a:alpha val="20000"/>
              </a:srgbClr>
            </a:glow>
            <a:softEdge rad="38100"/>
          </a:effectLst>
        </p:spPr>
      </p:pic>
      <p:sp>
        <p:nvSpPr>
          <p:cNvPr id="16" name="TextBox 4">
            <a:extLst>
              <a:ext uri="{FF2B5EF4-FFF2-40B4-BE49-F238E27FC236}">
                <a16:creationId xmlns:a16="http://schemas.microsoft.com/office/drawing/2014/main" id="{2AB18614-7A34-E54B-8855-295DC1D979D8}"/>
              </a:ext>
            </a:extLst>
          </p:cNvPr>
          <p:cNvSpPr txBox="1"/>
          <p:nvPr/>
        </p:nvSpPr>
        <p:spPr>
          <a:xfrm>
            <a:off x="3567270" y="793489"/>
            <a:ext cx="2605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22992"/>
                </a:solidFill>
              </a:rPr>
              <a:t>MIDWATER </a:t>
            </a:r>
            <a:r>
              <a:rPr lang="en-US" sz="2000" dirty="0">
                <a:solidFill>
                  <a:srgbClr val="022992"/>
                </a:solidFill>
              </a:rPr>
              <a:t>(22%)</a:t>
            </a:r>
            <a:endParaRPr lang="en-US" sz="2000" b="1" dirty="0">
              <a:solidFill>
                <a:srgbClr val="022992"/>
              </a:solidFill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12BF8511-F1D6-4545-B650-50344BE1E2A9}"/>
              </a:ext>
            </a:extLst>
          </p:cNvPr>
          <p:cNvSpPr txBox="1"/>
          <p:nvPr/>
        </p:nvSpPr>
        <p:spPr>
          <a:xfrm>
            <a:off x="6550280" y="793489"/>
            <a:ext cx="2457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BENTHOS </a:t>
            </a:r>
            <a:r>
              <a:rPr lang="en-US" sz="2000" dirty="0">
                <a:solidFill>
                  <a:srgbClr val="C00000"/>
                </a:solidFill>
              </a:rPr>
              <a:t>(50%)</a:t>
            </a:r>
            <a:endParaRPr lang="en-US" sz="2000" b="1" dirty="0">
              <a:solidFill>
                <a:srgbClr val="C00000"/>
              </a:solidFill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2DD002-2D44-EF4B-AB6C-8CB68C730556}"/>
              </a:ext>
            </a:extLst>
          </p:cNvPr>
          <p:cNvGrpSpPr/>
          <p:nvPr/>
        </p:nvGrpSpPr>
        <p:grpSpPr>
          <a:xfrm>
            <a:off x="188701" y="1073603"/>
            <a:ext cx="2433726" cy="5592528"/>
            <a:chOff x="188701" y="1073603"/>
            <a:chExt cx="2433726" cy="5592528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FFC38BBC-3617-E046-958B-A3EEFA3018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459" r="31733"/>
            <a:stretch/>
          </p:blipFill>
          <p:spPr>
            <a:xfrm>
              <a:off x="188701" y="1073603"/>
              <a:ext cx="2433726" cy="1745797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20993954-C4D9-214A-B2B4-5FA3137CD3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000"/>
            <a:stretch/>
          </p:blipFill>
          <p:spPr>
            <a:xfrm>
              <a:off x="667937" y="2819400"/>
              <a:ext cx="1475254" cy="3200400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09D69AF-A7A7-2346-BDBE-CE6B6E5A8BE9}"/>
                </a:ext>
              </a:extLst>
            </p:cNvPr>
            <p:cNvSpPr txBox="1"/>
            <p:nvPr/>
          </p:nvSpPr>
          <p:spPr>
            <a:xfrm>
              <a:off x="188701" y="6019800"/>
              <a:ext cx="232627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i="1" dirty="0"/>
                <a:t>pelagic forage</a:t>
              </a:r>
              <a:br>
                <a:rPr lang="en-US" i="1" dirty="0"/>
              </a:br>
              <a:r>
                <a:rPr lang="en-US" dirty="0"/>
                <a:t>(Ralston et al., 2015)</a:t>
              </a:r>
              <a:endParaRPr lang="en-US" i="1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AD6BAEC-FA50-5440-BB70-A7AF5A5FB281}"/>
                </a:ext>
              </a:extLst>
            </p:cNvPr>
            <p:cNvSpPr/>
            <p:nvPr/>
          </p:nvSpPr>
          <p:spPr>
            <a:xfrm flipH="1">
              <a:off x="544146" y="1255154"/>
              <a:ext cx="664175" cy="917915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5FE65B74-5FA1-B245-8F3C-4CC0E0C5AA7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50000"/>
          </a:blip>
          <a:srcRect l="10014" t="9768" r="35845" b="12414"/>
          <a:stretch/>
        </p:blipFill>
        <p:spPr>
          <a:xfrm>
            <a:off x="7924800" y="2146883"/>
            <a:ext cx="323695" cy="331093"/>
          </a:xfrm>
          <a:prstGeom prst="ellipse">
            <a:avLst/>
          </a:prstGeom>
          <a:ln>
            <a:noFill/>
          </a:ln>
          <a:effectLst>
            <a:glow rad="12700">
              <a:srgbClr val="C00000">
                <a:alpha val="20000"/>
              </a:srgbClr>
            </a:glow>
            <a:softEdge rad="38100"/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648A438D-C48F-DB4B-8F64-76975055A55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alphaModFix amt="50000"/>
          </a:blip>
          <a:srcRect l="10014" t="9768" r="35845" b="12414"/>
          <a:stretch/>
        </p:blipFill>
        <p:spPr>
          <a:xfrm>
            <a:off x="8043686" y="1139877"/>
            <a:ext cx="680970" cy="696533"/>
          </a:xfrm>
          <a:prstGeom prst="ellipse">
            <a:avLst/>
          </a:prstGeom>
          <a:ln>
            <a:noFill/>
          </a:ln>
          <a:effectLst>
            <a:glow rad="12700">
              <a:srgbClr val="C00000">
                <a:alpha val="20000"/>
              </a:srgbClr>
            </a:glow>
            <a:softEdge rad="38100"/>
          </a:effectLst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21CA966D-31DC-D147-8479-3C6E9CE269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</a:blip>
          <a:srcRect l="22258" t="1" r="31759" b="5966"/>
          <a:stretch/>
        </p:blipFill>
        <p:spPr>
          <a:xfrm>
            <a:off x="4896759" y="2081474"/>
            <a:ext cx="323695" cy="332811"/>
          </a:xfrm>
          <a:prstGeom prst="ellipse">
            <a:avLst/>
          </a:prstGeom>
          <a:ln>
            <a:noFill/>
          </a:ln>
          <a:effectLst>
            <a:glow rad="12700">
              <a:srgbClr val="022992">
                <a:alpha val="20000"/>
              </a:srgbClr>
            </a:glow>
            <a:softEdge rad="381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45164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298"/>
    </mc:Choice>
    <mc:Fallback>
      <p:transition spd="slow" advTm="312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76E38B-0A25-9748-AFF9-6B1A91E0C91F}"/>
              </a:ext>
            </a:extLst>
          </p:cNvPr>
          <p:cNvGrpSpPr/>
          <p:nvPr/>
        </p:nvGrpSpPr>
        <p:grpSpPr>
          <a:xfrm>
            <a:off x="-1" y="1481363"/>
            <a:ext cx="9144001" cy="4538437"/>
            <a:chOff x="-1" y="1405163"/>
            <a:chExt cx="9144001" cy="4538437"/>
          </a:xfrm>
        </p:grpSpPr>
        <p:pic>
          <p:nvPicPr>
            <p:cNvPr id="5122" name="Picture 2" descr="X:\users\monique\etude_ITS\graphiques_clean\papierITS\PCA_ITS_mode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1407309"/>
              <a:ext cx="9144001" cy="45362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0D27806-5CA5-EE44-85A4-DD433709C335}"/>
                </a:ext>
              </a:extLst>
            </p:cNvPr>
            <p:cNvSpPr/>
            <p:nvPr/>
          </p:nvSpPr>
          <p:spPr>
            <a:xfrm>
              <a:off x="450351" y="1419882"/>
              <a:ext cx="2286000" cy="2171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19D4899-15D6-4F47-B6F6-714E84A64E42}"/>
                </a:ext>
              </a:extLst>
            </p:cNvPr>
            <p:cNvSpPr/>
            <p:nvPr/>
          </p:nvSpPr>
          <p:spPr>
            <a:xfrm>
              <a:off x="3410122" y="1405163"/>
              <a:ext cx="2366286" cy="219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0DB3371-F18A-7048-A68E-9DACFA2C693E}"/>
                </a:ext>
              </a:extLst>
            </p:cNvPr>
            <p:cNvSpPr/>
            <p:nvPr/>
          </p:nvSpPr>
          <p:spPr>
            <a:xfrm>
              <a:off x="6358370" y="1407309"/>
              <a:ext cx="2366286" cy="219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re 1">
            <a:extLst>
              <a:ext uri="{FF2B5EF4-FFF2-40B4-BE49-F238E27FC236}">
                <a16:creationId xmlns:a16="http://schemas.microsoft.com/office/drawing/2014/main" id="{61324327-7337-3F47-AC51-88B69C99D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575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22992"/>
                </a:solidFill>
              </a:rPr>
              <a:t> PCA – mode 1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ABF5AD8B-22FC-E84D-BAA3-085FCF3FB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8" y="6274157"/>
            <a:ext cx="9008772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Aft>
                <a:spcPts val="600"/>
              </a:spcAft>
              <a:buFont typeface="Wingdings" charset="2"/>
              <a:buChar char="Ø"/>
              <a:tabLst>
                <a:tab pos="457200" algn="l"/>
              </a:tabLst>
              <a:defRPr/>
            </a:pPr>
            <a:r>
              <a:rPr lang="en-US" sz="2800" dirty="0">
                <a:solidFill>
                  <a:srgbClr val="8064A2">
                    <a:lumMod val="75000"/>
                  </a:srgbClr>
                </a:solidFill>
                <a:sym typeface="Wingdings" pitchFamily="2" charset="2"/>
              </a:rPr>
              <a:t> Mode 1 = overall changes in biomass and/or density</a:t>
            </a:r>
            <a:endParaRPr lang="en-US" sz="2800" dirty="0">
              <a:solidFill>
                <a:srgbClr val="8064A2">
                  <a:lumMod val="75000"/>
                </a:srgbClr>
              </a:solidFill>
            </a:endParaRPr>
          </a:p>
        </p:txBody>
      </p:sp>
      <p:sp>
        <p:nvSpPr>
          <p:cNvPr id="15" name="TextBox 3">
            <a:extLst>
              <a:ext uri="{FF2B5EF4-FFF2-40B4-BE49-F238E27FC236}">
                <a16:creationId xmlns:a16="http://schemas.microsoft.com/office/drawing/2014/main" id="{183D5253-446A-C145-91AB-443CBC666A2C}"/>
              </a:ext>
            </a:extLst>
          </p:cNvPr>
          <p:cNvSpPr txBox="1"/>
          <p:nvPr/>
        </p:nvSpPr>
        <p:spPr>
          <a:xfrm>
            <a:off x="381000" y="795635"/>
            <a:ext cx="2424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1893E"/>
                </a:solidFill>
              </a:rPr>
              <a:t>SURFACE </a:t>
            </a:r>
            <a:r>
              <a:rPr lang="en-US" sz="2000" dirty="0">
                <a:solidFill>
                  <a:srgbClr val="01893E"/>
                </a:solidFill>
              </a:rPr>
              <a:t>(33%)</a:t>
            </a: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2AB18614-7A34-E54B-8855-295DC1D979D8}"/>
              </a:ext>
            </a:extLst>
          </p:cNvPr>
          <p:cNvSpPr txBox="1"/>
          <p:nvPr/>
        </p:nvSpPr>
        <p:spPr>
          <a:xfrm>
            <a:off x="3567270" y="793489"/>
            <a:ext cx="2605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22992"/>
                </a:solidFill>
              </a:rPr>
              <a:t>MIDWATER </a:t>
            </a:r>
            <a:r>
              <a:rPr lang="en-US" sz="2000" dirty="0">
                <a:solidFill>
                  <a:srgbClr val="022992"/>
                </a:solidFill>
              </a:rPr>
              <a:t>(22%)</a:t>
            </a:r>
            <a:endParaRPr lang="en-US" sz="2000" b="1" dirty="0">
              <a:solidFill>
                <a:srgbClr val="022992"/>
              </a:solidFill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12BF8511-F1D6-4545-B650-50344BE1E2A9}"/>
              </a:ext>
            </a:extLst>
          </p:cNvPr>
          <p:cNvSpPr txBox="1"/>
          <p:nvPr/>
        </p:nvSpPr>
        <p:spPr>
          <a:xfrm>
            <a:off x="6550280" y="793489"/>
            <a:ext cx="2457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BENTHOS </a:t>
            </a:r>
            <a:r>
              <a:rPr lang="en-US" sz="2000" dirty="0">
                <a:solidFill>
                  <a:srgbClr val="C00000"/>
                </a:solidFill>
              </a:rPr>
              <a:t>(50%)</a:t>
            </a:r>
            <a:endParaRPr lang="en-US" sz="2000" b="1" dirty="0">
              <a:solidFill>
                <a:srgbClr val="C00000"/>
              </a:solidFill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2866D01-FDD9-2D4D-8B3D-97F25F0940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22258" t="1" r="31759" b="5966"/>
          <a:stretch/>
        </p:blipFill>
        <p:spPr>
          <a:xfrm>
            <a:off x="5058607" y="1113245"/>
            <a:ext cx="716068" cy="736233"/>
          </a:xfrm>
          <a:prstGeom prst="ellipse">
            <a:avLst/>
          </a:prstGeom>
          <a:ln>
            <a:noFill/>
          </a:ln>
          <a:effectLst>
            <a:glow rad="12700">
              <a:srgbClr val="022992">
                <a:alpha val="20000"/>
              </a:srgbClr>
            </a:glow>
            <a:softEdge rad="38100"/>
          </a:effectLst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7F45CD6-122A-E34D-A0B2-5BE57C83A5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</a:blip>
          <a:srcRect l="10014" t="9768" r="35845" b="12414"/>
          <a:stretch/>
        </p:blipFill>
        <p:spPr>
          <a:xfrm>
            <a:off x="7924800" y="2146883"/>
            <a:ext cx="323695" cy="331093"/>
          </a:xfrm>
          <a:prstGeom prst="ellipse">
            <a:avLst/>
          </a:prstGeom>
          <a:ln>
            <a:noFill/>
          </a:ln>
          <a:effectLst>
            <a:glow rad="12700">
              <a:srgbClr val="C00000">
                <a:alpha val="20000"/>
              </a:srgbClr>
            </a:glow>
            <a:softEdge rad="38100"/>
          </a:effec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80DE2E7-041D-BC46-9922-94C4F9CFB7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50000"/>
          </a:blip>
          <a:srcRect l="10014" t="9768" r="35845" b="12414"/>
          <a:stretch/>
        </p:blipFill>
        <p:spPr>
          <a:xfrm>
            <a:off x="8043686" y="1139877"/>
            <a:ext cx="680970" cy="696533"/>
          </a:xfrm>
          <a:prstGeom prst="ellipse">
            <a:avLst/>
          </a:prstGeom>
          <a:ln>
            <a:noFill/>
          </a:ln>
          <a:effectLst>
            <a:glow rad="12700">
              <a:srgbClr val="C00000">
                <a:alpha val="20000"/>
              </a:srgbClr>
            </a:glow>
            <a:softEdge rad="38100"/>
          </a:effectLst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74A4780-6B14-9E42-8C33-86B5F552EC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22258" t="1" r="31759" b="5966"/>
          <a:stretch/>
        </p:blipFill>
        <p:spPr>
          <a:xfrm>
            <a:off x="4896759" y="2081474"/>
            <a:ext cx="323695" cy="332811"/>
          </a:xfrm>
          <a:prstGeom prst="ellipse">
            <a:avLst/>
          </a:prstGeom>
          <a:ln>
            <a:noFill/>
          </a:ln>
          <a:effectLst>
            <a:glow rad="12700">
              <a:srgbClr val="022992">
                <a:alpha val="20000"/>
              </a:srgbClr>
            </a:glow>
            <a:softEdge rad="38100"/>
          </a:effectLst>
        </p:spPr>
      </p:pic>
      <p:pic>
        <p:nvPicPr>
          <p:cNvPr id="8" name="Picture 3" descr="U:\windows\presentations_posters\figures_classiques\diatoms-and-dinoflagellates-d-p-wilson.jpg">
            <a:extLst>
              <a:ext uri="{FF2B5EF4-FFF2-40B4-BE49-F238E27FC236}">
                <a16:creationId xmlns:a16="http://schemas.microsoft.com/office/drawing/2014/main" id="{8F0C683B-5704-2341-9A88-2FF488DBD4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2" r="31385" b="14474"/>
          <a:stretch/>
        </p:blipFill>
        <p:spPr bwMode="auto">
          <a:xfrm>
            <a:off x="630957" y="1139877"/>
            <a:ext cx="716069" cy="719499"/>
          </a:xfrm>
          <a:prstGeom prst="ellipse">
            <a:avLst/>
          </a:prstGeom>
          <a:ln>
            <a:noFill/>
          </a:ln>
          <a:effectLst>
            <a:glow rad="12700">
              <a:srgbClr val="01893E">
                <a:alpha val="20000"/>
              </a:srgbClr>
            </a:glo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U:\windows\presentations_posters\figures_classiques\diatoms-and-dinoflagellates-d-p-wilson.jpg">
            <a:extLst>
              <a:ext uri="{FF2B5EF4-FFF2-40B4-BE49-F238E27FC236}">
                <a16:creationId xmlns:a16="http://schemas.microsoft.com/office/drawing/2014/main" id="{A724B5F2-2A9D-B54D-983D-FE839176BB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2" r="31385" b="14474"/>
          <a:stretch/>
        </p:blipFill>
        <p:spPr bwMode="auto">
          <a:xfrm>
            <a:off x="2457615" y="2075687"/>
            <a:ext cx="336984" cy="338598"/>
          </a:xfrm>
          <a:prstGeom prst="ellipse">
            <a:avLst/>
          </a:prstGeom>
          <a:ln>
            <a:noFill/>
          </a:ln>
          <a:effectLst>
            <a:glow rad="12700">
              <a:srgbClr val="01893E">
                <a:alpha val="20000"/>
              </a:srgbClr>
            </a:glo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110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501"/>
    </mc:Choice>
    <mc:Fallback>
      <p:transition spd="slow" advTm="3550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796BC4F1-4773-5A42-AFA4-8CDD99EEFFD0}"/>
              </a:ext>
            </a:extLst>
          </p:cNvPr>
          <p:cNvGrpSpPr/>
          <p:nvPr/>
        </p:nvGrpSpPr>
        <p:grpSpPr>
          <a:xfrm>
            <a:off x="0" y="1466235"/>
            <a:ext cx="9144000" cy="4535129"/>
            <a:chOff x="0" y="1466235"/>
            <a:chExt cx="9144000" cy="4535129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1466235"/>
              <a:ext cx="9144000" cy="45351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251197B-74B5-A441-A596-3E4BA9185AA9}"/>
                </a:ext>
              </a:extLst>
            </p:cNvPr>
            <p:cNvSpPr/>
            <p:nvPr/>
          </p:nvSpPr>
          <p:spPr>
            <a:xfrm>
              <a:off x="441436" y="1476180"/>
              <a:ext cx="2286000" cy="2171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11C4E8F-8F18-6047-A172-129AC53E53F6}"/>
                </a:ext>
              </a:extLst>
            </p:cNvPr>
            <p:cNvSpPr/>
            <p:nvPr/>
          </p:nvSpPr>
          <p:spPr>
            <a:xfrm>
              <a:off x="3415270" y="1475736"/>
              <a:ext cx="2366286" cy="219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4A3C583-369D-1242-93A0-77C803DF3860}"/>
                </a:ext>
              </a:extLst>
            </p:cNvPr>
            <p:cNvSpPr/>
            <p:nvPr/>
          </p:nvSpPr>
          <p:spPr>
            <a:xfrm>
              <a:off x="6483222" y="1476180"/>
              <a:ext cx="2366286" cy="2192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72974E2-3FB4-D346-BD58-8E7346BA8206}"/>
              </a:ext>
            </a:extLst>
          </p:cNvPr>
          <p:cNvSpPr txBox="1"/>
          <p:nvPr/>
        </p:nvSpPr>
        <p:spPr>
          <a:xfrm>
            <a:off x="381000" y="795635"/>
            <a:ext cx="2424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1893E"/>
                </a:solidFill>
              </a:rPr>
              <a:t>SURFACE </a:t>
            </a:r>
            <a:r>
              <a:rPr lang="en-US" sz="2000" dirty="0">
                <a:solidFill>
                  <a:srgbClr val="01893E"/>
                </a:solidFill>
              </a:rPr>
              <a:t>(15%)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8A3F93-9A94-7D47-8A4E-FB7A6D432268}"/>
              </a:ext>
            </a:extLst>
          </p:cNvPr>
          <p:cNvSpPr txBox="1"/>
          <p:nvPr/>
        </p:nvSpPr>
        <p:spPr>
          <a:xfrm>
            <a:off x="3567270" y="793489"/>
            <a:ext cx="2605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22992"/>
                </a:solidFill>
              </a:rPr>
              <a:t>MIDWATER </a:t>
            </a:r>
            <a:r>
              <a:rPr lang="en-US" sz="2000" dirty="0">
                <a:solidFill>
                  <a:srgbClr val="022992"/>
                </a:solidFill>
              </a:rPr>
              <a:t>(10%)</a:t>
            </a:r>
            <a:endParaRPr lang="en-US" sz="2000" b="1" dirty="0">
              <a:solidFill>
                <a:srgbClr val="02299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9C3FCC-0F72-1F4B-B2FF-E3614F64E52C}"/>
              </a:ext>
            </a:extLst>
          </p:cNvPr>
          <p:cNvSpPr txBox="1"/>
          <p:nvPr/>
        </p:nvSpPr>
        <p:spPr>
          <a:xfrm>
            <a:off x="6550280" y="793489"/>
            <a:ext cx="2457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BENTHOS </a:t>
            </a:r>
            <a:r>
              <a:rPr lang="en-US" sz="2000" dirty="0">
                <a:solidFill>
                  <a:srgbClr val="C00000"/>
                </a:solidFill>
              </a:rPr>
              <a:t>(29%)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51553EBA-4EDB-4D44-AE49-C47B2CC66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059" y="6216153"/>
            <a:ext cx="778270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Aft>
                <a:spcPts val="600"/>
              </a:spcAft>
              <a:buFont typeface="Wingdings" charset="2"/>
              <a:buChar char="Ø"/>
              <a:tabLst>
                <a:tab pos="457200" algn="l"/>
              </a:tabLst>
              <a:defRPr/>
            </a:pPr>
            <a:r>
              <a:rPr lang="en-US" sz="2800" dirty="0">
                <a:solidFill>
                  <a:srgbClr val="8064A2">
                    <a:lumMod val="75000"/>
                  </a:srgbClr>
                </a:solidFill>
                <a:sym typeface="Wingdings" pitchFamily="2" charset="2"/>
              </a:rPr>
              <a:t> Mode 2 = changes in community composition</a:t>
            </a:r>
            <a:endParaRPr lang="en-US" sz="2800" dirty="0">
              <a:solidFill>
                <a:srgbClr val="8064A2">
                  <a:lumMod val="75000"/>
                </a:srgb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88266A6-4010-DD42-9165-DDB38AC173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</a:blip>
          <a:srcRect l="16015" t="25000" r="31114" b="6158"/>
          <a:stretch/>
        </p:blipFill>
        <p:spPr>
          <a:xfrm>
            <a:off x="1654375" y="1163601"/>
            <a:ext cx="603131" cy="588999"/>
          </a:xfrm>
          <a:prstGeom prst="ellipse">
            <a:avLst/>
          </a:prstGeom>
          <a:ln>
            <a:noFill/>
          </a:ln>
          <a:effectLst>
            <a:glow rad="12700">
              <a:srgbClr val="01893E">
                <a:alpha val="20000"/>
              </a:srgbClr>
            </a:glow>
            <a:softEdge rad="38100"/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67F1B51-7677-C94C-827F-F139AD3CC5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70000"/>
          </a:blip>
          <a:srcRect l="13335" t="14445" r="14640" b="12222"/>
          <a:stretch/>
        </p:blipFill>
        <p:spPr>
          <a:xfrm>
            <a:off x="304800" y="2095998"/>
            <a:ext cx="518224" cy="527632"/>
          </a:xfrm>
          <a:prstGeom prst="ellipse">
            <a:avLst/>
          </a:prstGeom>
          <a:ln>
            <a:noFill/>
          </a:ln>
          <a:effectLst>
            <a:glow rad="12700">
              <a:srgbClr val="01893E">
                <a:alpha val="20000"/>
              </a:srgbClr>
            </a:glow>
            <a:softEdge rad="38100"/>
          </a:effectLst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CA3D4891-192F-184A-9052-B91F15F75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575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22992"/>
                </a:solidFill>
              </a:rPr>
              <a:t> PCA – mode 2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DFA3066-1F8C-4545-84C1-D6212FC3DC8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70000"/>
          </a:blip>
          <a:srcRect l="28334" t="16852" r="26667" b="-156"/>
          <a:stretch/>
        </p:blipFill>
        <p:spPr>
          <a:xfrm>
            <a:off x="3463230" y="1838940"/>
            <a:ext cx="609600" cy="567393"/>
          </a:xfrm>
          <a:prstGeom prst="ellipse">
            <a:avLst/>
          </a:prstGeom>
          <a:ln>
            <a:noFill/>
          </a:ln>
          <a:effectLst>
            <a:glow rad="12700">
              <a:srgbClr val="022992">
                <a:alpha val="20000"/>
              </a:srgbClr>
            </a:glow>
            <a:softEdge rad="38100"/>
          </a:effec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3AAF98-7D4E-CC45-9DAE-CA2F575C5C7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78" t="31131" r="19419" b="25196"/>
          <a:stretch/>
        </p:blipFill>
        <p:spPr>
          <a:xfrm>
            <a:off x="6277635" y="1234210"/>
            <a:ext cx="661417" cy="616962"/>
          </a:xfrm>
          <a:prstGeom prst="ellipse">
            <a:avLst/>
          </a:prstGeom>
          <a:ln>
            <a:noFill/>
          </a:ln>
          <a:effectLst>
            <a:glow rad="12700">
              <a:srgbClr val="C00000">
                <a:alpha val="20000"/>
              </a:srgbClr>
            </a:glow>
            <a:softEdge rad="38100"/>
          </a:effectLst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9EA085C-80C7-7449-BBC5-B0E59E1913F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71" r="19971" b="13197"/>
          <a:stretch/>
        </p:blipFill>
        <p:spPr>
          <a:xfrm rot="5400000">
            <a:off x="4617229" y="1173022"/>
            <a:ext cx="621755" cy="659387"/>
          </a:xfrm>
          <a:prstGeom prst="ellipse">
            <a:avLst/>
          </a:prstGeom>
          <a:ln>
            <a:noFill/>
          </a:ln>
          <a:effectLst>
            <a:glow rad="12700">
              <a:srgbClr val="022992">
                <a:alpha val="20000"/>
              </a:srgbClr>
            </a:glow>
            <a:softEdge rad="38100"/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45B8AA3-4D41-E44C-A3AB-AE58FDAF7BD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5" r="9653" b="16434"/>
          <a:stretch/>
        </p:blipFill>
        <p:spPr>
          <a:xfrm>
            <a:off x="8382000" y="1260703"/>
            <a:ext cx="684694" cy="648112"/>
          </a:xfrm>
          <a:prstGeom prst="ellipse">
            <a:avLst/>
          </a:prstGeom>
          <a:ln>
            <a:noFill/>
          </a:ln>
          <a:effectLst>
            <a:glow rad="12700">
              <a:srgbClr val="C00000">
                <a:alpha val="20000"/>
              </a:srgb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146493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78"/>
    </mc:Choice>
    <mc:Fallback>
      <p:transition spd="slow" advTm="22478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153400" cy="285273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22992"/>
                </a:solidFill>
              </a:rPr>
              <a:t>2- Environmental forcing: upwelling</a:t>
            </a:r>
            <a:endParaRPr lang="en-US" sz="4400" dirty="0">
              <a:solidFill>
                <a:srgbClr val="0229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424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16"/>
    </mc:Choice>
    <mc:Fallback>
      <p:transition spd="slow" advTm="6216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5648" y="-9144"/>
            <a:ext cx="7424927" cy="686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U:\windows\presentations_posters\figures_classiques\diatoms-and-dinoflagellates-d-p-wilson.jpg">
            <a:extLst>
              <a:ext uri="{FF2B5EF4-FFF2-40B4-BE49-F238E27FC236}">
                <a16:creationId xmlns:a16="http://schemas.microsoft.com/office/drawing/2014/main" id="{4521380B-C936-6240-8AE7-6533C5C212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2" r="31385" b="14474"/>
          <a:stretch/>
        </p:blipFill>
        <p:spPr bwMode="auto">
          <a:xfrm>
            <a:off x="398194" y="1884808"/>
            <a:ext cx="893497" cy="897777"/>
          </a:xfrm>
          <a:prstGeom prst="ellipse">
            <a:avLst/>
          </a:prstGeom>
          <a:ln>
            <a:noFill/>
          </a:ln>
          <a:effectLst>
            <a:glow rad="12700">
              <a:srgbClr val="01893E"/>
            </a:glo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D8D072-DB6F-FD41-89A3-170CB66A1B75}"/>
              </a:ext>
            </a:extLst>
          </p:cNvPr>
          <p:cNvSpPr txBox="1"/>
          <p:nvPr/>
        </p:nvSpPr>
        <p:spPr>
          <a:xfrm>
            <a:off x="19536" y="2782585"/>
            <a:ext cx="16568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1893E"/>
                </a:solidFill>
              </a:rPr>
              <a:t>SURFACE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A1F437-C956-554D-8563-4ECBE0ABBFDC}"/>
              </a:ext>
            </a:extLst>
          </p:cNvPr>
          <p:cNvSpPr txBox="1"/>
          <p:nvPr/>
        </p:nvSpPr>
        <p:spPr>
          <a:xfrm>
            <a:off x="-70842" y="4517851"/>
            <a:ext cx="1837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22992"/>
                </a:solidFill>
              </a:rPr>
              <a:t>MIDWATER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360004-8236-5C4A-9C32-7022C0CF0DC6}"/>
              </a:ext>
            </a:extLst>
          </p:cNvPr>
          <p:cNvSpPr txBox="1"/>
          <p:nvPr/>
        </p:nvSpPr>
        <p:spPr>
          <a:xfrm>
            <a:off x="0" y="6167735"/>
            <a:ext cx="1689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BENTHOS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C7A36FB-7299-9E40-AE33-0BBE9ED965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258" t="1" r="31759" b="5966"/>
          <a:stretch/>
        </p:blipFill>
        <p:spPr>
          <a:xfrm>
            <a:off x="416773" y="3618293"/>
            <a:ext cx="874918" cy="899558"/>
          </a:xfrm>
          <a:prstGeom prst="ellipse">
            <a:avLst/>
          </a:prstGeom>
          <a:ln>
            <a:noFill/>
          </a:ln>
          <a:effectLst>
            <a:glow rad="25400">
              <a:srgbClr val="022992"/>
            </a:glow>
            <a:softEdge rad="38100"/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AB551CD-715F-D440-A626-8408969426B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40" t="9768" r="35844" b="12414"/>
          <a:stretch/>
        </p:blipFill>
        <p:spPr>
          <a:xfrm>
            <a:off x="418915" y="5234115"/>
            <a:ext cx="872776" cy="938308"/>
          </a:xfrm>
          <a:prstGeom prst="ellipse">
            <a:avLst/>
          </a:prstGeom>
          <a:ln>
            <a:noFill/>
          </a:ln>
          <a:effectLst>
            <a:glow rad="25400">
              <a:srgbClr val="C00000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95377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676"/>
    </mc:Choice>
    <mc:Fallback>
      <p:transition spd="slow" advTm="14676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798"/>
          <a:stretch/>
        </p:blipFill>
        <p:spPr bwMode="auto">
          <a:xfrm>
            <a:off x="1752600" y="-6493"/>
            <a:ext cx="7391400" cy="160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93828D4-2DC2-C74B-9E24-89860D190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28600" y="1804658"/>
            <a:ext cx="4492154" cy="4824742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F97691E-7969-C447-8AF2-19C960290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086620" y="2514600"/>
            <a:ext cx="3923937" cy="3231832"/>
          </a:xfrm>
          <a:prstGeom prst="rect">
            <a:avLst/>
          </a:prstGeom>
          <a:ln>
            <a:noFill/>
          </a:ln>
        </p:spPr>
      </p:pic>
      <p:sp>
        <p:nvSpPr>
          <p:cNvPr id="13" name="TextShape 5">
            <a:extLst>
              <a:ext uri="{FF2B5EF4-FFF2-40B4-BE49-F238E27FC236}">
                <a16:creationId xmlns:a16="http://schemas.microsoft.com/office/drawing/2014/main" id="{09B62A4B-4926-AF48-880B-3509ACDC7EEB}"/>
              </a:ext>
            </a:extLst>
          </p:cNvPr>
          <p:cNvSpPr txBox="1"/>
          <p:nvPr/>
        </p:nvSpPr>
        <p:spPr>
          <a:xfrm>
            <a:off x="3543247" y="2531165"/>
            <a:ext cx="1360440" cy="365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US" sz="1400" b="0" strike="noStrike" spc="-1" baseline="-33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lang="el-GR" sz="1400" dirty="0"/>
              <a:t>Τ</a:t>
            </a:r>
            <a:r>
              <a:rPr lang="fr-FR" sz="1400" dirty="0"/>
              <a:t> </a:t>
            </a:r>
            <a:r>
              <a:rPr lang="en-US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= 6 months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TextShape 6">
            <a:extLst>
              <a:ext uri="{FF2B5EF4-FFF2-40B4-BE49-F238E27FC236}">
                <a16:creationId xmlns:a16="http://schemas.microsoft.com/office/drawing/2014/main" id="{2C021A03-5CBF-4D49-B6B1-49E21BBC7FB9}"/>
              </a:ext>
            </a:extLst>
          </p:cNvPr>
          <p:cNvSpPr txBox="1"/>
          <p:nvPr/>
        </p:nvSpPr>
        <p:spPr>
          <a:xfrm>
            <a:off x="3726180" y="4745087"/>
            <a:ext cx="1360440" cy="365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l-GR" sz="1400" dirty="0"/>
              <a:t>Τ</a:t>
            </a:r>
            <a:r>
              <a:rPr lang="en-US" sz="1400" b="0" strike="noStrike" spc="-1" baseline="-33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bio </a:t>
            </a:r>
            <a:r>
              <a:rPr lang="en-US" sz="1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= 2 years</a:t>
            </a:r>
            <a:endParaRPr lang="en-US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894B678-629B-AA4A-842D-36AD339701CE}"/>
              </a:ext>
            </a:extLst>
          </p:cNvPr>
          <p:cNvSpPr txBox="1"/>
          <p:nvPr/>
        </p:nvSpPr>
        <p:spPr>
          <a:xfrm>
            <a:off x="5562600" y="6172200"/>
            <a:ext cx="3300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 Lorenzo and </a:t>
            </a:r>
            <a:r>
              <a:rPr lang="en-US" dirty="0" err="1"/>
              <a:t>Ohman</a:t>
            </a:r>
            <a:r>
              <a:rPr lang="en-US" dirty="0"/>
              <a:t> (2013)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889719C-4AFC-694E-8C07-309FF695698A}"/>
              </a:ext>
            </a:extLst>
          </p:cNvPr>
          <p:cNvSpPr txBox="1"/>
          <p:nvPr/>
        </p:nvSpPr>
        <p:spPr>
          <a:xfrm>
            <a:off x="5469708" y="5209401"/>
            <a:ext cx="1693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(</a:t>
            </a:r>
            <a:r>
              <a:rPr lang="en-US" sz="1200" dirty="0" err="1"/>
              <a:t>Nyctiphanes</a:t>
            </a:r>
            <a:r>
              <a:rPr lang="en-US" sz="1200" dirty="0"/>
              <a:t> simplex)</a:t>
            </a:r>
          </a:p>
        </p:txBody>
      </p:sp>
    </p:spTree>
    <p:extLst>
      <p:ext uri="{BB962C8B-B14F-4D97-AF65-F5344CB8AC3E}">
        <p14:creationId xmlns:p14="http://schemas.microsoft.com/office/powerpoint/2010/main" val="1161045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628"/>
    </mc:Choice>
    <mc:Fallback>
      <p:transition spd="slow" advTm="56628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428BF495-9361-F248-9318-CCFCA06390CA}"/>
              </a:ext>
            </a:extLst>
          </p:cNvPr>
          <p:cNvSpPr/>
          <p:nvPr/>
        </p:nvSpPr>
        <p:spPr>
          <a:xfrm>
            <a:off x="8382000" y="1241598"/>
            <a:ext cx="228600" cy="1582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3" descr="U:\windows\presentations_posters\figures_classiques\diatoms-and-dinoflagellates-d-p-wilson.jpg">
            <a:extLst>
              <a:ext uri="{FF2B5EF4-FFF2-40B4-BE49-F238E27FC236}">
                <a16:creationId xmlns:a16="http://schemas.microsoft.com/office/drawing/2014/main" id="{4AC43C35-5D7E-1441-B724-9D43CB8B7D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2" r="31385" b="14474"/>
          <a:stretch/>
        </p:blipFill>
        <p:spPr bwMode="auto">
          <a:xfrm>
            <a:off x="398194" y="1884808"/>
            <a:ext cx="893497" cy="897777"/>
          </a:xfrm>
          <a:prstGeom prst="ellipse">
            <a:avLst/>
          </a:prstGeom>
          <a:ln>
            <a:noFill/>
          </a:ln>
          <a:effectLst>
            <a:glow rad="12700">
              <a:srgbClr val="01893E"/>
            </a:glo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60D261F9-E2D5-8B4D-B891-1EE5C3214C66}"/>
              </a:ext>
            </a:extLst>
          </p:cNvPr>
          <p:cNvSpPr txBox="1"/>
          <p:nvPr/>
        </p:nvSpPr>
        <p:spPr>
          <a:xfrm>
            <a:off x="19536" y="2782585"/>
            <a:ext cx="16568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1893E"/>
                </a:solidFill>
              </a:rPr>
              <a:t>SURFACE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C2F274D2-5C0B-D443-832A-40CC2A015031}"/>
              </a:ext>
            </a:extLst>
          </p:cNvPr>
          <p:cNvSpPr txBox="1"/>
          <p:nvPr/>
        </p:nvSpPr>
        <p:spPr>
          <a:xfrm>
            <a:off x="-70842" y="4517851"/>
            <a:ext cx="1837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22992"/>
                </a:solidFill>
              </a:rPr>
              <a:t>MIDWATER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A4F0EB48-4A30-D547-9599-3F92A8712337}"/>
              </a:ext>
            </a:extLst>
          </p:cNvPr>
          <p:cNvSpPr txBox="1"/>
          <p:nvPr/>
        </p:nvSpPr>
        <p:spPr>
          <a:xfrm>
            <a:off x="0" y="6167735"/>
            <a:ext cx="1689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BENTHOS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575FB11-29BC-8341-A71F-12D7850AC4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258" t="1" r="31759" b="5966"/>
          <a:stretch/>
        </p:blipFill>
        <p:spPr>
          <a:xfrm>
            <a:off x="416773" y="3618293"/>
            <a:ext cx="874918" cy="899558"/>
          </a:xfrm>
          <a:prstGeom prst="ellipse">
            <a:avLst/>
          </a:prstGeom>
          <a:ln>
            <a:noFill/>
          </a:ln>
          <a:effectLst>
            <a:glow rad="25400">
              <a:srgbClr val="022992"/>
            </a:glow>
            <a:softEdge rad="38100"/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45AB256-2A0D-C544-AE02-92EB561597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40" t="9768" r="35844" b="12414"/>
          <a:stretch/>
        </p:blipFill>
        <p:spPr>
          <a:xfrm>
            <a:off x="418915" y="5234115"/>
            <a:ext cx="872776" cy="938308"/>
          </a:xfrm>
          <a:prstGeom prst="ellipse">
            <a:avLst/>
          </a:prstGeom>
          <a:ln>
            <a:noFill/>
          </a:ln>
          <a:effectLst>
            <a:glow rad="25400">
              <a:srgbClr val="C00000"/>
            </a:glow>
            <a:softEdge rad="38100"/>
          </a:effectLst>
        </p:spPr>
      </p:pic>
      <p:cxnSp>
        <p:nvCxnSpPr>
          <p:cNvPr id="3" name="Connecteur en arc 2">
            <a:extLst>
              <a:ext uri="{FF2B5EF4-FFF2-40B4-BE49-F238E27FC236}">
                <a16:creationId xmlns:a16="http://schemas.microsoft.com/office/drawing/2014/main" id="{1562FC72-D1AE-E045-BAF4-A59F1DB97110}"/>
              </a:ext>
            </a:extLst>
          </p:cNvPr>
          <p:cNvCxnSpPr>
            <a:cxnSpLocks/>
            <a:stCxn id="27" idx="2"/>
            <a:endCxn id="8" idx="3"/>
          </p:cNvCxnSpPr>
          <p:nvPr/>
        </p:nvCxnSpPr>
        <p:spPr>
          <a:xfrm rot="5400000">
            <a:off x="4279558" y="-1203325"/>
            <a:ext cx="1613585" cy="6819900"/>
          </a:xfrm>
          <a:prstGeom prst="curvedConnector2">
            <a:avLst/>
          </a:prstGeom>
          <a:ln w="63500">
            <a:solidFill>
              <a:srgbClr val="01893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en arc 21">
            <a:extLst>
              <a:ext uri="{FF2B5EF4-FFF2-40B4-BE49-F238E27FC236}">
                <a16:creationId xmlns:a16="http://schemas.microsoft.com/office/drawing/2014/main" id="{7C71E9F1-EF65-CE46-B805-B84B2FADF03B}"/>
              </a:ext>
            </a:extLst>
          </p:cNvPr>
          <p:cNvCxnSpPr>
            <a:cxnSpLocks/>
            <a:stCxn id="27" idx="2"/>
          </p:cNvCxnSpPr>
          <p:nvPr/>
        </p:nvCxnSpPr>
        <p:spPr>
          <a:xfrm rot="5400000">
            <a:off x="3468069" y="-474082"/>
            <a:ext cx="3154316" cy="6902147"/>
          </a:xfrm>
          <a:prstGeom prst="curvedConnector2">
            <a:avLst/>
          </a:prstGeom>
          <a:ln w="63500">
            <a:solidFill>
              <a:srgbClr val="0229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en arc 22">
            <a:extLst>
              <a:ext uri="{FF2B5EF4-FFF2-40B4-BE49-F238E27FC236}">
                <a16:creationId xmlns:a16="http://schemas.microsoft.com/office/drawing/2014/main" id="{74A35D98-E373-8E4A-82DA-FF8944D18D5C}"/>
              </a:ext>
            </a:extLst>
          </p:cNvPr>
          <p:cNvCxnSpPr>
            <a:cxnSpLocks/>
            <a:stCxn id="27" idx="2"/>
            <a:endCxn id="11" idx="3"/>
          </p:cNvCxnSpPr>
          <p:nvPr/>
        </p:nvCxnSpPr>
        <p:spPr>
          <a:xfrm rot="5400000">
            <a:off x="2593726" y="495993"/>
            <a:ext cx="4998735" cy="6806414"/>
          </a:xfrm>
          <a:prstGeom prst="curvedConnector2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A9CA866D-C54E-4549-B7B5-A67C84090E53}"/>
              </a:ext>
            </a:extLst>
          </p:cNvPr>
          <p:cNvSpPr txBox="1"/>
          <p:nvPr/>
        </p:nvSpPr>
        <p:spPr>
          <a:xfrm rot="21129568">
            <a:off x="1795156" y="1980306"/>
            <a:ext cx="5616772" cy="64282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/>
        </p:spPr>
        <p:txBody>
          <a:bodyPr wrap="none" rtlCol="0">
            <a:prstTxWarp prst="textArchDown">
              <a:avLst>
                <a:gd name="adj" fmla="val 141224"/>
              </a:avLst>
            </a:prstTxWarp>
            <a:spAutoFit/>
          </a:bodyPr>
          <a:lstStyle/>
          <a:p>
            <a:r>
              <a:rPr lang="en-US" sz="2800" b="1" dirty="0">
                <a:solidFill>
                  <a:srgbClr val="01893E"/>
                </a:solidFill>
              </a:rPr>
              <a:t>   Upwelling/relaxation cycle </a:t>
            </a:r>
            <a:r>
              <a:rPr lang="fr-FR" sz="2800" b="1" dirty="0">
                <a:solidFill>
                  <a:srgbClr val="01893E"/>
                </a:solidFill>
              </a:rPr>
              <a:t>~ 2 </a:t>
            </a:r>
            <a:r>
              <a:rPr lang="fr-FR" sz="2800" b="1" dirty="0" err="1">
                <a:solidFill>
                  <a:srgbClr val="01893E"/>
                </a:solidFill>
              </a:rPr>
              <a:t>weeks</a:t>
            </a:r>
            <a:endParaRPr lang="en-US" sz="2800" b="1" dirty="0">
              <a:solidFill>
                <a:srgbClr val="01893E"/>
              </a:solidFill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4FEE39F9-DA99-BA43-A356-9EFB48B87EC8}"/>
              </a:ext>
            </a:extLst>
          </p:cNvPr>
          <p:cNvSpPr txBox="1"/>
          <p:nvPr/>
        </p:nvSpPr>
        <p:spPr>
          <a:xfrm rot="20568844">
            <a:off x="1517864" y="2447521"/>
            <a:ext cx="6493699" cy="142554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/>
        </p:spPr>
        <p:txBody>
          <a:bodyPr wrap="none" rtlCol="0">
            <a:prstTxWarp prst="textArchDown">
              <a:avLst>
                <a:gd name="adj" fmla="val 199179"/>
              </a:avLst>
            </a:prstTxWarp>
            <a:spAutoFit/>
          </a:bodyPr>
          <a:lstStyle/>
          <a:p>
            <a:r>
              <a:rPr lang="fr-FR" sz="2800" b="1" dirty="0">
                <a:solidFill>
                  <a:srgbClr val="022992"/>
                </a:solidFill>
              </a:rPr>
              <a:t>     Midwater?? </a:t>
            </a:r>
            <a:r>
              <a:rPr lang="fr-FR" sz="2800" b="1" dirty="0" err="1">
                <a:solidFill>
                  <a:srgbClr val="022992"/>
                </a:solidFill>
              </a:rPr>
              <a:t>Mesopelagic</a:t>
            </a:r>
            <a:r>
              <a:rPr lang="fr-FR" sz="2800" b="1" dirty="0">
                <a:solidFill>
                  <a:srgbClr val="022992"/>
                </a:solidFill>
              </a:rPr>
              <a:t> </a:t>
            </a:r>
            <a:r>
              <a:rPr lang="fr-FR" sz="2800" b="1" dirty="0" err="1">
                <a:solidFill>
                  <a:srgbClr val="022992"/>
                </a:solidFill>
              </a:rPr>
              <a:t>animals</a:t>
            </a:r>
            <a:r>
              <a:rPr lang="fr-FR" sz="2800" b="1" dirty="0">
                <a:solidFill>
                  <a:srgbClr val="022992"/>
                </a:solidFill>
              </a:rPr>
              <a:t> ~ 2 </a:t>
            </a:r>
            <a:r>
              <a:rPr lang="fr-FR" sz="2800" b="1" dirty="0" err="1">
                <a:solidFill>
                  <a:srgbClr val="022992"/>
                </a:solidFill>
              </a:rPr>
              <a:t>years</a:t>
            </a:r>
            <a:endParaRPr lang="en-US" sz="2800" b="1" dirty="0">
              <a:solidFill>
                <a:srgbClr val="022992"/>
              </a:solidFill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D394DD53-55DA-9442-ADDA-429D42EFF160}"/>
              </a:ext>
            </a:extLst>
          </p:cNvPr>
          <p:cNvSpPr txBox="1"/>
          <p:nvPr/>
        </p:nvSpPr>
        <p:spPr>
          <a:xfrm rot="20232018">
            <a:off x="1541278" y="4417251"/>
            <a:ext cx="5487484" cy="119562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/>
        </p:spPr>
        <p:txBody>
          <a:bodyPr wrap="none" rtlCol="0">
            <a:prstTxWarp prst="textArchDown">
              <a:avLst>
                <a:gd name="adj" fmla="val 770902"/>
              </a:avLst>
            </a:prstTxWarp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   Benthos?? </a:t>
            </a:r>
            <a:r>
              <a:rPr lang="fr-FR" sz="2800" b="1" dirty="0" err="1">
                <a:solidFill>
                  <a:srgbClr val="C00000"/>
                </a:solidFill>
              </a:rPr>
              <a:t>Might</a:t>
            </a:r>
            <a:r>
              <a:rPr lang="fr-FR" sz="2800" b="1" dirty="0">
                <a:solidFill>
                  <a:srgbClr val="C00000"/>
                </a:solidFill>
              </a:rPr>
              <a:t> </a:t>
            </a:r>
            <a:r>
              <a:rPr lang="fr-FR" sz="2800" b="1" dirty="0" err="1">
                <a:solidFill>
                  <a:srgbClr val="C00000"/>
                </a:solidFill>
              </a:rPr>
              <a:t>be</a:t>
            </a:r>
            <a:r>
              <a:rPr lang="fr-FR" sz="2800" b="1" dirty="0">
                <a:solidFill>
                  <a:srgbClr val="C00000"/>
                </a:solidFill>
              </a:rPr>
              <a:t> </a:t>
            </a:r>
            <a:r>
              <a:rPr lang="fr-FR" sz="2800" b="1" dirty="0" err="1">
                <a:solidFill>
                  <a:srgbClr val="C00000"/>
                </a:solidFill>
              </a:rPr>
              <a:t>several</a:t>
            </a:r>
            <a:r>
              <a:rPr lang="fr-FR" sz="2800" b="1" dirty="0">
                <a:solidFill>
                  <a:srgbClr val="C00000"/>
                </a:solidFill>
              </a:rPr>
              <a:t> </a:t>
            </a:r>
            <a:r>
              <a:rPr lang="fr-FR" sz="2800" b="1" dirty="0" err="1">
                <a:solidFill>
                  <a:srgbClr val="C00000"/>
                </a:solidFill>
              </a:rPr>
              <a:t>years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127AF295-0C07-AB49-BCD9-2FBC82A17129}"/>
              </a:ext>
            </a:extLst>
          </p:cNvPr>
          <p:cNvSpPr txBox="1"/>
          <p:nvPr/>
        </p:nvSpPr>
        <p:spPr>
          <a:xfrm>
            <a:off x="5703379" y="5458107"/>
            <a:ext cx="34406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How long are upwelling effects felt in each ecosystem?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798"/>
          <a:stretch/>
        </p:blipFill>
        <p:spPr bwMode="auto">
          <a:xfrm>
            <a:off x="1752600" y="-6493"/>
            <a:ext cx="7391400" cy="1600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622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962"/>
    </mc:Choice>
    <mc:Fallback>
      <p:transition spd="slow" advTm="5196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1">
            <a:extLst>
              <a:ext uri="{FF2B5EF4-FFF2-40B4-BE49-F238E27FC236}">
                <a16:creationId xmlns:a16="http://schemas.microsoft.com/office/drawing/2014/main" id="{04E36A15-1D71-3C47-9935-C1EC609D50AB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9144000" cy="6957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22992"/>
                </a:solidFill>
              </a:rPr>
              <a:t>Surface, midwater and benthic time series</a:t>
            </a:r>
          </a:p>
        </p:txBody>
      </p:sp>
      <p:pic>
        <p:nvPicPr>
          <p:cNvPr id="2050" name="Picture 2" descr="U:\windows\presentations_posters\2018-02 Ocean Sciences Portland (ITS)\mapIT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6" r="17166" b="4609"/>
          <a:stretch/>
        </p:blipFill>
        <p:spPr bwMode="auto">
          <a:xfrm>
            <a:off x="4022505" y="1447800"/>
            <a:ext cx="488337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78531" y="2706469"/>
            <a:ext cx="15748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Central California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2428875"/>
            <a:ext cx="2956259" cy="461665"/>
          </a:xfrm>
          <a:prstGeom prst="rect">
            <a:avLst/>
          </a:prstGeom>
          <a:solidFill>
            <a:srgbClr val="EEECE1">
              <a:alpha val="60000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1893E"/>
                </a:solidFill>
              </a:rPr>
              <a:t>Surface (PI Chavez)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2875" y="3655367"/>
            <a:ext cx="3231975" cy="461665"/>
          </a:xfrm>
          <a:prstGeom prst="rect">
            <a:avLst/>
          </a:prstGeom>
          <a:solidFill>
            <a:srgbClr val="EEECE1">
              <a:alpha val="60000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22992"/>
                </a:solidFill>
              </a:rPr>
              <a:t>Midwater (PI Robison)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" y="4852690"/>
            <a:ext cx="2767104" cy="461665"/>
          </a:xfrm>
          <a:prstGeom prst="rect">
            <a:avLst/>
          </a:prstGeom>
          <a:solidFill>
            <a:srgbClr val="EEECE1">
              <a:alpha val="60000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Benthos (PI Smith)</a:t>
            </a:r>
          </a:p>
        </p:txBody>
      </p:sp>
      <p:sp>
        <p:nvSpPr>
          <p:cNvPr id="11" name="Curved Right Arrow 10"/>
          <p:cNvSpPr/>
          <p:nvPr/>
        </p:nvSpPr>
        <p:spPr>
          <a:xfrm rot="17632446" flipH="1">
            <a:off x="4534774" y="1012772"/>
            <a:ext cx="711523" cy="3844881"/>
          </a:xfrm>
          <a:prstGeom prst="curvedRightArrow">
            <a:avLst>
              <a:gd name="adj1" fmla="val 25000"/>
              <a:gd name="adj2" fmla="val 62885"/>
              <a:gd name="adj3" fmla="val 25000"/>
            </a:avLst>
          </a:prstGeom>
          <a:solidFill>
            <a:srgbClr val="01893E"/>
          </a:solidFill>
          <a:ln>
            <a:solidFill>
              <a:srgbClr val="0189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urved Right Arrow 15"/>
          <p:cNvSpPr/>
          <p:nvPr/>
        </p:nvSpPr>
        <p:spPr>
          <a:xfrm rot="16353001">
            <a:off x="4303801" y="2649977"/>
            <a:ext cx="653779" cy="3749605"/>
          </a:xfrm>
          <a:prstGeom prst="curvedRightArrow">
            <a:avLst>
              <a:gd name="adj1" fmla="val 25000"/>
              <a:gd name="adj2" fmla="val 89651"/>
              <a:gd name="adj3" fmla="val 25000"/>
            </a:avLst>
          </a:prstGeom>
          <a:solidFill>
            <a:srgbClr val="022992"/>
          </a:solidFill>
          <a:ln>
            <a:solidFill>
              <a:srgbClr val="0229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Curved Right Arrow 16"/>
          <p:cNvSpPr/>
          <p:nvPr/>
        </p:nvSpPr>
        <p:spPr>
          <a:xfrm rot="16523011">
            <a:off x="3808949" y="4057050"/>
            <a:ext cx="653779" cy="3411709"/>
          </a:xfrm>
          <a:prstGeom prst="curvedRightArrow">
            <a:avLst>
              <a:gd name="adj1" fmla="val 25000"/>
              <a:gd name="adj2" fmla="val 79416"/>
              <a:gd name="adj3" fmla="val 25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515940" y="65532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792473" y="6553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629400" y="6400800"/>
            <a:ext cx="1821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wind stations</a:t>
            </a:r>
          </a:p>
        </p:txBody>
      </p:sp>
      <p:pic>
        <p:nvPicPr>
          <p:cNvPr id="14" name="Picture 3" descr="U:\windows\presentations_posters\figures_classiques\diatoms-and-dinoflagellates-d-p-wilson.jpg">
            <a:extLst>
              <a:ext uri="{FF2B5EF4-FFF2-40B4-BE49-F238E27FC236}">
                <a16:creationId xmlns:a16="http://schemas.microsoft.com/office/drawing/2014/main" id="{353B5A41-8176-A443-B7FA-06B110D5CB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2" r="31385" b="14474"/>
          <a:stretch/>
        </p:blipFill>
        <p:spPr bwMode="auto">
          <a:xfrm>
            <a:off x="629667" y="2836023"/>
            <a:ext cx="880920" cy="897777"/>
          </a:xfrm>
          <a:prstGeom prst="ellipse">
            <a:avLst/>
          </a:prstGeom>
          <a:ln>
            <a:noFill/>
          </a:ln>
          <a:effectLst>
            <a:glow rad="12700">
              <a:srgbClr val="01893E"/>
            </a:glo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918AAC6-96E4-5D4B-91B8-A8F03A1782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014" t="9768" r="35845" b="12414"/>
          <a:stretch/>
        </p:blipFill>
        <p:spPr>
          <a:xfrm>
            <a:off x="627361" y="5257800"/>
            <a:ext cx="885531" cy="905768"/>
          </a:xfrm>
          <a:prstGeom prst="ellipse">
            <a:avLst/>
          </a:prstGeom>
          <a:ln>
            <a:noFill/>
          </a:ln>
          <a:effectLst>
            <a:glow rad="12700">
              <a:srgbClr val="C00000"/>
            </a:glow>
            <a:softEdge rad="38100"/>
          </a:effec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BBCC9CB-930E-544C-A219-B0288CB514C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258" t="1" r="31759" b="5966"/>
          <a:stretch/>
        </p:blipFill>
        <p:spPr>
          <a:xfrm>
            <a:off x="628282" y="4032056"/>
            <a:ext cx="895718" cy="920944"/>
          </a:xfrm>
          <a:prstGeom prst="ellipse">
            <a:avLst/>
          </a:prstGeom>
          <a:ln>
            <a:noFill/>
          </a:ln>
          <a:effectLst>
            <a:glow rad="12700">
              <a:srgbClr val="022992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1429999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344"/>
    </mc:Choice>
    <mc:Fallback>
      <p:transition spd="slow" advTm="20344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5648" y="-9144"/>
            <a:ext cx="7424927" cy="686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U:\windows\presentations_posters\figures_classiques\diatoms-and-dinoflagellates-d-p-wilson.jpg">
            <a:extLst>
              <a:ext uri="{FF2B5EF4-FFF2-40B4-BE49-F238E27FC236}">
                <a16:creationId xmlns:a16="http://schemas.microsoft.com/office/drawing/2014/main" id="{4521380B-C936-6240-8AE7-6533C5C212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2" r="31385" b="14474"/>
          <a:stretch/>
        </p:blipFill>
        <p:spPr bwMode="auto">
          <a:xfrm>
            <a:off x="398194" y="1884808"/>
            <a:ext cx="893497" cy="897777"/>
          </a:xfrm>
          <a:prstGeom prst="ellipse">
            <a:avLst/>
          </a:prstGeom>
          <a:ln>
            <a:noFill/>
          </a:ln>
          <a:effectLst>
            <a:glow rad="12700">
              <a:srgbClr val="01893E"/>
            </a:glo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D8D072-DB6F-FD41-89A3-170CB66A1B75}"/>
              </a:ext>
            </a:extLst>
          </p:cNvPr>
          <p:cNvSpPr txBox="1"/>
          <p:nvPr/>
        </p:nvSpPr>
        <p:spPr>
          <a:xfrm>
            <a:off x="19536" y="2782585"/>
            <a:ext cx="16568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1893E"/>
                </a:solidFill>
              </a:rPr>
              <a:t>SURFACE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A1F437-C956-554D-8563-4ECBE0ABBFDC}"/>
              </a:ext>
            </a:extLst>
          </p:cNvPr>
          <p:cNvSpPr txBox="1"/>
          <p:nvPr/>
        </p:nvSpPr>
        <p:spPr>
          <a:xfrm>
            <a:off x="-70842" y="4517851"/>
            <a:ext cx="1837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22992"/>
                </a:solidFill>
              </a:rPr>
              <a:t>MIDWATER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360004-8236-5C4A-9C32-7022C0CF0DC6}"/>
              </a:ext>
            </a:extLst>
          </p:cNvPr>
          <p:cNvSpPr txBox="1"/>
          <p:nvPr/>
        </p:nvSpPr>
        <p:spPr>
          <a:xfrm>
            <a:off x="0" y="6167735"/>
            <a:ext cx="1689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BENTHOS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C7A36FB-7299-9E40-AE33-0BBE9ED965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258" t="1" r="31759" b="5966"/>
          <a:stretch/>
        </p:blipFill>
        <p:spPr>
          <a:xfrm>
            <a:off x="416773" y="3618293"/>
            <a:ext cx="874918" cy="899558"/>
          </a:xfrm>
          <a:prstGeom prst="ellipse">
            <a:avLst/>
          </a:prstGeom>
          <a:ln>
            <a:noFill/>
          </a:ln>
          <a:effectLst>
            <a:glow rad="25400">
              <a:srgbClr val="022992"/>
            </a:glow>
            <a:softEdge rad="38100"/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AB551CD-715F-D440-A626-8408969426B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40" t="9768" r="35844" b="12414"/>
          <a:stretch/>
        </p:blipFill>
        <p:spPr>
          <a:xfrm>
            <a:off x="418915" y="5234115"/>
            <a:ext cx="872776" cy="938308"/>
          </a:xfrm>
          <a:prstGeom prst="ellipse">
            <a:avLst/>
          </a:prstGeom>
          <a:ln>
            <a:noFill/>
          </a:ln>
          <a:effectLst>
            <a:glow rad="25400">
              <a:srgbClr val="C00000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833054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93"/>
    </mc:Choice>
    <mc:Fallback>
      <p:transition spd="slow" advTm="9593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X:\users\monique\etude_ITS\graphiques_clean\papierITS\figITS_upwelling_integrati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648" y="-9144"/>
            <a:ext cx="7424927" cy="686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U:\windows\presentations_posters\figures_classiques\diatoms-and-dinoflagellates-d-p-wilson.jpg">
            <a:extLst>
              <a:ext uri="{FF2B5EF4-FFF2-40B4-BE49-F238E27FC236}">
                <a16:creationId xmlns:a16="http://schemas.microsoft.com/office/drawing/2014/main" id="{4521380B-C936-6240-8AE7-6533C5C212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2" r="31385" b="14474"/>
          <a:stretch/>
        </p:blipFill>
        <p:spPr bwMode="auto">
          <a:xfrm>
            <a:off x="398194" y="1884808"/>
            <a:ext cx="893497" cy="897777"/>
          </a:xfrm>
          <a:prstGeom prst="ellipse">
            <a:avLst/>
          </a:prstGeom>
          <a:ln>
            <a:noFill/>
          </a:ln>
          <a:effectLst>
            <a:glow rad="12700">
              <a:srgbClr val="01893E"/>
            </a:glo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D8D072-DB6F-FD41-89A3-170CB66A1B75}"/>
              </a:ext>
            </a:extLst>
          </p:cNvPr>
          <p:cNvSpPr txBox="1"/>
          <p:nvPr/>
        </p:nvSpPr>
        <p:spPr>
          <a:xfrm>
            <a:off x="19536" y="2782585"/>
            <a:ext cx="16568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1893E"/>
                </a:solidFill>
              </a:rPr>
              <a:t>SURFACE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A1F437-C956-554D-8563-4ECBE0ABBFDC}"/>
              </a:ext>
            </a:extLst>
          </p:cNvPr>
          <p:cNvSpPr txBox="1"/>
          <p:nvPr/>
        </p:nvSpPr>
        <p:spPr>
          <a:xfrm>
            <a:off x="-70842" y="4517851"/>
            <a:ext cx="1837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22992"/>
                </a:solidFill>
              </a:rPr>
              <a:t>MIDWATER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360004-8236-5C4A-9C32-7022C0CF0DC6}"/>
              </a:ext>
            </a:extLst>
          </p:cNvPr>
          <p:cNvSpPr txBox="1"/>
          <p:nvPr/>
        </p:nvSpPr>
        <p:spPr>
          <a:xfrm>
            <a:off x="0" y="6167735"/>
            <a:ext cx="1689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BENTHOS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C7A36FB-7299-9E40-AE33-0BBE9ED965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258" t="1" r="31759" b="5966"/>
          <a:stretch/>
        </p:blipFill>
        <p:spPr>
          <a:xfrm>
            <a:off x="416773" y="3618293"/>
            <a:ext cx="874918" cy="899558"/>
          </a:xfrm>
          <a:prstGeom prst="ellipse">
            <a:avLst/>
          </a:prstGeom>
          <a:ln>
            <a:noFill/>
          </a:ln>
          <a:effectLst>
            <a:glow rad="25400">
              <a:srgbClr val="022992"/>
            </a:glow>
            <a:softEdge rad="38100"/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AB551CD-715F-D440-A626-8408969426B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40" t="9768" r="35844" b="12414"/>
          <a:stretch/>
        </p:blipFill>
        <p:spPr>
          <a:xfrm>
            <a:off x="418915" y="5234115"/>
            <a:ext cx="872776" cy="938308"/>
          </a:xfrm>
          <a:prstGeom prst="ellipse">
            <a:avLst/>
          </a:prstGeom>
          <a:ln>
            <a:noFill/>
          </a:ln>
          <a:effectLst>
            <a:glow rad="25400">
              <a:srgbClr val="C00000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776862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386"/>
    </mc:Choice>
    <mc:Fallback>
      <p:transition spd="slow" advTm="18386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8" y="1678594"/>
            <a:ext cx="9141372" cy="399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002AA1DE-9DAF-5F4A-9B9A-6877583EE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575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22992"/>
                </a:solidFill>
              </a:rPr>
              <a:t> Upwelling integration time scale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C6AD387-F820-1947-BDBC-2A0598E6D782}"/>
              </a:ext>
            </a:extLst>
          </p:cNvPr>
          <p:cNvSpPr/>
          <p:nvPr/>
        </p:nvSpPr>
        <p:spPr>
          <a:xfrm>
            <a:off x="7242048" y="3154680"/>
            <a:ext cx="1901952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61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295"/>
    </mc:Choice>
    <mc:Fallback>
      <p:transition spd="slow" advTm="12295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8" y="1678594"/>
            <a:ext cx="9141372" cy="399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002AA1DE-9DAF-5F4A-9B9A-6877583EE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575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22992"/>
                </a:solidFill>
              </a:rPr>
              <a:t> Upwelling integration time scale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E23B7B-7C77-EC45-9D31-DBA08C7ECB4B}"/>
              </a:ext>
            </a:extLst>
          </p:cNvPr>
          <p:cNvSpPr/>
          <p:nvPr/>
        </p:nvSpPr>
        <p:spPr>
          <a:xfrm>
            <a:off x="7242048" y="3383280"/>
            <a:ext cx="1901952" cy="426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404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939"/>
    </mc:Choice>
    <mc:Fallback>
      <p:transition spd="slow" advTm="21939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X:\users\monique\etude_ITS\graphiques_clean\papierITS\figITS_sensitivity_tau_integr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" y="1676400"/>
            <a:ext cx="9141372" cy="400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002AA1DE-9DAF-5F4A-9B9A-6877583EE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575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22992"/>
                </a:solidFill>
              </a:rPr>
              <a:t> Upwelling integration time scale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0A1A6A05-FE0D-914F-AE1D-8C8ECFF47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" y="6311169"/>
            <a:ext cx="75438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Aft>
                <a:spcPts val="600"/>
              </a:spcAft>
              <a:buFont typeface="Wingdings" charset="2"/>
              <a:buChar char="Ø"/>
              <a:tabLst>
                <a:tab pos="457200" algn="l"/>
              </a:tabLst>
              <a:defRPr/>
            </a:pPr>
            <a:r>
              <a:rPr lang="en-US" sz="2800" dirty="0">
                <a:solidFill>
                  <a:srgbClr val="8064A2">
                    <a:lumMod val="75000"/>
                  </a:srgbClr>
                </a:solidFill>
                <a:sym typeface="Wingdings" pitchFamily="2" charset="2"/>
              </a:rPr>
              <a:t> Significant differences between ecosystems</a:t>
            </a:r>
            <a:endParaRPr lang="en-US" sz="2800" dirty="0">
              <a:solidFill>
                <a:srgbClr val="8064A2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318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503"/>
    </mc:Choice>
    <mc:Fallback>
      <p:transition spd="slow" advTm="32503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BBEC92D-3B5F-FE4C-81A6-9F3010C65E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69136"/>
              </p:ext>
            </p:extLst>
          </p:nvPr>
        </p:nvGraphicFramePr>
        <p:xfrm>
          <a:off x="628650" y="1063625"/>
          <a:ext cx="7886700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>
                  <a:extLst>
                    <a:ext uri="{9D8B030D-6E8A-4147-A177-3AD203B41FA5}">
                      <a16:colId xmlns:a16="http://schemas.microsoft.com/office/drawing/2014/main" val="2956181345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4066718047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2130830732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30367536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/>
                        <a:t>CORRELATION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/>
                        <a:t>surface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/>
                        <a:t>midwater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/>
                        <a:t>benthos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9354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/>
                        <a:t>MEI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/>
                        <a:t>0.04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-0.77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-0.43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3970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/>
                        <a:t>PDO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/>
                        <a:t>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-0.77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-0.57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380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/>
                        <a:t>NPGO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/>
                        <a:t>-0.07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0.66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/>
                        <a:t>0.19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5812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1" dirty="0"/>
                        <a:t>upwelling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/>
                        <a:t>0.43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/>
                        <a:t>0.79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/>
                        <a:t>0.66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8997687"/>
                  </a:ext>
                </a:extLst>
              </a:tr>
            </a:tbl>
          </a:graphicData>
        </a:graphic>
      </p:graphicFrame>
      <p:sp>
        <p:nvSpPr>
          <p:cNvPr id="5" name="Titre 1">
            <a:extLst>
              <a:ext uri="{FF2B5EF4-FFF2-40B4-BE49-F238E27FC236}">
                <a16:creationId xmlns:a16="http://schemas.microsoft.com/office/drawing/2014/main" id="{7D17286B-76A9-A946-90FA-A25FACD56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575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22992"/>
                </a:solidFill>
              </a:rPr>
              <a:t>Comparing PC1 predictors </a:t>
            </a:r>
            <a:r>
              <a:rPr lang="en-US" sz="4000" b="1" dirty="0">
                <a:solidFill>
                  <a:srgbClr val="022992"/>
                </a:solidFill>
              </a:rPr>
              <a:t>(with integration)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D9F80D8-8CBA-B241-BE00-1D8B1841D2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38636"/>
              </p:ext>
            </p:extLst>
          </p:nvPr>
        </p:nvGraphicFramePr>
        <p:xfrm>
          <a:off x="628650" y="3581400"/>
          <a:ext cx="7886700" cy="21336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71675">
                  <a:extLst>
                    <a:ext uri="{9D8B030D-6E8A-4147-A177-3AD203B41FA5}">
                      <a16:colId xmlns:a16="http://schemas.microsoft.com/office/drawing/2014/main" val="2954873511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3230874475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2847622327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1799060946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sz="2200" dirty="0"/>
                        <a:t>TIME SCALE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surface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midwater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benthos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393687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sz="2200" dirty="0"/>
                        <a:t>MEI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4 </a:t>
                      </a:r>
                      <a:r>
                        <a:rPr lang="en-US" sz="2200" dirty="0" err="1"/>
                        <a:t>yr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11 </a:t>
                      </a:r>
                      <a:r>
                        <a:rPr lang="en-US" sz="2200" dirty="0" err="1"/>
                        <a:t>yr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85865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sz="2200" dirty="0"/>
                        <a:t>PDO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3 </a:t>
                      </a:r>
                      <a:r>
                        <a:rPr lang="en-US" sz="2200" dirty="0" err="1"/>
                        <a:t>yr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i="0" dirty="0"/>
                        <a:t>17 </a:t>
                      </a:r>
                      <a:r>
                        <a:rPr lang="en-US" sz="2200" i="0" dirty="0" err="1"/>
                        <a:t>yr</a:t>
                      </a:r>
                      <a:endParaRPr lang="en-US" sz="22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63615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sz="2200" dirty="0"/>
                        <a:t>NPGO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i="0" dirty="0"/>
                        <a:t>9 </a:t>
                      </a:r>
                      <a:r>
                        <a:rPr lang="en-US" sz="2200" i="0" dirty="0" err="1"/>
                        <a:t>yr</a:t>
                      </a:r>
                      <a:endParaRPr lang="en-US" sz="220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162028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sz="2200" b="1" dirty="0"/>
                        <a:t>upwelling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/>
                        <a:t>16 days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/>
                        <a:t>2 </a:t>
                      </a:r>
                      <a:r>
                        <a:rPr lang="en-US" sz="2200" b="1" dirty="0" err="1"/>
                        <a:t>yr</a:t>
                      </a:r>
                      <a:endParaRPr lang="en-US" sz="2200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/>
                        <a:t>4.5 </a:t>
                      </a:r>
                      <a:r>
                        <a:rPr lang="en-US" sz="2200" b="1" dirty="0" err="1"/>
                        <a:t>yr</a:t>
                      </a:r>
                      <a:endParaRPr lang="en-US" sz="2200" b="1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875267"/>
                  </a:ext>
                </a:extLst>
              </a:tr>
            </a:tbl>
          </a:graphicData>
        </a:graphic>
      </p:graphicFrame>
      <p:sp>
        <p:nvSpPr>
          <p:cNvPr id="7" name="TextBox 5">
            <a:extLst>
              <a:ext uri="{FF2B5EF4-FFF2-40B4-BE49-F238E27FC236}">
                <a16:creationId xmlns:a16="http://schemas.microsoft.com/office/drawing/2014/main" id="{455FAED3-ACA3-1844-A693-558B022BD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9700" y="6157130"/>
            <a:ext cx="6324600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ctr">
              <a:spcAft>
                <a:spcPts val="600"/>
              </a:spcAft>
              <a:buFont typeface="Wingdings" charset="2"/>
              <a:buChar char="Ø"/>
              <a:tabLst>
                <a:tab pos="457200" algn="l"/>
              </a:tabLst>
              <a:defRPr/>
            </a:pPr>
            <a:r>
              <a:rPr lang="en-US" sz="2800" dirty="0">
                <a:solidFill>
                  <a:srgbClr val="8064A2">
                    <a:lumMod val="75000"/>
                  </a:srgbClr>
                </a:solidFill>
                <a:sym typeface="Wingdings" pitchFamily="2" charset="2"/>
              </a:rPr>
              <a:t> Upwelling is the best PC1 predictor</a:t>
            </a:r>
            <a:endParaRPr lang="en-US" sz="2800" dirty="0">
              <a:solidFill>
                <a:srgbClr val="8064A2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587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773"/>
    </mc:Choice>
    <mc:Fallback>
      <p:transition spd="slow" advTm="30773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1440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22992"/>
                </a:solidFill>
              </a:rPr>
              <a:t> Conclusions</a:t>
            </a:r>
          </a:p>
        </p:txBody>
      </p:sp>
      <p:pic>
        <p:nvPicPr>
          <p:cNvPr id="4" name="Picture 4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705600" y="76200"/>
            <a:ext cx="2362200" cy="1455264"/>
          </a:xfrm>
          <a:prstGeom prst="rect">
            <a:avLst/>
          </a:prstGeom>
          <a:ln>
            <a:noFill/>
          </a:ln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09799"/>
            <a:ext cx="8229599" cy="4038599"/>
          </a:xfrm>
        </p:spPr>
        <p:txBody>
          <a:bodyPr>
            <a:normAutofit/>
          </a:bodyPr>
          <a:lstStyle/>
          <a:p>
            <a:pPr>
              <a:spcBef>
                <a:spcPts val="1600"/>
              </a:spcBef>
            </a:pPr>
            <a:r>
              <a:rPr lang="en-US" dirty="0"/>
              <a:t>Long-term, high-resolution time series are needed!!</a:t>
            </a:r>
          </a:p>
          <a:p>
            <a:pPr>
              <a:spcBef>
                <a:spcPts val="1600"/>
              </a:spcBef>
            </a:pPr>
            <a:r>
              <a:rPr lang="en-US" dirty="0"/>
              <a:t>Strongest changes in ecosystem communities are overall changes in biomass/density, rather than community changes</a:t>
            </a:r>
          </a:p>
          <a:p>
            <a:pPr>
              <a:spcBef>
                <a:spcPts val="1600"/>
              </a:spcBef>
            </a:pPr>
            <a:r>
              <a:rPr lang="en-US" dirty="0"/>
              <a:t>Local upwelling explains 18% of surface PC1, 56% of midwater PC1 and 40% of benthos PC1</a:t>
            </a:r>
          </a:p>
          <a:p>
            <a:pPr>
              <a:spcBef>
                <a:spcPts val="1600"/>
              </a:spcBef>
            </a:pPr>
            <a:r>
              <a:rPr lang="en-US" dirty="0"/>
              <a:t>Links exist with climate indices, but not as strong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389" y="76200"/>
            <a:ext cx="2023811" cy="76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394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52"/>
    </mc:Choice>
    <mc:Fallback>
      <p:transition spd="slow" advTm="575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Straight Arrow Connector 30"/>
          <p:cNvCxnSpPr/>
          <p:nvPr/>
        </p:nvCxnSpPr>
        <p:spPr>
          <a:xfrm>
            <a:off x="3009384" y="6553200"/>
            <a:ext cx="5896653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0" name="Picture 16" descr="U:\windows\presentations_posters\figures_classiques\deepROV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3"/>
          <a:stretch/>
        </p:blipFill>
        <p:spPr bwMode="auto">
          <a:xfrm>
            <a:off x="6437555" y="1447800"/>
            <a:ext cx="1400175" cy="538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U:\windows\presentations_posters\figures_classiques\ROV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49"/>
          <a:stretch/>
        </p:blipFill>
        <p:spPr bwMode="auto">
          <a:xfrm>
            <a:off x="3961424" y="1470659"/>
            <a:ext cx="1220869" cy="271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1"/>
          <p:cNvSpPr/>
          <p:nvPr/>
        </p:nvSpPr>
        <p:spPr>
          <a:xfrm flipV="1">
            <a:off x="1890542" y="1447799"/>
            <a:ext cx="6720057" cy="45719"/>
          </a:xfrm>
          <a:custGeom>
            <a:avLst/>
            <a:gdLst>
              <a:gd name="f0" fmla="val 0"/>
              <a:gd name="f1" fmla="val 5125"/>
              <a:gd name="f2" fmla="val 45"/>
              <a:gd name="f3" fmla="val 177"/>
              <a:gd name="f4" fmla="val 22"/>
              <a:gd name="f5" fmla="val 355"/>
              <a:gd name="f6" fmla="val 544"/>
              <a:gd name="f7" fmla="val 733"/>
              <a:gd name="f8" fmla="val 938"/>
              <a:gd name="f9" fmla="val 1134"/>
              <a:gd name="f10" fmla="val 1330"/>
              <a:gd name="f11" fmla="val 1527"/>
              <a:gd name="f12" fmla="val 1723"/>
              <a:gd name="f13" fmla="val 1919"/>
              <a:gd name="f14" fmla="val 2124"/>
              <a:gd name="f15" fmla="val 2313"/>
              <a:gd name="f16" fmla="val 2502"/>
              <a:gd name="f17" fmla="val 2661"/>
              <a:gd name="f18" fmla="val 2857"/>
              <a:gd name="f19" fmla="val 3053"/>
              <a:gd name="f20" fmla="val 3295"/>
              <a:gd name="f21" fmla="val 3492"/>
              <a:gd name="f22" fmla="val 3689"/>
              <a:gd name="f23" fmla="val 3856"/>
              <a:gd name="f24" fmla="val 4037"/>
              <a:gd name="f25" fmla="val 4218"/>
              <a:gd name="f26" fmla="val 4400"/>
              <a:gd name="f27" fmla="val 4581"/>
              <a:gd name="f28" fmla="val 4762"/>
              <a:gd name="f29" fmla="val 5034"/>
              <a:gd name="f30" fmla="val 3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5125" h="45">
                <a:moveTo>
                  <a:pt x="f0" y="f0"/>
                </a:moveTo>
                <a:cubicBezTo>
                  <a:pt x="f3" y="f4"/>
                  <a:pt x="f5" y="f2"/>
                  <a:pt x="f6" y="f2"/>
                </a:cubicBezTo>
                <a:cubicBezTo>
                  <a:pt x="f7" y="f2"/>
                  <a:pt x="f8" y="f0"/>
                  <a:pt x="f9" y="f0"/>
                </a:cubicBezTo>
                <a:cubicBezTo>
                  <a:pt x="f10" y="f0"/>
                  <a:pt x="f11" y="f2"/>
                  <a:pt x="f12" y="f2"/>
                </a:cubicBezTo>
                <a:cubicBezTo>
                  <a:pt x="f13" y="f2"/>
                  <a:pt x="f14" y="f0"/>
                  <a:pt x="f15" y="f0"/>
                </a:cubicBezTo>
                <a:cubicBezTo>
                  <a:pt x="f16" y="f0"/>
                  <a:pt x="f17" y="f2"/>
                  <a:pt x="f18" y="f2"/>
                </a:cubicBezTo>
                <a:cubicBezTo>
                  <a:pt x="f19" y="f2"/>
                  <a:pt x="f20" y="f0"/>
                  <a:pt x="f21" y="f0"/>
                </a:cubicBezTo>
                <a:cubicBezTo>
                  <a:pt x="f22" y="f0"/>
                  <a:pt x="f23" y="f2"/>
                  <a:pt x="f24" y="f2"/>
                </a:cubicBezTo>
                <a:cubicBezTo>
                  <a:pt x="f25" y="f2"/>
                  <a:pt x="f26" y="f0"/>
                  <a:pt x="f27" y="f0"/>
                </a:cubicBezTo>
                <a:cubicBezTo>
                  <a:pt x="f28" y="f0"/>
                  <a:pt x="f29" y="f30"/>
                  <a:pt x="f1" y="f2"/>
                </a:cubicBezTo>
              </a:path>
            </a:pathLst>
          </a:custGeom>
          <a:noFill/>
          <a:ln w="27360">
            <a:solidFill>
              <a:srgbClr val="000080"/>
            </a:solidFill>
            <a:prstDash val="solid"/>
            <a:round/>
          </a:ln>
        </p:spPr>
        <p:txBody>
          <a:bodyPr vert="horz" wrap="none" lIns="90000" tIns="46800" rIns="90000" bIns="46800" anchor="ctr" anchorCtr="0" compatLnSpc="1"/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599" algn="l"/>
                <a:tab pos="1828800" algn="l"/>
                <a:tab pos="2286000" algn="l"/>
                <a:tab pos="2743199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399" algn="l"/>
                <a:tab pos="5943600" algn="l"/>
                <a:tab pos="6400799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6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18"/>
              <a:ea typeface="Arial" pitchFamily="2"/>
              <a:cs typeface="Arial" pitchFamily="2"/>
            </a:endParaRPr>
          </a:p>
        </p:txBody>
      </p:sp>
      <p:sp>
        <p:nvSpPr>
          <p:cNvPr id="4" name="Notched Right Arrow 3"/>
          <p:cNvSpPr/>
          <p:nvPr/>
        </p:nvSpPr>
        <p:spPr>
          <a:xfrm>
            <a:off x="1890542" y="304800"/>
            <a:ext cx="7024858" cy="381000"/>
          </a:xfrm>
          <a:prstGeom prst="notched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Notched Right Arrow 4"/>
          <p:cNvSpPr/>
          <p:nvPr/>
        </p:nvSpPr>
        <p:spPr>
          <a:xfrm rot="5400000">
            <a:off x="-973034" y="3913822"/>
            <a:ext cx="5202556" cy="381000"/>
          </a:xfrm>
          <a:prstGeom prst="notched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45469" y="304799"/>
            <a:ext cx="8595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TIME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7344" y="1062632"/>
            <a:ext cx="11400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DEPTH</a:t>
            </a:r>
          </a:p>
        </p:txBody>
      </p:sp>
      <p:sp>
        <p:nvSpPr>
          <p:cNvPr id="9" name="Rectangle 8"/>
          <p:cNvSpPr/>
          <p:nvPr/>
        </p:nvSpPr>
        <p:spPr>
          <a:xfrm>
            <a:off x="2209800" y="1600199"/>
            <a:ext cx="114300" cy="262651"/>
          </a:xfrm>
          <a:prstGeom prst="rect">
            <a:avLst/>
          </a:prstGeom>
          <a:solidFill>
            <a:srgbClr val="0189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209800" y="2016443"/>
            <a:ext cx="131682" cy="2496441"/>
          </a:xfrm>
          <a:prstGeom prst="rect">
            <a:avLst/>
          </a:prstGeom>
          <a:solidFill>
            <a:srgbClr val="0229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18950" y="6096000"/>
            <a:ext cx="114300" cy="4572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flipH="1">
            <a:off x="1437744" y="5410200"/>
            <a:ext cx="361950" cy="76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flipH="1">
            <a:off x="1447269" y="5600700"/>
            <a:ext cx="361950" cy="76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flipH="1">
            <a:off x="1475844" y="5219700"/>
            <a:ext cx="361950" cy="76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 flipH="1">
            <a:off x="1475844" y="5029200"/>
            <a:ext cx="361950" cy="76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143000" y="1512593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7644" y="2362973"/>
            <a:ext cx="8915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200m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1444" y="4297441"/>
            <a:ext cx="10486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1000m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1444" y="6172200"/>
            <a:ext cx="10486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4000m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209800" y="11668"/>
            <a:ext cx="8130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1989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11357" y="0"/>
            <a:ext cx="8130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1997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73557" y="0"/>
            <a:ext cx="8130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2007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924800" y="-49887"/>
            <a:ext cx="11272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present</a:t>
            </a:r>
          </a:p>
        </p:txBody>
      </p:sp>
      <p:pic>
        <p:nvPicPr>
          <p:cNvPr id="1028" name="Picture 4" descr="U:\windows\presentations_posters\figures_classiques\flyeropenwtr1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942054"/>
            <a:ext cx="1143000" cy="560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4375490" y="3592118"/>
            <a:ext cx="4692310" cy="492443"/>
          </a:xfrm>
          <a:prstGeom prst="rect">
            <a:avLst/>
          </a:prstGeom>
          <a:solidFill>
            <a:srgbClr val="EEECE1">
              <a:alpha val="60000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22992"/>
                </a:solidFill>
              </a:rPr>
              <a:t>Midwater ROV video transects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752600" y="609600"/>
            <a:ext cx="8418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winds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948073" y="5791200"/>
            <a:ext cx="6195927" cy="492443"/>
          </a:xfrm>
          <a:prstGeom prst="rect">
            <a:avLst/>
          </a:prstGeom>
          <a:solidFill>
            <a:srgbClr val="EEECE1">
              <a:alpha val="60000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C00000"/>
                </a:solidFill>
              </a:rPr>
              <a:t>Benthic echinoderm community imaging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048000" y="6183868"/>
            <a:ext cx="346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from towed camera-sled images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925956" y="6183868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then ROV video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535016" y="4038600"/>
            <a:ext cx="4380384" cy="0"/>
          </a:xfrm>
          <a:prstGeom prst="straightConnector1">
            <a:avLst/>
          </a:prstGeom>
          <a:ln w="38100">
            <a:solidFill>
              <a:srgbClr val="02299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6" name="Picture 12" descr="U:\windows\presentations_posters\figures_classiques\moori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223" y="942054"/>
            <a:ext cx="329240" cy="581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U:\windows\presentations_posters\figures_classiques\Cars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882" y="1032794"/>
            <a:ext cx="1239918" cy="50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3" descr="U:\windows\presentations_posters\figures_classiques\Cars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482" y="1021126"/>
            <a:ext cx="1239918" cy="50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U:\windows\presentations_posters\figures_classiques\CTD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16" t="56873" r="-2"/>
          <a:stretch/>
        </p:blipFill>
        <p:spPr bwMode="auto">
          <a:xfrm>
            <a:off x="2598736" y="1478604"/>
            <a:ext cx="220664" cy="674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3" descr="U:\windows\presentations_posters\figures_classiques\diatoms-and-dinoflagellates-d-p-wilson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2" r="31385" b="14474"/>
          <a:stretch/>
        </p:blipFill>
        <p:spPr bwMode="auto">
          <a:xfrm>
            <a:off x="36425" y="1371600"/>
            <a:ext cx="880920" cy="897777"/>
          </a:xfrm>
          <a:prstGeom prst="ellipse">
            <a:avLst/>
          </a:prstGeom>
          <a:ln>
            <a:noFill/>
          </a:ln>
          <a:effectLst>
            <a:glow rad="12700">
              <a:srgbClr val="01893E"/>
            </a:glo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8BAC064-D226-AF4C-AAAD-9AB35F089E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57960" y="6371304"/>
            <a:ext cx="1030745" cy="181896"/>
          </a:xfrm>
          <a:prstGeom prst="rect">
            <a:avLst/>
          </a:prstGeom>
        </p:spPr>
      </p:pic>
      <p:sp>
        <p:nvSpPr>
          <p:cNvPr id="70" name="Freeform 9">
            <a:extLst>
              <a:ext uri="{FF2B5EF4-FFF2-40B4-BE49-F238E27FC236}">
                <a16:creationId xmlns:a16="http://schemas.microsoft.com/office/drawing/2014/main" id="{8CA6492F-0D08-434F-A8B9-DE1B1D906CF5}"/>
              </a:ext>
            </a:extLst>
          </p:cNvPr>
          <p:cNvSpPr>
            <a:spLocks/>
          </p:cNvSpPr>
          <p:nvPr/>
        </p:nvSpPr>
        <p:spPr bwMode="auto">
          <a:xfrm>
            <a:off x="2734200" y="1478603"/>
            <a:ext cx="1060460" cy="4892699"/>
          </a:xfrm>
          <a:custGeom>
            <a:avLst/>
            <a:gdLst>
              <a:gd name="T0" fmla="*/ 4648200 w 2928"/>
              <a:gd name="T1" fmla="*/ 0 h 1824"/>
              <a:gd name="T2" fmla="*/ 4038600 w 2928"/>
              <a:gd name="T3" fmla="*/ 533400 h 1824"/>
              <a:gd name="T4" fmla="*/ 3219450 w 2928"/>
              <a:gd name="T5" fmla="*/ 2139950 h 1824"/>
              <a:gd name="T6" fmla="*/ 0 w 2928"/>
              <a:gd name="T7" fmla="*/ 2895600 h 182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928" h="1824">
                <a:moveTo>
                  <a:pt x="2928" y="0"/>
                </a:moveTo>
                <a:cubicBezTo>
                  <a:pt x="2816" y="56"/>
                  <a:pt x="2694" y="111"/>
                  <a:pt x="2544" y="336"/>
                </a:cubicBezTo>
                <a:cubicBezTo>
                  <a:pt x="2394" y="561"/>
                  <a:pt x="2452" y="1100"/>
                  <a:pt x="2028" y="1348"/>
                </a:cubicBezTo>
                <a:cubicBezTo>
                  <a:pt x="1604" y="1596"/>
                  <a:pt x="423" y="1725"/>
                  <a:pt x="0" y="1824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" name="Freeform 36">
            <a:extLst>
              <a:ext uri="{FF2B5EF4-FFF2-40B4-BE49-F238E27FC236}">
                <a16:creationId xmlns:a16="http://schemas.microsoft.com/office/drawing/2014/main" id="{69E8ACE2-6D6D-6A4E-A887-1B7737EB8FA3}"/>
              </a:ext>
            </a:extLst>
          </p:cNvPr>
          <p:cNvSpPr>
            <a:spLocks/>
          </p:cNvSpPr>
          <p:nvPr/>
        </p:nvSpPr>
        <p:spPr bwMode="auto">
          <a:xfrm>
            <a:off x="3737438" y="1244873"/>
            <a:ext cx="486645" cy="201899"/>
          </a:xfrm>
          <a:custGeom>
            <a:avLst/>
            <a:gdLst>
              <a:gd name="T0" fmla="*/ 1433513 w 960"/>
              <a:gd name="T1" fmla="*/ 438150 h 288"/>
              <a:gd name="T2" fmla="*/ 1447800 w 960"/>
              <a:gd name="T3" fmla="*/ 385763 h 288"/>
              <a:gd name="T4" fmla="*/ 1524000 w 960"/>
              <a:gd name="T5" fmla="*/ 228600 h 288"/>
              <a:gd name="T6" fmla="*/ 1295400 w 960"/>
              <a:gd name="T7" fmla="*/ 228600 h 288"/>
              <a:gd name="T8" fmla="*/ 1295400 w 960"/>
              <a:gd name="T9" fmla="*/ 152400 h 288"/>
              <a:gd name="T10" fmla="*/ 1219200 w 960"/>
              <a:gd name="T11" fmla="*/ 152400 h 288"/>
              <a:gd name="T12" fmla="*/ 1219200 w 960"/>
              <a:gd name="T13" fmla="*/ 76200 h 288"/>
              <a:gd name="T14" fmla="*/ 1066800 w 960"/>
              <a:gd name="T15" fmla="*/ 76200 h 288"/>
              <a:gd name="T16" fmla="*/ 914400 w 960"/>
              <a:gd name="T17" fmla="*/ 0 h 288"/>
              <a:gd name="T18" fmla="*/ 838200 w 960"/>
              <a:gd name="T19" fmla="*/ 0 h 288"/>
              <a:gd name="T20" fmla="*/ 838200 w 960"/>
              <a:gd name="T21" fmla="*/ 152400 h 288"/>
              <a:gd name="T22" fmla="*/ 685800 w 960"/>
              <a:gd name="T23" fmla="*/ 152400 h 288"/>
              <a:gd name="T24" fmla="*/ 609600 w 960"/>
              <a:gd name="T25" fmla="*/ 304800 h 288"/>
              <a:gd name="T26" fmla="*/ 609600 w 960"/>
              <a:gd name="T27" fmla="*/ 152400 h 288"/>
              <a:gd name="T28" fmla="*/ 609600 w 960"/>
              <a:gd name="T29" fmla="*/ 76200 h 288"/>
              <a:gd name="T30" fmla="*/ 533400 w 960"/>
              <a:gd name="T31" fmla="*/ 152400 h 288"/>
              <a:gd name="T32" fmla="*/ 519113 w 960"/>
              <a:gd name="T33" fmla="*/ 319088 h 288"/>
              <a:gd name="T34" fmla="*/ 71438 w 960"/>
              <a:gd name="T35" fmla="*/ 314325 h 288"/>
              <a:gd name="T36" fmla="*/ 9525 w 960"/>
              <a:gd name="T37" fmla="*/ 323850 h 288"/>
              <a:gd name="T38" fmla="*/ 0 w 960"/>
              <a:gd name="T39" fmla="*/ 381000 h 288"/>
              <a:gd name="T40" fmla="*/ 76200 w 960"/>
              <a:gd name="T41" fmla="*/ 457200 h 288"/>
              <a:gd name="T42" fmla="*/ 1433513 w 960"/>
              <a:gd name="T43" fmla="*/ 438150 h 288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960" h="288">
                <a:moveTo>
                  <a:pt x="903" y="276"/>
                </a:moveTo>
                <a:cubicBezTo>
                  <a:pt x="907" y="265"/>
                  <a:pt x="912" y="243"/>
                  <a:pt x="912" y="243"/>
                </a:cubicBezTo>
                <a:lnTo>
                  <a:pt x="960" y="144"/>
                </a:lnTo>
                <a:lnTo>
                  <a:pt x="816" y="144"/>
                </a:lnTo>
                <a:lnTo>
                  <a:pt x="816" y="96"/>
                </a:lnTo>
                <a:lnTo>
                  <a:pt x="768" y="96"/>
                </a:lnTo>
                <a:lnTo>
                  <a:pt x="768" y="48"/>
                </a:lnTo>
                <a:lnTo>
                  <a:pt x="672" y="48"/>
                </a:lnTo>
                <a:lnTo>
                  <a:pt x="576" y="0"/>
                </a:lnTo>
                <a:lnTo>
                  <a:pt x="528" y="0"/>
                </a:lnTo>
                <a:lnTo>
                  <a:pt x="528" y="96"/>
                </a:lnTo>
                <a:lnTo>
                  <a:pt x="432" y="96"/>
                </a:lnTo>
                <a:lnTo>
                  <a:pt x="384" y="192"/>
                </a:lnTo>
                <a:lnTo>
                  <a:pt x="384" y="96"/>
                </a:lnTo>
                <a:lnTo>
                  <a:pt x="384" y="48"/>
                </a:lnTo>
                <a:lnTo>
                  <a:pt x="336" y="96"/>
                </a:lnTo>
                <a:lnTo>
                  <a:pt x="327" y="201"/>
                </a:lnTo>
                <a:lnTo>
                  <a:pt x="45" y="198"/>
                </a:lnTo>
                <a:lnTo>
                  <a:pt x="6" y="204"/>
                </a:lnTo>
                <a:lnTo>
                  <a:pt x="0" y="240"/>
                </a:lnTo>
                <a:lnTo>
                  <a:pt x="48" y="288"/>
                </a:lnTo>
                <a:lnTo>
                  <a:pt x="903" y="276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986086" y="1524000"/>
            <a:ext cx="4471096" cy="492443"/>
          </a:xfrm>
          <a:prstGeom prst="rect">
            <a:avLst/>
          </a:prstGeom>
          <a:solidFill>
            <a:srgbClr val="EEECE1">
              <a:alpha val="60000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2600" dirty="0">
                <a:solidFill>
                  <a:srgbClr val="01893E"/>
                </a:solidFill>
              </a:rPr>
              <a:t>Surface plankton microscopy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009384" y="1981200"/>
            <a:ext cx="5804416" cy="5834"/>
          </a:xfrm>
          <a:prstGeom prst="straightConnector1">
            <a:avLst/>
          </a:prstGeom>
          <a:ln w="38100">
            <a:solidFill>
              <a:srgbClr val="0189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25566564-87B8-0D4B-9821-5F13947BC52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0014" t="9768" r="35845" b="12414"/>
          <a:stretch/>
        </p:blipFill>
        <p:spPr>
          <a:xfrm>
            <a:off x="34119" y="5418832"/>
            <a:ext cx="885531" cy="905768"/>
          </a:xfrm>
          <a:prstGeom prst="ellipse">
            <a:avLst/>
          </a:prstGeom>
          <a:ln>
            <a:noFill/>
          </a:ln>
          <a:effectLst>
            <a:glow rad="12700">
              <a:srgbClr val="C00000"/>
            </a:glow>
            <a:softEdge rad="38100"/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6B2529A-EBE5-8040-BE6B-2C81A7083C3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2258" t="1" r="31759" b="5966"/>
          <a:stretch/>
        </p:blipFill>
        <p:spPr>
          <a:xfrm>
            <a:off x="35040" y="3316788"/>
            <a:ext cx="895718" cy="920944"/>
          </a:xfrm>
          <a:prstGeom prst="ellipse">
            <a:avLst/>
          </a:prstGeom>
          <a:ln>
            <a:noFill/>
          </a:ln>
          <a:effectLst>
            <a:glow rad="12700">
              <a:srgbClr val="022992"/>
            </a:glow>
            <a:softEdge rad="38100"/>
          </a:effectLst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8994060A-4171-5147-855A-9A284C7B69E2}"/>
              </a:ext>
            </a:extLst>
          </p:cNvPr>
          <p:cNvSpPr/>
          <p:nvPr/>
        </p:nvSpPr>
        <p:spPr>
          <a:xfrm flipH="1">
            <a:off x="2167460" y="2514600"/>
            <a:ext cx="361950" cy="76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8DD0214-4F6C-7C45-9C56-C59CED5FF306}"/>
              </a:ext>
            </a:extLst>
          </p:cNvPr>
          <p:cNvSpPr/>
          <p:nvPr/>
        </p:nvSpPr>
        <p:spPr>
          <a:xfrm flipH="1">
            <a:off x="2205560" y="2324100"/>
            <a:ext cx="361950" cy="76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52E0624-53EA-6043-A424-DC04F208C02B}"/>
              </a:ext>
            </a:extLst>
          </p:cNvPr>
          <p:cNvSpPr/>
          <p:nvPr/>
        </p:nvSpPr>
        <p:spPr>
          <a:xfrm flipH="1">
            <a:off x="2205560" y="2133600"/>
            <a:ext cx="361950" cy="76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434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029"/>
    </mc:Choice>
    <mc:Fallback>
      <p:transition spd="slow" advTm="5602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U:\windows\presentations_posters\figures_classiques\diatoms-and-dinoflagellates-d-p-wilson.jpg">
            <a:extLst>
              <a:ext uri="{FF2B5EF4-FFF2-40B4-BE49-F238E27FC236}">
                <a16:creationId xmlns:a16="http://schemas.microsoft.com/office/drawing/2014/main" id="{C04D47AC-88A6-CF48-B0CB-4F15BB8300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2" r="31385" b="14474"/>
          <a:stretch/>
        </p:blipFill>
        <p:spPr bwMode="auto">
          <a:xfrm>
            <a:off x="249503" y="104683"/>
            <a:ext cx="893497" cy="897777"/>
          </a:xfrm>
          <a:prstGeom prst="ellipse">
            <a:avLst/>
          </a:prstGeom>
          <a:ln>
            <a:noFill/>
          </a:ln>
          <a:effectLst>
            <a:glow rad="12700">
              <a:srgbClr val="01893E"/>
            </a:glo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7"/>
          <a:stretch/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5616" y="986135"/>
            <a:ext cx="16568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1893E"/>
                </a:solidFill>
              </a:rPr>
              <a:t>SURFACE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2400" y="986135"/>
            <a:ext cx="1837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22992"/>
                </a:solidFill>
              </a:rPr>
              <a:t>MIDWATER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96914" y="986135"/>
            <a:ext cx="1689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BENTHOS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9200" y="302771"/>
            <a:ext cx="1375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01893E"/>
                </a:solidFill>
              </a:rPr>
              <a:t>mgC</a:t>
            </a:r>
            <a:r>
              <a:rPr lang="en-US" sz="2400" dirty="0">
                <a:solidFill>
                  <a:srgbClr val="01893E"/>
                </a:solidFill>
              </a:rPr>
              <a:t> /m</a:t>
            </a:r>
            <a:r>
              <a:rPr lang="en-US" sz="2400" baseline="30000" dirty="0">
                <a:solidFill>
                  <a:srgbClr val="01893E"/>
                </a:solidFill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65120" y="322740"/>
            <a:ext cx="16321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22992"/>
                </a:solidFill>
              </a:rPr>
              <a:t>counts /m</a:t>
            </a:r>
            <a:r>
              <a:rPr lang="en-US" sz="2400" baseline="30000" dirty="0">
                <a:solidFill>
                  <a:srgbClr val="022992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95587" y="322740"/>
            <a:ext cx="16321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counts /m</a:t>
            </a:r>
            <a:r>
              <a:rPr lang="en-US" sz="2400" baseline="30000" dirty="0">
                <a:solidFill>
                  <a:srgbClr val="C00000"/>
                </a:solidFill>
              </a:rPr>
              <a:t>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946F797-612C-AD4E-97D3-4F4AA92643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258" t="1" r="31759" b="5966"/>
          <a:stretch/>
        </p:blipFill>
        <p:spPr>
          <a:xfrm>
            <a:off x="3155219" y="104683"/>
            <a:ext cx="874918" cy="899558"/>
          </a:xfrm>
          <a:prstGeom prst="ellipse">
            <a:avLst/>
          </a:prstGeom>
          <a:ln>
            <a:noFill/>
          </a:ln>
          <a:effectLst>
            <a:glow rad="12700">
              <a:srgbClr val="022992"/>
            </a:glow>
            <a:softEdge rad="38100"/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BEF0680-BECF-A349-888B-EC53123026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014" t="9768" r="35845" b="12414"/>
          <a:stretch/>
        </p:blipFill>
        <p:spPr>
          <a:xfrm>
            <a:off x="6210056" y="331521"/>
            <a:ext cx="885531" cy="905768"/>
          </a:xfrm>
          <a:prstGeom prst="ellipse">
            <a:avLst/>
          </a:prstGeom>
          <a:ln>
            <a:noFill/>
          </a:ln>
          <a:effectLst>
            <a:glow rad="12700">
              <a:srgbClr val="C00000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369377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047"/>
    </mc:Choice>
    <mc:Fallback>
      <p:transition spd="slow" advTm="66047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153400" cy="285273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22992"/>
                </a:solidFill>
              </a:rPr>
              <a:t>1- Community analysis from PCA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6FB954D-9D85-1D4F-B90F-AF4297611C87}"/>
              </a:ext>
            </a:extLst>
          </p:cNvPr>
          <p:cNvSpPr txBox="1"/>
          <p:nvPr/>
        </p:nvSpPr>
        <p:spPr>
          <a:xfrm>
            <a:off x="228600" y="6172200"/>
            <a:ext cx="6912405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200" i="1" dirty="0">
                <a:solidFill>
                  <a:srgbClr val="022992"/>
                </a:solidFill>
              </a:rPr>
              <a:t>PCA = Principal Component Analysis</a:t>
            </a:r>
          </a:p>
        </p:txBody>
      </p:sp>
    </p:spTree>
    <p:extLst>
      <p:ext uri="{BB962C8B-B14F-4D97-AF65-F5344CB8AC3E}">
        <p14:creationId xmlns:p14="http://schemas.microsoft.com/office/powerpoint/2010/main" val="1603723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45"/>
    </mc:Choice>
    <mc:Fallback>
      <p:transition spd="slow" advTm="974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04E36A15-1D71-3C47-9935-C1EC609D5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575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22992"/>
                </a:solidFill>
              </a:rPr>
              <a:t> PCA – method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ADEE35C-5D48-D546-A5B5-4968CA84C1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94" y="1371600"/>
            <a:ext cx="7703011" cy="47078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62ECE28-B3D6-794A-A7E6-F244CB8019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14" t="9768" r="35845" b="12414"/>
          <a:stretch/>
        </p:blipFill>
        <p:spPr>
          <a:xfrm>
            <a:off x="7980739" y="242868"/>
            <a:ext cx="885531" cy="905768"/>
          </a:xfrm>
          <a:prstGeom prst="ellipse">
            <a:avLst/>
          </a:prstGeom>
          <a:ln>
            <a:noFill/>
          </a:ln>
          <a:effectLst>
            <a:glow rad="12700">
              <a:srgbClr val="C00000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4173552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51"/>
    </mc:Choice>
    <mc:Fallback>
      <p:transition spd="slow" advTm="985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04E36A15-1D71-3C47-9935-C1EC609D5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575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22992"/>
                </a:solidFill>
              </a:rPr>
              <a:t> PCA – method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ED4BB88-6A1E-7740-95D6-1A7EC0DDD6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94" y="1371600"/>
            <a:ext cx="7703011" cy="47078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812ECBB-43CB-7B40-885B-9D79BD406B6B}"/>
              </a:ext>
            </a:extLst>
          </p:cNvPr>
          <p:cNvSpPr txBox="1"/>
          <p:nvPr/>
        </p:nvSpPr>
        <p:spPr>
          <a:xfrm>
            <a:off x="7648648" y="4953000"/>
            <a:ext cx="787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varex</a:t>
            </a:r>
            <a:endParaRPr lang="en-US" b="1" dirty="0"/>
          </a:p>
          <a:p>
            <a:pPr algn="ctr"/>
            <a:r>
              <a:rPr lang="en-US" b="1" dirty="0"/>
              <a:t>50%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04A7134-BC33-8845-8EBB-7CE23CB406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14" t="9768" r="35845" b="12414"/>
          <a:stretch/>
        </p:blipFill>
        <p:spPr>
          <a:xfrm>
            <a:off x="7980739" y="242868"/>
            <a:ext cx="885531" cy="905768"/>
          </a:xfrm>
          <a:prstGeom prst="ellipse">
            <a:avLst/>
          </a:prstGeom>
          <a:ln>
            <a:noFill/>
          </a:ln>
          <a:effectLst>
            <a:glow rad="12700">
              <a:srgbClr val="C00000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1387833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50"/>
    </mc:Choice>
    <mc:Fallback>
      <p:transition spd="slow" advTm="1735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04E36A15-1D71-3C47-9935-C1EC609D5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575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22992"/>
                </a:solidFill>
              </a:rPr>
              <a:t> PCA – method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19BDC6F-7C98-8045-999B-BCE8947B8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94" y="1371600"/>
            <a:ext cx="7703011" cy="470789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43D3CCE-6EC9-F945-854E-FFF58B6EFD49}"/>
              </a:ext>
            </a:extLst>
          </p:cNvPr>
          <p:cNvSpPr txBox="1"/>
          <p:nvPr/>
        </p:nvSpPr>
        <p:spPr>
          <a:xfrm>
            <a:off x="7648648" y="4953000"/>
            <a:ext cx="787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/>
              <a:t>varex</a:t>
            </a:r>
            <a:endParaRPr lang="en-US" b="1" dirty="0"/>
          </a:p>
          <a:p>
            <a:pPr algn="ctr"/>
            <a:r>
              <a:rPr lang="en-US" b="1" dirty="0"/>
              <a:t>50%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385060-0286-4943-B95F-B4B44C1EBC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14" t="9768" r="35845" b="12414"/>
          <a:stretch/>
        </p:blipFill>
        <p:spPr>
          <a:xfrm>
            <a:off x="7980739" y="242868"/>
            <a:ext cx="885531" cy="905768"/>
          </a:xfrm>
          <a:prstGeom prst="ellipse">
            <a:avLst/>
          </a:prstGeom>
          <a:ln>
            <a:noFill/>
          </a:ln>
          <a:effectLst>
            <a:glow rad="12700">
              <a:srgbClr val="C00000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1088223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754"/>
    </mc:Choice>
    <mc:Fallback>
      <p:transition spd="slow" advTm="13754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04E36A15-1D71-3C47-9935-C1EC609D5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575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22992"/>
                </a:solidFill>
              </a:rPr>
              <a:t> PCA – method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E6203F-BA98-A740-96EA-498C0C6250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98" y="1371601"/>
            <a:ext cx="7745602" cy="47339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D62206D-1C52-DF48-9F58-2F8938D725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14" t="9768" r="35845" b="12414"/>
          <a:stretch/>
        </p:blipFill>
        <p:spPr>
          <a:xfrm>
            <a:off x="7980739" y="242868"/>
            <a:ext cx="885531" cy="905768"/>
          </a:xfrm>
          <a:prstGeom prst="ellipse">
            <a:avLst/>
          </a:prstGeom>
          <a:ln>
            <a:noFill/>
          </a:ln>
          <a:effectLst>
            <a:glow rad="12700">
              <a:srgbClr val="C00000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482694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40"/>
    </mc:Choice>
    <mc:Fallback>
      <p:transition spd="slow" advTm="274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7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2497</TotalTime>
  <Words>442</Words>
  <Application>Microsoft Macintosh PowerPoint</Application>
  <PresentationFormat>Affichage à l'écran (4:3)</PresentationFormat>
  <Paragraphs>136</Paragraphs>
  <Slides>26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DejaVu Sans</vt:lpstr>
      <vt:lpstr>Wingdings</vt:lpstr>
      <vt:lpstr>Office Theme</vt:lpstr>
      <vt:lpstr>Temporal variability and environmental forcing of  surface, midwater and benthic communities  in the California Current System</vt:lpstr>
      <vt:lpstr>Présentation PowerPoint</vt:lpstr>
      <vt:lpstr>Présentation PowerPoint</vt:lpstr>
      <vt:lpstr>Présentation PowerPoint</vt:lpstr>
      <vt:lpstr>1- Community analysis from PCA </vt:lpstr>
      <vt:lpstr> PCA – method</vt:lpstr>
      <vt:lpstr> PCA – method</vt:lpstr>
      <vt:lpstr> PCA – method</vt:lpstr>
      <vt:lpstr> PCA – method</vt:lpstr>
      <vt:lpstr> PCA – method</vt:lpstr>
      <vt:lpstr> PCA – method</vt:lpstr>
      <vt:lpstr> PCA – mode 1</vt:lpstr>
      <vt:lpstr> PCA – mode 1</vt:lpstr>
      <vt:lpstr> PCA – mode 1</vt:lpstr>
      <vt:lpstr> PCA – mode 2</vt:lpstr>
      <vt:lpstr>2- Environmental forcing: upwelling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Upwelling integration time scale</vt:lpstr>
      <vt:lpstr> Upwelling integration time scale</vt:lpstr>
      <vt:lpstr> Upwelling integration time scale</vt:lpstr>
      <vt:lpstr>Comparing PC1 predictors (with integration)</vt:lpstr>
      <vt:lpstr> Conclusions</vt:lpstr>
    </vt:vector>
  </TitlesOfParts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High-resolution sampling of plankton diversity using fluorescence and bioluminescence sensors</dc:title>
  <dc:creator>Monique Messié</dc:creator>
  <cp:lastModifiedBy>Monique Messié</cp:lastModifiedBy>
  <cp:revision>198</cp:revision>
  <dcterms:created xsi:type="dcterms:W3CDTF">2016-02-16T18:24:12Z</dcterms:created>
  <dcterms:modified xsi:type="dcterms:W3CDTF">2018-02-15T03:54:50Z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TC300011321033</vt:lpwstr>
  </property>
</Properties>
</file>