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76" r:id="rId3"/>
    <p:sldId id="259" r:id="rId4"/>
    <p:sldId id="275" r:id="rId5"/>
    <p:sldId id="272" r:id="rId6"/>
    <p:sldId id="265" r:id="rId7"/>
    <p:sldId id="260" r:id="rId8"/>
    <p:sldId id="258" r:id="rId9"/>
    <p:sldId id="262" r:id="rId10"/>
    <p:sldId id="263" r:id="rId11"/>
    <p:sldId id="264" r:id="rId12"/>
    <p:sldId id="266" r:id="rId13"/>
    <p:sldId id="269" r:id="rId14"/>
    <p:sldId id="267" r:id="rId15"/>
    <p:sldId id="261" r:id="rId16"/>
    <p:sldId id="270" r:id="rId17"/>
    <p:sldId id="273" r:id="rId18"/>
    <p:sldId id="274"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860" autoAdjust="0"/>
  </p:normalViewPr>
  <p:slideViewPr>
    <p:cSldViewPr snapToGrid="0" snapToObjects="1">
      <p:cViewPr varScale="1">
        <p:scale>
          <a:sx n="95" d="100"/>
          <a:sy n="95" d="100"/>
        </p:scale>
        <p:origin x="-1830"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633EBB-644D-4649-8632-395230AAF36D}" type="datetimeFigureOut">
              <a:rPr lang="en-US" smtClean="0"/>
              <a:t>6/20/2014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48C507A-7CAC-4547-938B-95E1CA613631}" type="slidenum">
              <a:rPr lang="en-US" smtClean="0"/>
              <a:t>‹#›</a:t>
            </a:fld>
            <a:endParaRPr lang="en-US"/>
          </a:p>
        </p:txBody>
      </p:sp>
    </p:spTree>
    <p:extLst>
      <p:ext uri="{BB962C8B-B14F-4D97-AF65-F5344CB8AC3E}">
        <p14:creationId xmlns:p14="http://schemas.microsoft.com/office/powerpoint/2010/main" val="64695006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Monique starts</a:t>
            </a:r>
            <a:r>
              <a:rPr lang="en-US" baseline="0" dirty="0" smtClean="0"/>
              <a:t> it off.</a:t>
            </a:r>
            <a:endParaRPr lang="en-US" dirty="0"/>
          </a:p>
        </p:txBody>
      </p:sp>
      <p:sp>
        <p:nvSpPr>
          <p:cNvPr id="4" name="Slide Number Placeholder 3"/>
          <p:cNvSpPr>
            <a:spLocks noGrp="1"/>
          </p:cNvSpPr>
          <p:nvPr>
            <p:ph type="sldNum" sz="quarter" idx="10"/>
          </p:nvPr>
        </p:nvSpPr>
        <p:spPr/>
        <p:txBody>
          <a:bodyPr/>
          <a:lstStyle/>
          <a:p>
            <a:fld id="{D48C507A-7CAC-4547-938B-95E1CA613631}" type="slidenum">
              <a:rPr lang="en-US" smtClean="0"/>
              <a:t>1</a:t>
            </a:fld>
            <a:endParaRPr lang="en-US"/>
          </a:p>
        </p:txBody>
      </p:sp>
    </p:spTree>
    <p:extLst>
      <p:ext uri="{BB962C8B-B14F-4D97-AF65-F5344CB8AC3E}">
        <p14:creationId xmlns:p14="http://schemas.microsoft.com/office/powerpoint/2010/main" val="28705118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Kevin</a:t>
            </a:r>
            <a:endParaRPr lang="en-US" dirty="0"/>
          </a:p>
        </p:txBody>
      </p:sp>
      <p:sp>
        <p:nvSpPr>
          <p:cNvPr id="4" name="Slide Number Placeholder 3"/>
          <p:cNvSpPr>
            <a:spLocks noGrp="1"/>
          </p:cNvSpPr>
          <p:nvPr>
            <p:ph type="sldNum" sz="quarter" idx="10"/>
          </p:nvPr>
        </p:nvSpPr>
        <p:spPr/>
        <p:txBody>
          <a:bodyPr/>
          <a:lstStyle/>
          <a:p>
            <a:fld id="{D48C507A-7CAC-4547-938B-95E1CA613631}" type="slidenum">
              <a:rPr lang="en-US" smtClean="0"/>
              <a:t>11</a:t>
            </a:fld>
            <a:endParaRPr lang="en-US" dirty="0"/>
          </a:p>
        </p:txBody>
      </p:sp>
    </p:spTree>
    <p:extLst>
      <p:ext uri="{BB962C8B-B14F-4D97-AF65-F5344CB8AC3E}">
        <p14:creationId xmlns:p14="http://schemas.microsoft.com/office/powerpoint/2010/main" val="1556572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Monique will speak to this one and the next 2</a:t>
            </a:r>
            <a:endParaRPr lang="en-US" dirty="0"/>
          </a:p>
        </p:txBody>
      </p:sp>
      <p:sp>
        <p:nvSpPr>
          <p:cNvPr id="4" name="Slide Number Placeholder 3"/>
          <p:cNvSpPr>
            <a:spLocks noGrp="1"/>
          </p:cNvSpPr>
          <p:nvPr>
            <p:ph type="sldNum" sz="quarter" idx="10"/>
          </p:nvPr>
        </p:nvSpPr>
        <p:spPr/>
        <p:txBody>
          <a:bodyPr/>
          <a:lstStyle/>
          <a:p>
            <a:fld id="{D48C507A-7CAC-4547-938B-95E1CA613631}" type="slidenum">
              <a:rPr lang="en-US" smtClean="0"/>
              <a:t>12</a:t>
            </a:fld>
            <a:endParaRPr lang="en-US"/>
          </a:p>
        </p:txBody>
      </p:sp>
    </p:spTree>
    <p:extLst>
      <p:ext uri="{BB962C8B-B14F-4D97-AF65-F5344CB8AC3E}">
        <p14:creationId xmlns:p14="http://schemas.microsoft.com/office/powerpoint/2010/main" val="2863658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Monique</a:t>
            </a:r>
            <a:endParaRPr lang="en-US" dirty="0"/>
          </a:p>
        </p:txBody>
      </p:sp>
      <p:sp>
        <p:nvSpPr>
          <p:cNvPr id="4" name="Slide Number Placeholder 3"/>
          <p:cNvSpPr>
            <a:spLocks noGrp="1"/>
          </p:cNvSpPr>
          <p:nvPr>
            <p:ph type="sldNum" sz="quarter" idx="10"/>
          </p:nvPr>
        </p:nvSpPr>
        <p:spPr/>
        <p:txBody>
          <a:bodyPr/>
          <a:lstStyle/>
          <a:p>
            <a:fld id="{D48C507A-7CAC-4547-938B-95E1CA613631}" type="slidenum">
              <a:rPr lang="en-US" smtClean="0"/>
              <a:t>13</a:t>
            </a:fld>
            <a:endParaRPr lang="en-US"/>
          </a:p>
        </p:txBody>
      </p:sp>
    </p:spTree>
    <p:extLst>
      <p:ext uri="{BB962C8B-B14F-4D97-AF65-F5344CB8AC3E}">
        <p14:creationId xmlns:p14="http://schemas.microsoft.com/office/powerpoint/2010/main" val="4714955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Monique</a:t>
            </a:r>
            <a:endParaRPr lang="en-US" dirty="0"/>
          </a:p>
        </p:txBody>
      </p:sp>
      <p:sp>
        <p:nvSpPr>
          <p:cNvPr id="4" name="Slide Number Placeholder 3"/>
          <p:cNvSpPr>
            <a:spLocks noGrp="1"/>
          </p:cNvSpPr>
          <p:nvPr>
            <p:ph type="sldNum" sz="quarter" idx="10"/>
          </p:nvPr>
        </p:nvSpPr>
        <p:spPr/>
        <p:txBody>
          <a:bodyPr/>
          <a:lstStyle/>
          <a:p>
            <a:fld id="{D48C507A-7CAC-4547-938B-95E1CA613631}" type="slidenum">
              <a:rPr lang="en-US" smtClean="0"/>
              <a:t>14</a:t>
            </a:fld>
            <a:endParaRPr lang="en-US"/>
          </a:p>
        </p:txBody>
      </p:sp>
    </p:spTree>
    <p:extLst>
      <p:ext uri="{BB962C8B-B14F-4D97-AF65-F5344CB8AC3E}">
        <p14:creationId xmlns:p14="http://schemas.microsoft.com/office/powerpoint/2010/main" val="24435527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Kevin talks to the development</a:t>
            </a:r>
            <a:r>
              <a:rPr lang="en-US" baseline="0" dirty="0" smtClean="0"/>
              <a:t> stuff</a:t>
            </a:r>
            <a:endParaRPr lang="en-US" dirty="0"/>
          </a:p>
        </p:txBody>
      </p:sp>
      <p:sp>
        <p:nvSpPr>
          <p:cNvPr id="4" name="Slide Number Placeholder 3"/>
          <p:cNvSpPr>
            <a:spLocks noGrp="1"/>
          </p:cNvSpPr>
          <p:nvPr>
            <p:ph type="sldNum" sz="quarter" idx="10"/>
          </p:nvPr>
        </p:nvSpPr>
        <p:spPr/>
        <p:txBody>
          <a:bodyPr/>
          <a:lstStyle/>
          <a:p>
            <a:fld id="{D48C507A-7CAC-4547-938B-95E1CA613631}" type="slidenum">
              <a:rPr lang="en-US" smtClean="0"/>
              <a:t>15</a:t>
            </a:fld>
            <a:endParaRPr lang="en-US"/>
          </a:p>
        </p:txBody>
      </p:sp>
    </p:spTree>
    <p:extLst>
      <p:ext uri="{BB962C8B-B14F-4D97-AF65-F5344CB8AC3E}">
        <p14:creationId xmlns:p14="http://schemas.microsoft.com/office/powerpoint/2010/main" val="11669852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Kevin</a:t>
            </a:r>
            <a:endParaRPr lang="en-US" dirty="0"/>
          </a:p>
        </p:txBody>
      </p:sp>
      <p:sp>
        <p:nvSpPr>
          <p:cNvPr id="4" name="Slide Number Placeholder 3"/>
          <p:cNvSpPr>
            <a:spLocks noGrp="1"/>
          </p:cNvSpPr>
          <p:nvPr>
            <p:ph type="sldNum" sz="quarter" idx="10"/>
          </p:nvPr>
        </p:nvSpPr>
        <p:spPr/>
        <p:txBody>
          <a:bodyPr/>
          <a:lstStyle/>
          <a:p>
            <a:fld id="{D48C507A-7CAC-4547-938B-95E1CA613631}" type="slidenum">
              <a:rPr lang="en-US" smtClean="0"/>
              <a:t>16</a:t>
            </a:fld>
            <a:endParaRPr lang="en-US"/>
          </a:p>
        </p:txBody>
      </p:sp>
    </p:spTree>
    <p:extLst>
      <p:ext uri="{BB962C8B-B14F-4D97-AF65-F5344CB8AC3E}">
        <p14:creationId xmlns:p14="http://schemas.microsoft.com/office/powerpoint/2010/main" val="2935455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Monique</a:t>
            </a:r>
            <a:r>
              <a:rPr lang="en-US" baseline="0" dirty="0" smtClean="0"/>
              <a:t> introduces</a:t>
            </a:r>
            <a:endParaRPr lang="en-US" dirty="0"/>
          </a:p>
        </p:txBody>
      </p:sp>
      <p:sp>
        <p:nvSpPr>
          <p:cNvPr id="4" name="Slide Number Placeholder 3"/>
          <p:cNvSpPr>
            <a:spLocks noGrp="1"/>
          </p:cNvSpPr>
          <p:nvPr>
            <p:ph type="sldNum" sz="quarter" idx="10"/>
          </p:nvPr>
        </p:nvSpPr>
        <p:spPr/>
        <p:txBody>
          <a:bodyPr/>
          <a:lstStyle/>
          <a:p>
            <a:fld id="{D48C507A-7CAC-4547-938B-95E1CA613631}" type="slidenum">
              <a:rPr lang="en-US" smtClean="0"/>
              <a:t>2</a:t>
            </a:fld>
            <a:endParaRPr lang="en-US"/>
          </a:p>
        </p:txBody>
      </p:sp>
    </p:spTree>
    <p:extLst>
      <p:ext uri="{BB962C8B-B14F-4D97-AF65-F5344CB8AC3E}">
        <p14:creationId xmlns:p14="http://schemas.microsoft.com/office/powerpoint/2010/main" val="661907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Monique talks about</a:t>
            </a:r>
            <a:r>
              <a:rPr lang="en-US" baseline="0" dirty="0" smtClean="0"/>
              <a:t> the benefits of an integrated time series</a:t>
            </a:r>
            <a:endParaRPr lang="en-US" dirty="0"/>
          </a:p>
        </p:txBody>
      </p:sp>
      <p:sp>
        <p:nvSpPr>
          <p:cNvPr id="4" name="Slide Number Placeholder 3"/>
          <p:cNvSpPr>
            <a:spLocks noGrp="1"/>
          </p:cNvSpPr>
          <p:nvPr>
            <p:ph type="sldNum" sz="quarter" idx="10"/>
          </p:nvPr>
        </p:nvSpPr>
        <p:spPr/>
        <p:txBody>
          <a:bodyPr/>
          <a:lstStyle/>
          <a:p>
            <a:fld id="{D48C507A-7CAC-4547-938B-95E1CA613631}" type="slidenum">
              <a:rPr lang="en-US" smtClean="0"/>
              <a:t>3</a:t>
            </a:fld>
            <a:endParaRPr lang="en-US"/>
          </a:p>
        </p:txBody>
      </p:sp>
    </p:spTree>
    <p:extLst>
      <p:ext uri="{BB962C8B-B14F-4D97-AF65-F5344CB8AC3E}">
        <p14:creationId xmlns:p14="http://schemas.microsoft.com/office/powerpoint/2010/main" val="3741045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Monique talks about</a:t>
            </a:r>
            <a:r>
              <a:rPr lang="en-US" baseline="0" dirty="0" smtClean="0"/>
              <a:t> the benefits of an integrated time series</a:t>
            </a:r>
            <a:endParaRPr lang="en-US" dirty="0"/>
          </a:p>
        </p:txBody>
      </p:sp>
      <p:sp>
        <p:nvSpPr>
          <p:cNvPr id="4" name="Slide Number Placeholder 3"/>
          <p:cNvSpPr>
            <a:spLocks noGrp="1"/>
          </p:cNvSpPr>
          <p:nvPr>
            <p:ph type="sldNum" sz="quarter" idx="10"/>
          </p:nvPr>
        </p:nvSpPr>
        <p:spPr/>
        <p:txBody>
          <a:bodyPr/>
          <a:lstStyle/>
          <a:p>
            <a:fld id="{D48C507A-7CAC-4547-938B-95E1CA613631}" type="slidenum">
              <a:rPr lang="en-US" smtClean="0"/>
              <a:t>4</a:t>
            </a:fld>
            <a:endParaRPr lang="en-US"/>
          </a:p>
        </p:txBody>
      </p:sp>
    </p:spTree>
    <p:extLst>
      <p:ext uri="{BB962C8B-B14F-4D97-AF65-F5344CB8AC3E}">
        <p14:creationId xmlns:p14="http://schemas.microsoft.com/office/powerpoint/2010/main" val="3741045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Monique speaks to this one and covers</a:t>
            </a:r>
            <a:r>
              <a:rPr lang="en-US" baseline="0" dirty="0" smtClean="0"/>
              <a:t> how this project interacts with the other projects.  The main points:</a:t>
            </a:r>
          </a:p>
          <a:p>
            <a:pPr marL="228600" indent="-228600">
              <a:buAutoNum type="arabicPeriod"/>
            </a:pPr>
            <a:r>
              <a:rPr lang="en-US" baseline="0" dirty="0" smtClean="0"/>
              <a:t>The actual sampling, experimental work, and some development will be done under the time series projects themselves</a:t>
            </a:r>
          </a:p>
          <a:p>
            <a:pPr marL="228600" indent="-228600">
              <a:buAutoNum type="arabicPeriod"/>
            </a:pPr>
            <a:r>
              <a:rPr lang="en-US" baseline="0" dirty="0" smtClean="0"/>
              <a:t>The integrated time series has two main components: </a:t>
            </a:r>
          </a:p>
          <a:p>
            <a:pPr marL="685800" lvl="1" indent="-228600">
              <a:buAutoNum type="arabicPeriod"/>
            </a:pPr>
            <a:r>
              <a:rPr lang="en-US" baseline="0" dirty="0" smtClean="0"/>
              <a:t>it provides the umbrella project to gather all the scientists and engineers and to examine the results of each individual time series and determine how to best analyze and integrate the data from each</a:t>
            </a:r>
          </a:p>
          <a:p>
            <a:pPr marL="685800" lvl="1" indent="-228600">
              <a:buAutoNum type="arabicPeriod"/>
            </a:pPr>
            <a:r>
              <a:rPr lang="en-US" baseline="0" dirty="0" smtClean="0"/>
              <a:t>Monique will work on developing the analysis algorithms and visualizations of the integrated data</a:t>
            </a:r>
          </a:p>
          <a:p>
            <a:pPr marL="685800" lvl="1" indent="-228600">
              <a:buAutoNum type="arabicPeriod"/>
            </a:pPr>
            <a:r>
              <a:rPr lang="en-US" baseline="0" dirty="0" smtClean="0"/>
              <a:t>Kevin (and others?) will work on the application(s) to make the data available to the institute (and outside)</a:t>
            </a:r>
            <a:endParaRPr lang="en-US" dirty="0"/>
          </a:p>
        </p:txBody>
      </p:sp>
      <p:sp>
        <p:nvSpPr>
          <p:cNvPr id="4" name="Slide Number Placeholder 3"/>
          <p:cNvSpPr>
            <a:spLocks noGrp="1"/>
          </p:cNvSpPr>
          <p:nvPr>
            <p:ph type="sldNum" sz="quarter" idx="10"/>
          </p:nvPr>
        </p:nvSpPr>
        <p:spPr/>
        <p:txBody>
          <a:bodyPr/>
          <a:lstStyle/>
          <a:p>
            <a:fld id="{D48C507A-7CAC-4547-938B-95E1CA613631}" type="slidenum">
              <a:rPr lang="en-US" smtClean="0"/>
              <a:t>6</a:t>
            </a:fld>
            <a:endParaRPr lang="en-US" dirty="0"/>
          </a:p>
        </p:txBody>
      </p:sp>
    </p:spTree>
    <p:extLst>
      <p:ext uri="{BB962C8B-B14F-4D97-AF65-F5344CB8AC3E}">
        <p14:creationId xmlns:p14="http://schemas.microsoft.com/office/powerpoint/2010/main" val="1266552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Monique picks up here and talks specifics</a:t>
            </a:r>
            <a:r>
              <a:rPr lang="en-US" baseline="0" dirty="0" smtClean="0"/>
              <a:t> about what specifically is being done in the time series and development projects and how they feed into the work in the integrated time series.</a:t>
            </a:r>
          </a:p>
          <a:p>
            <a:r>
              <a:rPr lang="en-US" baseline="0" dirty="0" smtClean="0"/>
              <a:t>*** I think we need to put a box above the “Common database design and implementation” that includes what the ‘think tank’ does to guide the process of parameterization and analysis.</a:t>
            </a:r>
            <a:endParaRPr lang="en-US" dirty="0"/>
          </a:p>
        </p:txBody>
      </p:sp>
      <p:sp>
        <p:nvSpPr>
          <p:cNvPr id="4" name="Slide Number Placeholder 3"/>
          <p:cNvSpPr>
            <a:spLocks noGrp="1"/>
          </p:cNvSpPr>
          <p:nvPr>
            <p:ph type="sldNum" sz="quarter" idx="10"/>
          </p:nvPr>
        </p:nvSpPr>
        <p:spPr/>
        <p:txBody>
          <a:bodyPr/>
          <a:lstStyle/>
          <a:p>
            <a:fld id="{D48C507A-7CAC-4547-938B-95E1CA613631}" type="slidenum">
              <a:rPr lang="en-US" smtClean="0"/>
              <a:t>7</a:t>
            </a:fld>
            <a:endParaRPr lang="en-US" dirty="0"/>
          </a:p>
        </p:txBody>
      </p:sp>
    </p:spTree>
    <p:extLst>
      <p:ext uri="{BB962C8B-B14F-4D97-AF65-F5344CB8AC3E}">
        <p14:creationId xmlns:p14="http://schemas.microsoft.com/office/powerpoint/2010/main" val="1112845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Kevin will</a:t>
            </a:r>
            <a:r>
              <a:rPr lang="en-US" baseline="0" dirty="0" smtClean="0"/>
              <a:t> talk to this and the next 3</a:t>
            </a:r>
            <a:endParaRPr lang="en-US" dirty="0"/>
          </a:p>
        </p:txBody>
      </p:sp>
      <p:sp>
        <p:nvSpPr>
          <p:cNvPr id="4" name="Slide Number Placeholder 3"/>
          <p:cNvSpPr>
            <a:spLocks noGrp="1"/>
          </p:cNvSpPr>
          <p:nvPr>
            <p:ph type="sldNum" sz="quarter" idx="10"/>
          </p:nvPr>
        </p:nvSpPr>
        <p:spPr/>
        <p:txBody>
          <a:bodyPr/>
          <a:lstStyle/>
          <a:p>
            <a:fld id="{D48C507A-7CAC-4547-938B-95E1CA613631}" type="slidenum">
              <a:rPr lang="en-US" smtClean="0"/>
              <a:t>8</a:t>
            </a:fld>
            <a:endParaRPr lang="en-US" dirty="0"/>
          </a:p>
        </p:txBody>
      </p:sp>
    </p:spTree>
    <p:extLst>
      <p:ext uri="{BB962C8B-B14F-4D97-AF65-F5344CB8AC3E}">
        <p14:creationId xmlns:p14="http://schemas.microsoft.com/office/powerpoint/2010/main" val="726776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Kevin</a:t>
            </a:r>
            <a:endParaRPr lang="en-US" dirty="0"/>
          </a:p>
        </p:txBody>
      </p:sp>
      <p:sp>
        <p:nvSpPr>
          <p:cNvPr id="4" name="Slide Number Placeholder 3"/>
          <p:cNvSpPr>
            <a:spLocks noGrp="1"/>
          </p:cNvSpPr>
          <p:nvPr>
            <p:ph type="sldNum" sz="quarter" idx="10"/>
          </p:nvPr>
        </p:nvSpPr>
        <p:spPr/>
        <p:txBody>
          <a:bodyPr/>
          <a:lstStyle/>
          <a:p>
            <a:fld id="{D48C507A-7CAC-4547-938B-95E1CA613631}" type="slidenum">
              <a:rPr lang="en-US" smtClean="0"/>
              <a:t>9</a:t>
            </a:fld>
            <a:endParaRPr lang="en-US" dirty="0"/>
          </a:p>
        </p:txBody>
      </p:sp>
    </p:spTree>
    <p:extLst>
      <p:ext uri="{BB962C8B-B14F-4D97-AF65-F5344CB8AC3E}">
        <p14:creationId xmlns:p14="http://schemas.microsoft.com/office/powerpoint/2010/main" val="4203300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Kevin</a:t>
            </a:r>
            <a:endParaRPr lang="en-US" dirty="0"/>
          </a:p>
        </p:txBody>
      </p:sp>
      <p:sp>
        <p:nvSpPr>
          <p:cNvPr id="4" name="Slide Number Placeholder 3"/>
          <p:cNvSpPr>
            <a:spLocks noGrp="1"/>
          </p:cNvSpPr>
          <p:nvPr>
            <p:ph type="sldNum" sz="quarter" idx="10"/>
          </p:nvPr>
        </p:nvSpPr>
        <p:spPr/>
        <p:txBody>
          <a:bodyPr/>
          <a:lstStyle/>
          <a:p>
            <a:fld id="{D48C507A-7CAC-4547-938B-95E1CA613631}" type="slidenum">
              <a:rPr lang="en-US" smtClean="0"/>
              <a:t>10</a:t>
            </a:fld>
            <a:endParaRPr lang="en-US" dirty="0"/>
          </a:p>
        </p:txBody>
      </p:sp>
    </p:spTree>
    <p:extLst>
      <p:ext uri="{BB962C8B-B14F-4D97-AF65-F5344CB8AC3E}">
        <p14:creationId xmlns:p14="http://schemas.microsoft.com/office/powerpoint/2010/main" val="575764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6/20/2014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6/20/2014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6/20/2014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6/20/2014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FECD78-3C8E-49F2-8FAB-59489D168ABB}" type="datetimeFigureOut">
              <a:rPr lang="en-US" smtClean="0"/>
              <a:t>6/20/2014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BFECD78-3C8E-49F2-8FAB-59489D168ABB}" type="datetimeFigureOut">
              <a:rPr lang="en-US" smtClean="0"/>
              <a:t>6/20/2014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BFECD78-3C8E-49F2-8FAB-59489D168ABB}" type="datetimeFigureOut">
              <a:rPr lang="en-US" smtClean="0"/>
              <a:t>6/20/2014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BFECD78-3C8E-49F2-8FAB-59489D168ABB}" type="datetimeFigureOut">
              <a:rPr lang="en-US" smtClean="0"/>
              <a:t>6/20/2014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FECD78-3C8E-49F2-8FAB-59489D168ABB}" type="datetimeFigureOut">
              <a:rPr lang="en-US" smtClean="0"/>
              <a:t>6/20/2014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t>6/20/2014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t>6/20/2014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t>6/20/2014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ervices.mbari.org/intts/web/app/"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t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tif"/></Relationships>
</file>

<file path=ppt/slides/_rels/slide7.xml.rels><?xml version="1.0" encoding="UTF-8" standalone="yes"?>
<Relationships xmlns="http://schemas.openxmlformats.org/package/2006/relationships"><Relationship Id="rId3" Type="http://schemas.openxmlformats.org/officeDocument/2006/relationships/image" Target="../media/image2.t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Integrated Time Series</a:t>
            </a:r>
            <a:endParaRPr lang="en-US" dirty="0"/>
          </a:p>
        </p:txBody>
      </p:sp>
      <p:sp>
        <p:nvSpPr>
          <p:cNvPr id="3" name="Subtitle 2"/>
          <p:cNvSpPr>
            <a:spLocks noGrp="1"/>
          </p:cNvSpPr>
          <p:nvPr>
            <p:ph type="subTitle" idx="1"/>
          </p:nvPr>
        </p:nvSpPr>
        <p:spPr/>
        <p:txBody>
          <a:bodyPr/>
          <a:lstStyle/>
          <a:p>
            <a:r>
              <a:rPr lang="en-US" dirty="0"/>
              <a:t>Monique </a:t>
            </a:r>
            <a:r>
              <a:rPr lang="en-US" dirty="0" err="1" smtClean="0"/>
              <a:t>Messié</a:t>
            </a:r>
            <a:endParaRPr lang="en-US" dirty="0" smtClean="0"/>
          </a:p>
          <a:p>
            <a:r>
              <a:rPr lang="en-US" dirty="0" smtClean="0"/>
              <a:t>Kevin Gomes</a:t>
            </a:r>
          </a:p>
        </p:txBody>
      </p:sp>
    </p:spTree>
    <p:extLst>
      <p:ext uri="{BB962C8B-B14F-4D97-AF65-F5344CB8AC3E}">
        <p14:creationId xmlns:p14="http://schemas.microsoft.com/office/powerpoint/2010/main" val="8854625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Feasibility Results to Date</a:t>
            </a:r>
            <a:endParaRPr lang="en-US" dirty="0"/>
          </a:p>
        </p:txBody>
      </p:sp>
      <p:sp>
        <p:nvSpPr>
          <p:cNvPr id="3" name="Content Placeholder 2"/>
          <p:cNvSpPr>
            <a:spLocks noGrp="1"/>
          </p:cNvSpPr>
          <p:nvPr>
            <p:ph idx="1"/>
          </p:nvPr>
        </p:nvSpPr>
        <p:spPr/>
        <p:txBody>
          <a:bodyPr/>
          <a:lstStyle/>
          <a:p>
            <a:r>
              <a:rPr lang="en-US" dirty="0" smtClean="0"/>
              <a:t>Analysis</a:t>
            </a:r>
            <a:endParaRPr lang="en-US" dirty="0"/>
          </a:p>
        </p:txBody>
      </p:sp>
      <p:pic>
        <p:nvPicPr>
          <p:cNvPr id="11" name="Picture 10" descr="BOG1.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87805" y="2444790"/>
            <a:ext cx="5387763" cy="4040823"/>
          </a:xfrm>
          <a:prstGeom prst="rect">
            <a:avLst/>
          </a:prstGeom>
        </p:spPr>
      </p:pic>
      <p:pic>
        <p:nvPicPr>
          <p:cNvPr id="10" name="Picture 9" descr="AOC_POC.jp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813651" y="2444790"/>
            <a:ext cx="5387764" cy="4040823"/>
          </a:xfrm>
          <a:prstGeom prst="rect">
            <a:avLst/>
          </a:prstGeom>
        </p:spPr>
      </p:pic>
      <p:pic>
        <p:nvPicPr>
          <p:cNvPr id="8" name="Picture 7" descr="Aegina.jp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548419" y="2444790"/>
            <a:ext cx="5387763" cy="4040823"/>
          </a:xfrm>
          <a:prstGeom prst="rect">
            <a:avLst/>
          </a:prstGeom>
        </p:spPr>
      </p:pic>
    </p:spTree>
    <p:extLst>
      <p:ext uri="{BB962C8B-B14F-4D97-AF65-F5344CB8AC3E}">
        <p14:creationId xmlns:p14="http://schemas.microsoft.com/office/powerpoint/2010/main" val="1319995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Feasibility Results to Date</a:t>
            </a:r>
            <a:endParaRPr lang="en-US" dirty="0"/>
          </a:p>
        </p:txBody>
      </p:sp>
      <p:sp>
        <p:nvSpPr>
          <p:cNvPr id="3" name="Content Placeholder 2"/>
          <p:cNvSpPr>
            <a:spLocks noGrp="1"/>
          </p:cNvSpPr>
          <p:nvPr>
            <p:ph idx="1"/>
          </p:nvPr>
        </p:nvSpPr>
        <p:spPr/>
        <p:txBody>
          <a:bodyPr/>
          <a:lstStyle/>
          <a:p>
            <a:r>
              <a:rPr lang="en-US" dirty="0" smtClean="0"/>
              <a:t>Web Application Demo</a:t>
            </a:r>
            <a:endParaRPr lang="en-US" dirty="0"/>
          </a:p>
        </p:txBody>
      </p:sp>
    </p:spTree>
    <p:extLst>
      <p:ext uri="{BB962C8B-B14F-4D97-AF65-F5344CB8AC3E}">
        <p14:creationId xmlns:p14="http://schemas.microsoft.com/office/powerpoint/2010/main" val="5460128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WebApp.jpg">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115715"/>
            <a:ext cx="9144000" cy="4742285"/>
          </a:xfrm>
          <a:prstGeom prst="rect">
            <a:avLst/>
          </a:prstGeom>
        </p:spPr>
      </p:pic>
      <p:sp>
        <p:nvSpPr>
          <p:cNvPr id="2" name="Title 1"/>
          <p:cNvSpPr>
            <a:spLocks noGrp="1"/>
          </p:cNvSpPr>
          <p:nvPr>
            <p:ph type="title"/>
          </p:nvPr>
        </p:nvSpPr>
        <p:spPr/>
        <p:txBody>
          <a:bodyPr/>
          <a:lstStyle/>
          <a:p>
            <a:r>
              <a:rPr lang="en-US" dirty="0" smtClean="0"/>
              <a:t>Scientific Analysis</a:t>
            </a:r>
            <a:endParaRPr lang="en-US" dirty="0"/>
          </a:p>
        </p:txBody>
      </p:sp>
      <p:sp>
        <p:nvSpPr>
          <p:cNvPr id="3" name="Content Placeholder 2"/>
          <p:cNvSpPr>
            <a:spLocks noGrp="1"/>
          </p:cNvSpPr>
          <p:nvPr>
            <p:ph idx="1"/>
          </p:nvPr>
        </p:nvSpPr>
        <p:spPr/>
        <p:txBody>
          <a:bodyPr/>
          <a:lstStyle/>
          <a:p>
            <a:r>
              <a:rPr lang="fr-FR" dirty="0" err="1" smtClean="0"/>
              <a:t>Synchronous</a:t>
            </a:r>
            <a:r>
              <a:rPr lang="fr-FR" dirty="0" smtClean="0"/>
              <a:t> </a:t>
            </a:r>
            <a:r>
              <a:rPr lang="fr-FR" dirty="0" err="1" smtClean="0"/>
              <a:t>variability</a:t>
            </a:r>
            <a:endParaRPr lang="en-US" dirty="0"/>
          </a:p>
        </p:txBody>
      </p:sp>
      <p:sp>
        <p:nvSpPr>
          <p:cNvPr id="5" name="TextBox 4"/>
          <p:cNvSpPr txBox="1"/>
          <p:nvPr/>
        </p:nvSpPr>
        <p:spPr>
          <a:xfrm>
            <a:off x="5486400" y="1430219"/>
            <a:ext cx="3657600" cy="822960"/>
          </a:xfrm>
          <a:prstGeom prst="rect">
            <a:avLst/>
          </a:prstGeom>
          <a:solidFill>
            <a:schemeClr val="tx1"/>
          </a:solid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defRPr sz="1600"/>
            </a:pPr>
            <a:r>
              <a:rPr lang="en-US" sz="1600" b="0" i="0" u="none" strike="noStrike" kern="1200" dirty="0">
                <a:ln>
                  <a:noFill/>
                </a:ln>
                <a:solidFill>
                  <a:srgbClr val="00AE00"/>
                </a:solidFill>
                <a:latin typeface="Arial" pitchFamily="18"/>
                <a:ea typeface="Droid Sans Fallback" pitchFamily="2"/>
                <a:cs typeface="Lohit Hindi" pitchFamily="2"/>
              </a:rPr>
              <a:t>Surface primary production</a:t>
            </a:r>
          </a:p>
          <a:p>
            <a:pPr marL="0" marR="0" lvl="0" indent="0" rtl="0" hangingPunct="0">
              <a:lnSpc>
                <a:spcPct val="100000"/>
              </a:lnSpc>
              <a:spcBef>
                <a:spcPts val="0"/>
              </a:spcBef>
              <a:spcAft>
                <a:spcPts val="0"/>
              </a:spcAft>
              <a:buNone/>
              <a:tabLst/>
              <a:defRPr sz="1600"/>
            </a:pPr>
            <a:r>
              <a:rPr lang="en-US" sz="1600" b="0" i="0" u="none" strike="noStrike" kern="1200" dirty="0" err="1">
                <a:ln>
                  <a:noFill/>
                </a:ln>
                <a:solidFill>
                  <a:srgbClr val="7030A0"/>
                </a:solidFill>
                <a:latin typeface="Arial" pitchFamily="18"/>
                <a:ea typeface="Droid Sans Fallback" pitchFamily="2"/>
                <a:cs typeface="Lohit Hindi" pitchFamily="2"/>
              </a:rPr>
              <a:t>Midwater</a:t>
            </a:r>
            <a:r>
              <a:rPr lang="en-US" sz="1600" b="0" i="0" u="none" strike="noStrike" kern="1200" dirty="0">
                <a:ln>
                  <a:noFill/>
                </a:ln>
                <a:solidFill>
                  <a:srgbClr val="7030A0"/>
                </a:solidFill>
                <a:latin typeface="Arial" pitchFamily="18"/>
                <a:ea typeface="Droid Sans Fallback" pitchFamily="2"/>
                <a:cs typeface="Lohit Hindi" pitchFamily="2"/>
              </a:rPr>
              <a:t> </a:t>
            </a:r>
            <a:r>
              <a:rPr lang="en-US" sz="1600" b="0" i="0" u="none" strike="noStrike" kern="1200" dirty="0" smtClean="0">
                <a:ln>
                  <a:noFill/>
                </a:ln>
                <a:solidFill>
                  <a:srgbClr val="7030A0"/>
                </a:solidFill>
                <a:latin typeface="Arial" pitchFamily="18"/>
                <a:ea typeface="Droid Sans Fallback" pitchFamily="2"/>
                <a:cs typeface="Lohit Hindi" pitchFamily="2"/>
              </a:rPr>
              <a:t>Aegina counts </a:t>
            </a:r>
            <a:r>
              <a:rPr lang="en-US" sz="1200" b="0" i="0" u="none" strike="noStrike" kern="1200" dirty="0" smtClean="0">
                <a:ln>
                  <a:noFill/>
                </a:ln>
                <a:solidFill>
                  <a:srgbClr val="7030A0"/>
                </a:solidFill>
                <a:latin typeface="Arial" pitchFamily="18"/>
                <a:ea typeface="Droid Sans Fallback" pitchFamily="2"/>
                <a:cs typeface="Lohit Hindi" pitchFamily="2"/>
              </a:rPr>
              <a:t>(medusa)</a:t>
            </a:r>
            <a:endParaRPr lang="en-US" sz="1200" b="0" i="0" u="none" strike="noStrike" kern="1200" dirty="0">
              <a:ln>
                <a:noFill/>
              </a:ln>
              <a:solidFill>
                <a:srgbClr val="7030A0"/>
              </a:solidFill>
              <a:latin typeface="Arial" pitchFamily="18"/>
              <a:ea typeface="Droid Sans Fallback" pitchFamily="2"/>
              <a:cs typeface="Lohit Hindi" pitchFamily="2"/>
            </a:endParaRPr>
          </a:p>
          <a:p>
            <a:pPr marL="0" marR="0" lvl="0" indent="0" rtl="0" hangingPunct="0">
              <a:lnSpc>
                <a:spcPct val="100000"/>
              </a:lnSpc>
              <a:spcBef>
                <a:spcPts val="0"/>
              </a:spcBef>
              <a:spcAft>
                <a:spcPts val="0"/>
              </a:spcAft>
              <a:buNone/>
              <a:tabLst/>
              <a:defRPr sz="1600"/>
            </a:pPr>
            <a:r>
              <a:rPr lang="en-US" sz="1600" b="0" i="0" u="none" strike="noStrike" kern="1200" dirty="0">
                <a:ln>
                  <a:noFill/>
                </a:ln>
                <a:solidFill>
                  <a:srgbClr val="23B8DC"/>
                </a:solidFill>
                <a:latin typeface="Arial" pitchFamily="18"/>
                <a:ea typeface="Droid Sans Fallback" pitchFamily="2"/>
                <a:cs typeface="Lohit Hindi" pitchFamily="2"/>
              </a:rPr>
              <a:t>Benthic particulate organic carbon flux</a:t>
            </a:r>
          </a:p>
        </p:txBody>
      </p:sp>
      <p:sp>
        <p:nvSpPr>
          <p:cNvPr id="6" name="Oval 5"/>
          <p:cNvSpPr/>
          <p:nvPr/>
        </p:nvSpPr>
        <p:spPr>
          <a:xfrm>
            <a:off x="6559062" y="3446585"/>
            <a:ext cx="351692" cy="309489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5379919" y="3596054"/>
            <a:ext cx="615462" cy="2945423"/>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8340918" y="2374483"/>
            <a:ext cx="364179" cy="416699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5166839" y="2871816"/>
            <a:ext cx="1041621" cy="646331"/>
          </a:xfrm>
          <a:prstGeom prst="rect">
            <a:avLst/>
          </a:prstGeom>
          <a:noFill/>
        </p:spPr>
        <p:txBody>
          <a:bodyPr wrap="square" rtlCol="0">
            <a:spAutoFit/>
          </a:bodyPr>
          <a:lstStyle/>
          <a:p>
            <a:pPr algn="ctr"/>
            <a:r>
              <a:rPr lang="fr-FR" dirty="0" err="1" smtClean="0">
                <a:solidFill>
                  <a:srgbClr val="C00000"/>
                </a:solidFill>
              </a:rPr>
              <a:t>Seasonal</a:t>
            </a:r>
            <a:r>
              <a:rPr lang="fr-FR" dirty="0" smtClean="0">
                <a:solidFill>
                  <a:srgbClr val="C00000"/>
                </a:solidFill>
              </a:rPr>
              <a:t> </a:t>
            </a:r>
            <a:r>
              <a:rPr lang="fr-FR" dirty="0" err="1" smtClean="0">
                <a:solidFill>
                  <a:srgbClr val="C00000"/>
                </a:solidFill>
              </a:rPr>
              <a:t>scale</a:t>
            </a:r>
            <a:endParaRPr lang="en-US" dirty="0">
              <a:solidFill>
                <a:srgbClr val="C00000"/>
              </a:solidFill>
            </a:endParaRPr>
          </a:p>
        </p:txBody>
      </p:sp>
      <p:sp>
        <p:nvSpPr>
          <p:cNvPr id="12" name="TextBox 11"/>
          <p:cNvSpPr txBox="1"/>
          <p:nvPr/>
        </p:nvSpPr>
        <p:spPr>
          <a:xfrm>
            <a:off x="6600118" y="2395825"/>
            <a:ext cx="1430164" cy="646331"/>
          </a:xfrm>
          <a:prstGeom prst="rect">
            <a:avLst/>
          </a:prstGeom>
          <a:noFill/>
        </p:spPr>
        <p:txBody>
          <a:bodyPr wrap="square" rtlCol="0">
            <a:spAutoFit/>
          </a:bodyPr>
          <a:lstStyle/>
          <a:p>
            <a:pPr algn="ctr"/>
            <a:r>
              <a:rPr lang="fr-FR" dirty="0" err="1" smtClean="0">
                <a:solidFill>
                  <a:srgbClr val="C00000"/>
                </a:solidFill>
              </a:rPr>
              <a:t>Interannual</a:t>
            </a:r>
            <a:r>
              <a:rPr lang="fr-FR" dirty="0" smtClean="0">
                <a:solidFill>
                  <a:srgbClr val="C00000"/>
                </a:solidFill>
              </a:rPr>
              <a:t> variations</a:t>
            </a:r>
            <a:endParaRPr lang="en-US" dirty="0">
              <a:solidFill>
                <a:srgbClr val="C00000"/>
              </a:solidFill>
            </a:endParaRPr>
          </a:p>
        </p:txBody>
      </p:sp>
      <p:sp>
        <p:nvSpPr>
          <p:cNvPr id="13" name="Oval 12"/>
          <p:cNvSpPr/>
          <p:nvPr/>
        </p:nvSpPr>
        <p:spPr>
          <a:xfrm>
            <a:off x="818984" y="2374483"/>
            <a:ext cx="2751152" cy="5750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600" i="1" dirty="0" smtClean="0"/>
              <a:t>El Niño, Pacific </a:t>
            </a:r>
            <a:r>
              <a:rPr lang="fr-FR" sz="1600" i="1" dirty="0" err="1" smtClean="0"/>
              <a:t>Decadal</a:t>
            </a:r>
            <a:r>
              <a:rPr lang="fr-FR" sz="1600" i="1" dirty="0" smtClean="0"/>
              <a:t> Oscillation, </a:t>
            </a:r>
            <a:r>
              <a:rPr lang="fr-FR" sz="1600" i="1" dirty="0" err="1" smtClean="0"/>
              <a:t>etc</a:t>
            </a:r>
            <a:endParaRPr lang="en-US" sz="1600" i="1" dirty="0"/>
          </a:p>
        </p:txBody>
      </p:sp>
    </p:spTree>
    <p:extLst>
      <p:ext uri="{BB962C8B-B14F-4D97-AF65-F5344CB8AC3E}">
        <p14:creationId xmlns:p14="http://schemas.microsoft.com/office/powerpoint/2010/main" val="31289195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Scientific Analysis</a:t>
            </a:r>
            <a:endParaRPr lang="en-US" dirty="0"/>
          </a:p>
        </p:txBody>
      </p:sp>
      <p:sp>
        <p:nvSpPr>
          <p:cNvPr id="3" name="Content Placeholder 2"/>
          <p:cNvSpPr>
            <a:spLocks noGrp="1"/>
          </p:cNvSpPr>
          <p:nvPr>
            <p:ph idx="1"/>
          </p:nvPr>
        </p:nvSpPr>
        <p:spPr/>
        <p:txBody>
          <a:bodyPr/>
          <a:lstStyle/>
          <a:p>
            <a:r>
              <a:rPr lang="fr-FR" dirty="0" err="1" smtClean="0"/>
              <a:t>Synthesize</a:t>
            </a:r>
            <a:r>
              <a:rPr lang="fr-FR" dirty="0" smtClean="0"/>
              <a:t> information</a:t>
            </a:r>
            <a:endParaRPr lang="en-US" dirty="0"/>
          </a:p>
        </p:txBody>
      </p:sp>
      <p:pic>
        <p:nvPicPr>
          <p:cNvPr id="5" name="Picture 4" descr="max_count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4661" y="2149112"/>
            <a:ext cx="6163317" cy="4622488"/>
          </a:xfrm>
          <a:prstGeom prst="rect">
            <a:avLst/>
          </a:prstGeom>
        </p:spPr>
      </p:pic>
    </p:spTree>
    <p:extLst>
      <p:ext uri="{BB962C8B-B14F-4D97-AF65-F5344CB8AC3E}">
        <p14:creationId xmlns:p14="http://schemas.microsoft.com/office/powerpoint/2010/main" val="5582671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Isosceles Triangle 24"/>
          <p:cNvSpPr/>
          <p:nvPr/>
        </p:nvSpPr>
        <p:spPr>
          <a:xfrm rot="5400000">
            <a:off x="5256863" y="4985992"/>
            <a:ext cx="702734" cy="2273300"/>
          </a:xfrm>
          <a:prstGeom prst="triangl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Isosceles Triangle 25"/>
          <p:cNvSpPr/>
          <p:nvPr/>
        </p:nvSpPr>
        <p:spPr>
          <a:xfrm rot="5400000">
            <a:off x="5256863" y="1739026"/>
            <a:ext cx="702734" cy="2273300"/>
          </a:xfrm>
          <a:prstGeom prst="triangl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p:cNvSpPr/>
          <p:nvPr/>
        </p:nvSpPr>
        <p:spPr>
          <a:xfrm rot="5400000">
            <a:off x="5181413" y="3392142"/>
            <a:ext cx="702734" cy="2273300"/>
          </a:xfrm>
          <a:prstGeom prst="triangl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Scientific Analysis</a:t>
            </a:r>
            <a:endParaRPr lang="en-US" dirty="0"/>
          </a:p>
        </p:txBody>
      </p:sp>
      <p:sp>
        <p:nvSpPr>
          <p:cNvPr id="3" name="Content Placeholder 2"/>
          <p:cNvSpPr>
            <a:spLocks noGrp="1"/>
          </p:cNvSpPr>
          <p:nvPr>
            <p:ph idx="1"/>
          </p:nvPr>
        </p:nvSpPr>
        <p:spPr/>
        <p:txBody>
          <a:bodyPr/>
          <a:lstStyle/>
          <a:p>
            <a:r>
              <a:rPr lang="fr-FR" dirty="0" err="1" smtClean="0"/>
              <a:t>Carbon</a:t>
            </a:r>
            <a:r>
              <a:rPr lang="fr-FR" dirty="0" smtClean="0"/>
              <a:t> fluxes</a:t>
            </a:r>
            <a:endParaRPr lang="en-US" dirty="0"/>
          </a:p>
        </p:txBody>
      </p:sp>
      <p:sp>
        <p:nvSpPr>
          <p:cNvPr id="16" name="Isosceles Triangle 15"/>
          <p:cNvSpPr/>
          <p:nvPr/>
        </p:nvSpPr>
        <p:spPr>
          <a:xfrm rot="10800000">
            <a:off x="4438110" y="1969532"/>
            <a:ext cx="1069924" cy="3695910"/>
          </a:xfrm>
          <a:prstGeom prst="triangl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4138837" y="2380376"/>
            <a:ext cx="1752601" cy="990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smtClean="0"/>
              <a:t>Phytoplankton</a:t>
            </a:r>
            <a:endParaRPr lang="en-US" dirty="0"/>
          </a:p>
        </p:txBody>
      </p:sp>
      <p:sp>
        <p:nvSpPr>
          <p:cNvPr id="18" name="Rounded Rectangle 17"/>
          <p:cNvSpPr/>
          <p:nvPr/>
        </p:nvSpPr>
        <p:spPr>
          <a:xfrm>
            <a:off x="4130367" y="4054659"/>
            <a:ext cx="1752600" cy="948266"/>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smtClean="0"/>
              <a:t>Midwater</a:t>
            </a:r>
            <a:r>
              <a:rPr lang="fr-FR" dirty="0" smtClean="0"/>
              <a:t> </a:t>
            </a:r>
            <a:r>
              <a:rPr lang="fr-FR" dirty="0" err="1" smtClean="0"/>
              <a:t>fauna</a:t>
            </a:r>
            <a:endParaRPr lang="en-US" dirty="0"/>
          </a:p>
        </p:txBody>
      </p:sp>
      <p:sp>
        <p:nvSpPr>
          <p:cNvPr id="19" name="Rounded Rectangle 18"/>
          <p:cNvSpPr/>
          <p:nvPr/>
        </p:nvSpPr>
        <p:spPr>
          <a:xfrm>
            <a:off x="4138838" y="5665442"/>
            <a:ext cx="1752600" cy="9144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smtClean="0"/>
              <a:t>Benthic</a:t>
            </a:r>
            <a:r>
              <a:rPr lang="fr-FR" dirty="0" smtClean="0"/>
              <a:t> </a:t>
            </a:r>
            <a:r>
              <a:rPr lang="fr-FR" dirty="0" err="1" smtClean="0"/>
              <a:t>communities</a:t>
            </a:r>
            <a:endParaRPr lang="en-US" dirty="0"/>
          </a:p>
        </p:txBody>
      </p:sp>
      <p:sp>
        <p:nvSpPr>
          <p:cNvPr id="20" name="TextBox 19"/>
          <p:cNvSpPr txBox="1"/>
          <p:nvPr/>
        </p:nvSpPr>
        <p:spPr>
          <a:xfrm>
            <a:off x="3936739" y="1600200"/>
            <a:ext cx="2156798" cy="369332"/>
          </a:xfrm>
          <a:prstGeom prst="rect">
            <a:avLst/>
          </a:prstGeom>
          <a:noFill/>
        </p:spPr>
        <p:txBody>
          <a:bodyPr wrap="square" rtlCol="0">
            <a:spAutoFit/>
          </a:bodyPr>
          <a:lstStyle/>
          <a:p>
            <a:pPr algn="ctr"/>
            <a:r>
              <a:rPr lang="fr-FR" dirty="0" err="1" smtClean="0">
                <a:solidFill>
                  <a:schemeClr val="accent4">
                    <a:lumMod val="60000"/>
                    <a:lumOff val="40000"/>
                  </a:schemeClr>
                </a:solidFill>
              </a:rPr>
              <a:t>Photosynthesis</a:t>
            </a:r>
            <a:endParaRPr lang="en-US" dirty="0">
              <a:solidFill>
                <a:schemeClr val="accent4">
                  <a:lumMod val="60000"/>
                  <a:lumOff val="40000"/>
                </a:schemeClr>
              </a:solidFill>
            </a:endParaRPr>
          </a:p>
        </p:txBody>
      </p:sp>
      <p:sp>
        <p:nvSpPr>
          <p:cNvPr id="22" name="TextBox 21"/>
          <p:cNvSpPr txBox="1"/>
          <p:nvPr/>
        </p:nvSpPr>
        <p:spPr>
          <a:xfrm>
            <a:off x="6855529" y="4344126"/>
            <a:ext cx="1360342" cy="369332"/>
          </a:xfrm>
          <a:prstGeom prst="rect">
            <a:avLst/>
          </a:prstGeom>
          <a:noFill/>
        </p:spPr>
        <p:txBody>
          <a:bodyPr wrap="square" rtlCol="0">
            <a:spAutoFit/>
          </a:bodyPr>
          <a:lstStyle/>
          <a:p>
            <a:r>
              <a:rPr lang="fr-FR" dirty="0" smtClean="0">
                <a:solidFill>
                  <a:schemeClr val="accent4">
                    <a:lumMod val="60000"/>
                    <a:lumOff val="40000"/>
                  </a:schemeClr>
                </a:solidFill>
              </a:rPr>
              <a:t>Respiration</a:t>
            </a:r>
            <a:endParaRPr lang="en-US" dirty="0">
              <a:solidFill>
                <a:schemeClr val="accent4">
                  <a:lumMod val="60000"/>
                  <a:lumOff val="40000"/>
                </a:schemeClr>
              </a:solidFill>
            </a:endParaRPr>
          </a:p>
        </p:txBody>
      </p:sp>
      <p:sp>
        <p:nvSpPr>
          <p:cNvPr id="23" name="TextBox 22"/>
          <p:cNvSpPr txBox="1"/>
          <p:nvPr/>
        </p:nvSpPr>
        <p:spPr>
          <a:xfrm>
            <a:off x="5256658" y="3553308"/>
            <a:ext cx="973326" cy="369332"/>
          </a:xfrm>
          <a:prstGeom prst="rect">
            <a:avLst/>
          </a:prstGeom>
          <a:noFill/>
        </p:spPr>
        <p:txBody>
          <a:bodyPr wrap="square" rtlCol="0">
            <a:spAutoFit/>
          </a:bodyPr>
          <a:lstStyle/>
          <a:p>
            <a:pPr algn="ctr"/>
            <a:r>
              <a:rPr lang="fr-FR" dirty="0" err="1" smtClean="0">
                <a:solidFill>
                  <a:schemeClr val="accent4">
                    <a:lumMod val="60000"/>
                    <a:lumOff val="40000"/>
                  </a:schemeClr>
                </a:solidFill>
              </a:rPr>
              <a:t>Grazing</a:t>
            </a:r>
            <a:endParaRPr lang="en-US" dirty="0">
              <a:solidFill>
                <a:schemeClr val="accent4">
                  <a:lumMod val="60000"/>
                  <a:lumOff val="40000"/>
                </a:schemeClr>
              </a:solidFill>
            </a:endParaRPr>
          </a:p>
        </p:txBody>
      </p:sp>
      <p:sp>
        <p:nvSpPr>
          <p:cNvPr id="24" name="TextBox 23"/>
          <p:cNvSpPr txBox="1"/>
          <p:nvPr/>
        </p:nvSpPr>
        <p:spPr>
          <a:xfrm>
            <a:off x="5099180" y="5132631"/>
            <a:ext cx="1605508" cy="369332"/>
          </a:xfrm>
          <a:prstGeom prst="rect">
            <a:avLst/>
          </a:prstGeom>
          <a:noFill/>
        </p:spPr>
        <p:txBody>
          <a:bodyPr wrap="square" rtlCol="0">
            <a:spAutoFit/>
          </a:bodyPr>
          <a:lstStyle/>
          <a:p>
            <a:r>
              <a:rPr lang="fr-FR" dirty="0" err="1" smtClean="0">
                <a:solidFill>
                  <a:schemeClr val="accent4">
                    <a:lumMod val="60000"/>
                    <a:lumOff val="40000"/>
                  </a:schemeClr>
                </a:solidFill>
              </a:rPr>
              <a:t>Carbon</a:t>
            </a:r>
            <a:r>
              <a:rPr lang="fr-FR" dirty="0" smtClean="0">
                <a:solidFill>
                  <a:schemeClr val="accent4">
                    <a:lumMod val="60000"/>
                    <a:lumOff val="40000"/>
                  </a:schemeClr>
                </a:solidFill>
              </a:rPr>
              <a:t> export</a:t>
            </a:r>
            <a:endParaRPr lang="en-US" dirty="0">
              <a:solidFill>
                <a:schemeClr val="accent4">
                  <a:lumMod val="60000"/>
                  <a:lumOff val="40000"/>
                </a:schemeClr>
              </a:solidFill>
            </a:endParaRPr>
          </a:p>
        </p:txBody>
      </p:sp>
      <p:sp>
        <p:nvSpPr>
          <p:cNvPr id="27" name="TextBox 26"/>
          <p:cNvSpPr txBox="1"/>
          <p:nvPr/>
        </p:nvSpPr>
        <p:spPr>
          <a:xfrm>
            <a:off x="6855529" y="2691010"/>
            <a:ext cx="1360342" cy="369332"/>
          </a:xfrm>
          <a:prstGeom prst="rect">
            <a:avLst/>
          </a:prstGeom>
          <a:noFill/>
        </p:spPr>
        <p:txBody>
          <a:bodyPr wrap="square" rtlCol="0">
            <a:spAutoFit/>
          </a:bodyPr>
          <a:lstStyle/>
          <a:p>
            <a:r>
              <a:rPr lang="fr-FR" dirty="0" smtClean="0">
                <a:solidFill>
                  <a:schemeClr val="accent4">
                    <a:lumMod val="60000"/>
                    <a:lumOff val="40000"/>
                  </a:schemeClr>
                </a:solidFill>
              </a:rPr>
              <a:t>Respiration</a:t>
            </a:r>
            <a:endParaRPr lang="en-US" dirty="0">
              <a:solidFill>
                <a:schemeClr val="accent4">
                  <a:lumMod val="60000"/>
                  <a:lumOff val="40000"/>
                </a:schemeClr>
              </a:solidFill>
            </a:endParaRPr>
          </a:p>
        </p:txBody>
      </p:sp>
      <p:sp>
        <p:nvSpPr>
          <p:cNvPr id="28" name="TextBox 27"/>
          <p:cNvSpPr txBox="1"/>
          <p:nvPr/>
        </p:nvSpPr>
        <p:spPr>
          <a:xfrm>
            <a:off x="6855529" y="5937976"/>
            <a:ext cx="1360342" cy="369332"/>
          </a:xfrm>
          <a:prstGeom prst="rect">
            <a:avLst/>
          </a:prstGeom>
          <a:noFill/>
        </p:spPr>
        <p:txBody>
          <a:bodyPr wrap="square" rtlCol="0">
            <a:spAutoFit/>
          </a:bodyPr>
          <a:lstStyle/>
          <a:p>
            <a:r>
              <a:rPr lang="fr-FR" dirty="0" smtClean="0">
                <a:solidFill>
                  <a:schemeClr val="accent4">
                    <a:lumMod val="60000"/>
                    <a:lumOff val="40000"/>
                  </a:schemeClr>
                </a:solidFill>
              </a:rPr>
              <a:t>Respiration</a:t>
            </a:r>
            <a:endParaRPr lang="en-US" dirty="0">
              <a:solidFill>
                <a:schemeClr val="accent4">
                  <a:lumMod val="60000"/>
                  <a:lumOff val="40000"/>
                </a:schemeClr>
              </a:solidFill>
            </a:endParaRPr>
          </a:p>
        </p:txBody>
      </p:sp>
    </p:spTree>
    <p:extLst>
      <p:ext uri="{BB962C8B-B14F-4D97-AF65-F5344CB8AC3E}">
        <p14:creationId xmlns:p14="http://schemas.microsoft.com/office/powerpoint/2010/main" val="19522102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Engineering Development</a:t>
            </a:r>
            <a:endParaRPr lang="en-US" dirty="0"/>
          </a:p>
        </p:txBody>
      </p:sp>
      <p:sp>
        <p:nvSpPr>
          <p:cNvPr id="3" name="Content Placeholder 2"/>
          <p:cNvSpPr>
            <a:spLocks noGrp="1"/>
          </p:cNvSpPr>
          <p:nvPr>
            <p:ph idx="1"/>
          </p:nvPr>
        </p:nvSpPr>
        <p:spPr/>
        <p:txBody>
          <a:bodyPr/>
          <a:lstStyle/>
          <a:p>
            <a:r>
              <a:rPr lang="en-US" dirty="0" smtClean="0"/>
              <a:t>Select central storage/API (STOQS?)</a:t>
            </a:r>
          </a:p>
          <a:p>
            <a:r>
              <a:rPr lang="en-US" dirty="0" smtClean="0"/>
              <a:t>Automate extraction and loading (eye towards export)</a:t>
            </a:r>
          </a:p>
          <a:p>
            <a:r>
              <a:rPr lang="en-US" dirty="0" smtClean="0"/>
              <a:t>Application/Visualization development and connection to central store</a:t>
            </a:r>
          </a:p>
          <a:p>
            <a:r>
              <a:rPr lang="en-US" dirty="0" smtClean="0"/>
              <a:t>Integration of science analysis into application</a:t>
            </a:r>
          </a:p>
        </p:txBody>
      </p:sp>
      <p:pic>
        <p:nvPicPr>
          <p:cNvPr id="4" name="Picture 3" descr="Architecture_2015.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72042"/>
            <a:ext cx="9144000" cy="5485958"/>
          </a:xfrm>
          <a:prstGeom prst="rect">
            <a:avLst/>
          </a:prstGeom>
        </p:spPr>
      </p:pic>
    </p:spTree>
    <p:extLst>
      <p:ext uri="{BB962C8B-B14F-4D97-AF65-F5344CB8AC3E}">
        <p14:creationId xmlns:p14="http://schemas.microsoft.com/office/powerpoint/2010/main" val="136796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ock.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417638"/>
            <a:ext cx="9144000" cy="4635462"/>
          </a:xfrm>
          <a:prstGeom prst="rect">
            <a:avLst/>
          </a:prstGeom>
        </p:spPr>
      </p:pic>
      <p:sp>
        <p:nvSpPr>
          <p:cNvPr id="2" name="Title 1"/>
          <p:cNvSpPr>
            <a:spLocks noGrp="1"/>
          </p:cNvSpPr>
          <p:nvPr>
            <p:ph type="title"/>
          </p:nvPr>
        </p:nvSpPr>
        <p:spPr/>
        <p:txBody>
          <a:bodyPr/>
          <a:lstStyle/>
          <a:p>
            <a:r>
              <a:rPr lang="en-US" dirty="0" smtClean="0"/>
              <a:t>Engineering Development</a:t>
            </a:r>
            <a:endParaRPr lang="en-US" dirty="0"/>
          </a:p>
        </p:txBody>
      </p:sp>
      <p:grpSp>
        <p:nvGrpSpPr>
          <p:cNvPr id="7" name="Group 6"/>
          <p:cNvGrpSpPr/>
          <p:nvPr/>
        </p:nvGrpSpPr>
        <p:grpSpPr>
          <a:xfrm>
            <a:off x="2084581" y="2360386"/>
            <a:ext cx="3811557" cy="2426021"/>
            <a:chOff x="2084581" y="2360386"/>
            <a:chExt cx="3811557" cy="2426021"/>
          </a:xfrm>
        </p:grpSpPr>
        <p:pic>
          <p:nvPicPr>
            <p:cNvPr id="8" name="Picture 7" descr="Aegina.jp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084581" y="2360386"/>
              <a:ext cx="3234694" cy="2426021"/>
            </a:xfrm>
            <a:prstGeom prst="rect">
              <a:avLst/>
            </a:prstGeom>
            <a:ln w="47625">
              <a:solidFill>
                <a:srgbClr val="FF0000"/>
              </a:solidFill>
            </a:ln>
          </p:spPr>
        </p:pic>
        <p:sp>
          <p:nvSpPr>
            <p:cNvPr id="9" name="TextBox 8"/>
            <p:cNvSpPr txBox="1"/>
            <p:nvPr/>
          </p:nvSpPr>
          <p:spPr>
            <a:xfrm>
              <a:off x="5319275" y="3007395"/>
              <a:ext cx="576863" cy="1107996"/>
            </a:xfrm>
            <a:prstGeom prst="rect">
              <a:avLst/>
            </a:prstGeom>
            <a:noFill/>
          </p:spPr>
          <p:txBody>
            <a:bodyPr wrap="none" rtlCol="0">
              <a:spAutoFit/>
            </a:bodyPr>
            <a:lstStyle/>
            <a:p>
              <a:r>
                <a:rPr lang="en-US" sz="6600" dirty="0" smtClean="0">
                  <a:solidFill>
                    <a:srgbClr val="FF0000"/>
                  </a:solidFill>
                </a:rPr>
                <a:t>?</a:t>
              </a:r>
              <a:endParaRPr lang="en-US" sz="6600" dirty="0">
                <a:solidFill>
                  <a:srgbClr val="FF0000"/>
                </a:solidFill>
              </a:endParaRPr>
            </a:p>
          </p:txBody>
        </p:sp>
      </p:grpSp>
    </p:spTree>
    <p:extLst>
      <p:ext uri="{BB962C8B-B14F-4D97-AF65-F5344CB8AC3E}">
        <p14:creationId xmlns:p14="http://schemas.microsoft.com/office/powerpoint/2010/main" val="3715848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a:xfrm>
            <a:off x="457200" y="1678075"/>
            <a:ext cx="8229600" cy="4448088"/>
          </a:xfrm>
        </p:spPr>
        <p:txBody>
          <a:bodyPr>
            <a:normAutofit/>
          </a:bodyPr>
          <a:lstStyle/>
          <a:p>
            <a:r>
              <a:rPr lang="en-US" sz="2800" dirty="0" smtClean="0"/>
              <a:t>Integrating the time series will increase MBARI reach, generate new science and lower the costs – </a:t>
            </a:r>
            <a:r>
              <a:rPr lang="en-US" sz="2800" i="1" dirty="0" smtClean="0"/>
              <a:t>directly related to MBARI strategic plan &amp; tech roadmap</a:t>
            </a:r>
          </a:p>
          <a:p>
            <a:r>
              <a:rPr lang="en-US" sz="2800" dirty="0" smtClean="0"/>
              <a:t>Feasibility study identified a path forward</a:t>
            </a:r>
          </a:p>
          <a:p>
            <a:r>
              <a:rPr lang="en-US" sz="2800" dirty="0" smtClean="0"/>
              <a:t>Project goals: science/engineering meetings, scientific and technical data integration </a:t>
            </a:r>
          </a:p>
          <a:p>
            <a:r>
              <a:rPr lang="en-US" sz="2800" dirty="0" smtClean="0"/>
              <a:t>Ken, Bruce and Francisco are actively engaged in combining </a:t>
            </a:r>
            <a:r>
              <a:rPr lang="en-US" sz="2800" smtClean="0"/>
              <a:t>their research and </a:t>
            </a:r>
            <a:r>
              <a:rPr lang="en-US" sz="2800" dirty="0" smtClean="0"/>
              <a:t>data</a:t>
            </a:r>
          </a:p>
        </p:txBody>
      </p:sp>
      <p:sp>
        <p:nvSpPr>
          <p:cNvPr id="4" name="TextBox 3"/>
          <p:cNvSpPr txBox="1"/>
          <p:nvPr/>
        </p:nvSpPr>
        <p:spPr>
          <a:xfrm>
            <a:off x="5817996" y="5985521"/>
            <a:ext cx="3104940" cy="707886"/>
          </a:xfrm>
          <a:prstGeom prst="rect">
            <a:avLst/>
          </a:prstGeom>
          <a:noFill/>
        </p:spPr>
        <p:txBody>
          <a:bodyPr wrap="square" rtlCol="0">
            <a:spAutoFit/>
          </a:bodyPr>
          <a:lstStyle/>
          <a:p>
            <a:r>
              <a:rPr lang="fr-FR" sz="4000" i="1" dirty="0" smtClean="0"/>
              <a:t>… Questions?</a:t>
            </a:r>
            <a:endParaRPr lang="en-US" sz="4000" i="1" dirty="0"/>
          </a:p>
        </p:txBody>
      </p:sp>
    </p:spTree>
    <p:extLst>
      <p:ext uri="{BB962C8B-B14F-4D97-AF65-F5344CB8AC3E}">
        <p14:creationId xmlns:p14="http://schemas.microsoft.com/office/powerpoint/2010/main" val="26623616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ime series diagram 17 Dec.tif"/>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0290" y="263927"/>
            <a:ext cx="7254363" cy="6268874"/>
          </a:xfrm>
          <a:prstGeom prst="rect">
            <a:avLst/>
          </a:prstGeom>
        </p:spPr>
      </p:pic>
    </p:spTree>
    <p:extLst>
      <p:ext uri="{BB962C8B-B14F-4D97-AF65-F5344CB8AC3E}">
        <p14:creationId xmlns:p14="http://schemas.microsoft.com/office/powerpoint/2010/main" val="22370288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562712" y="1836752"/>
            <a:ext cx="8003512" cy="4554000"/>
          </a:xfrm>
        </p:spPr>
        <p:txBody>
          <a:bodyPr>
            <a:normAutofit fontScale="85000" lnSpcReduction="20000"/>
          </a:bodyPr>
          <a:lstStyle/>
          <a:p>
            <a:r>
              <a:rPr lang="en-US" dirty="0" smtClean="0"/>
              <a:t>Background</a:t>
            </a:r>
            <a:endParaRPr lang="en-US" dirty="0" smtClean="0"/>
          </a:p>
          <a:p>
            <a:pPr lvl="1">
              <a:tabLst>
                <a:tab pos="1146175" algn="l"/>
              </a:tabLst>
            </a:pPr>
            <a:r>
              <a:rPr lang="en-US" dirty="0"/>
              <a:t>Why an integrated time series project</a:t>
            </a:r>
            <a:r>
              <a:rPr lang="en-US" dirty="0" smtClean="0"/>
              <a:t>? </a:t>
            </a:r>
            <a:br>
              <a:rPr lang="en-US" dirty="0" smtClean="0"/>
            </a:br>
            <a:r>
              <a:rPr lang="en-US" dirty="0" smtClean="0"/>
              <a:t>	</a:t>
            </a:r>
            <a:r>
              <a:rPr lang="en-US" sz="2400" i="1" dirty="0" smtClean="0">
                <a:solidFill>
                  <a:prstClr val="white"/>
                </a:solidFill>
              </a:rPr>
              <a:t>Towards </a:t>
            </a:r>
            <a:r>
              <a:rPr lang="en-US" sz="2400" i="1" dirty="0">
                <a:solidFill>
                  <a:prstClr val="white"/>
                </a:solidFill>
              </a:rPr>
              <a:t>sustainability, export and novel </a:t>
            </a:r>
            <a:r>
              <a:rPr lang="en-US" sz="2400" i="1" dirty="0" smtClean="0">
                <a:solidFill>
                  <a:prstClr val="white"/>
                </a:solidFill>
              </a:rPr>
              <a:t>science</a:t>
            </a:r>
            <a:endParaRPr lang="en-US" sz="2400" i="1" dirty="0"/>
          </a:p>
          <a:p>
            <a:pPr lvl="1"/>
            <a:r>
              <a:rPr lang="en-US" dirty="0"/>
              <a:t>Connection to strategic plan / tech </a:t>
            </a:r>
            <a:r>
              <a:rPr lang="en-US" dirty="0" smtClean="0"/>
              <a:t>roadmap</a:t>
            </a:r>
          </a:p>
          <a:p>
            <a:pPr lvl="1"/>
            <a:r>
              <a:rPr lang="en-US" dirty="0"/>
              <a:t>Project overview (next steps and project linkages</a:t>
            </a:r>
            <a:r>
              <a:rPr lang="en-US" dirty="0" smtClean="0"/>
              <a:t>)</a:t>
            </a:r>
          </a:p>
          <a:p>
            <a:pPr marL="457200" lvl="1" indent="0">
              <a:buNone/>
            </a:pPr>
            <a:endParaRPr lang="en-US" sz="1800" dirty="0"/>
          </a:p>
          <a:p>
            <a:r>
              <a:rPr lang="en-US" dirty="0" smtClean="0"/>
              <a:t>Feasibility results to date</a:t>
            </a:r>
          </a:p>
          <a:p>
            <a:pPr lvl="1"/>
            <a:r>
              <a:rPr lang="en-US" sz="2600" dirty="0" smtClean="0"/>
              <a:t>Early promise of integrating time series and path forward</a:t>
            </a:r>
          </a:p>
          <a:p>
            <a:pPr marL="457200" lvl="1" indent="0">
              <a:buNone/>
            </a:pPr>
            <a:endParaRPr lang="en-US" sz="1600" dirty="0" smtClean="0"/>
          </a:p>
          <a:p>
            <a:r>
              <a:rPr lang="en-US" dirty="0" smtClean="0"/>
              <a:t>Project Goals</a:t>
            </a:r>
          </a:p>
          <a:p>
            <a:pPr lvl="1"/>
            <a:r>
              <a:rPr lang="en-US" sz="2600" dirty="0" smtClean="0"/>
              <a:t>Continued monthly science/engineering meetings</a:t>
            </a:r>
          </a:p>
          <a:p>
            <a:pPr lvl="1"/>
            <a:r>
              <a:rPr lang="en-US" sz="2600" dirty="0" smtClean="0"/>
              <a:t>Scientific analysis</a:t>
            </a:r>
          </a:p>
          <a:p>
            <a:pPr lvl="1"/>
            <a:r>
              <a:rPr lang="en-US" sz="2600" dirty="0" smtClean="0"/>
              <a:t>Engineering development</a:t>
            </a:r>
          </a:p>
        </p:txBody>
      </p:sp>
    </p:spTree>
    <p:extLst>
      <p:ext uri="{BB962C8B-B14F-4D97-AF65-F5344CB8AC3E}">
        <p14:creationId xmlns:p14="http://schemas.microsoft.com/office/powerpoint/2010/main" val="10313637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sosceles Triangle 10"/>
          <p:cNvSpPr/>
          <p:nvPr/>
        </p:nvSpPr>
        <p:spPr>
          <a:xfrm rot="10800000">
            <a:off x="5443992" y="3450192"/>
            <a:ext cx="702734" cy="2273300"/>
          </a:xfrm>
          <a:prstGeom prst="triangl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The Integrated Time Series vision</a:t>
            </a:r>
            <a:endParaRPr lang="en-US" dirty="0"/>
          </a:p>
        </p:txBody>
      </p:sp>
      <p:sp>
        <p:nvSpPr>
          <p:cNvPr id="4" name="Rounded Rectangle 3"/>
          <p:cNvSpPr/>
          <p:nvPr/>
        </p:nvSpPr>
        <p:spPr>
          <a:xfrm>
            <a:off x="262451" y="2438426"/>
            <a:ext cx="1845734" cy="990599"/>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bg1"/>
                </a:solidFill>
              </a:rPr>
              <a:t>Surface</a:t>
            </a:r>
            <a:endParaRPr lang="en-US" dirty="0">
              <a:solidFill>
                <a:schemeClr val="bg1"/>
              </a:solidFill>
            </a:endParaRPr>
          </a:p>
        </p:txBody>
      </p:sp>
      <p:sp>
        <p:nvSpPr>
          <p:cNvPr id="5" name="Rounded Rectangle 4"/>
          <p:cNvSpPr/>
          <p:nvPr/>
        </p:nvSpPr>
        <p:spPr>
          <a:xfrm>
            <a:off x="262451" y="4112709"/>
            <a:ext cx="1845734" cy="94826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smtClean="0">
                <a:solidFill>
                  <a:schemeClr val="bg1"/>
                </a:solidFill>
              </a:rPr>
              <a:t>Midwater</a:t>
            </a:r>
            <a:endParaRPr lang="en-US" dirty="0">
              <a:solidFill>
                <a:schemeClr val="bg1"/>
              </a:solidFill>
            </a:endParaRPr>
          </a:p>
        </p:txBody>
      </p:sp>
      <p:sp>
        <p:nvSpPr>
          <p:cNvPr id="6" name="Rounded Rectangle 5"/>
          <p:cNvSpPr/>
          <p:nvPr/>
        </p:nvSpPr>
        <p:spPr>
          <a:xfrm>
            <a:off x="262451" y="5723492"/>
            <a:ext cx="1845734" cy="914400"/>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bg1"/>
                </a:solidFill>
              </a:rPr>
              <a:t>Benthos</a:t>
            </a:r>
            <a:endParaRPr lang="en-US" dirty="0">
              <a:solidFill>
                <a:schemeClr val="bg1"/>
              </a:solidFill>
            </a:endParaRPr>
          </a:p>
        </p:txBody>
      </p:sp>
      <p:sp>
        <p:nvSpPr>
          <p:cNvPr id="7" name="Rounded Rectangle 6"/>
          <p:cNvSpPr/>
          <p:nvPr/>
        </p:nvSpPr>
        <p:spPr>
          <a:xfrm>
            <a:off x="4927527" y="2438426"/>
            <a:ext cx="1752601" cy="990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Surface</a:t>
            </a:r>
            <a:endParaRPr lang="en-US" dirty="0"/>
          </a:p>
        </p:txBody>
      </p:sp>
      <p:sp>
        <p:nvSpPr>
          <p:cNvPr id="8" name="Rounded Rectangle 7"/>
          <p:cNvSpPr/>
          <p:nvPr/>
        </p:nvSpPr>
        <p:spPr>
          <a:xfrm>
            <a:off x="4919057" y="4112709"/>
            <a:ext cx="1752600" cy="948266"/>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Midwater</a:t>
            </a:r>
            <a:endParaRPr lang="en-US" dirty="0"/>
          </a:p>
        </p:txBody>
      </p:sp>
      <p:sp>
        <p:nvSpPr>
          <p:cNvPr id="9" name="Rounded Rectangle 8"/>
          <p:cNvSpPr/>
          <p:nvPr/>
        </p:nvSpPr>
        <p:spPr>
          <a:xfrm>
            <a:off x="4927528" y="5723492"/>
            <a:ext cx="1752600" cy="9144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Benthos</a:t>
            </a:r>
            <a:endParaRPr lang="en-US" dirty="0"/>
          </a:p>
        </p:txBody>
      </p:sp>
      <p:sp>
        <p:nvSpPr>
          <p:cNvPr id="10" name="Right Arrow 9"/>
          <p:cNvSpPr/>
          <p:nvPr/>
        </p:nvSpPr>
        <p:spPr>
          <a:xfrm>
            <a:off x="2321982" y="2873629"/>
            <a:ext cx="1862693" cy="3367154"/>
          </a:xfrm>
          <a:prstGeom prst="rightArrow">
            <a:avLst>
              <a:gd name="adj1" fmla="val 50000"/>
              <a:gd name="adj2" fmla="val 37273"/>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112867" y="3556021"/>
            <a:ext cx="1363133" cy="369332"/>
          </a:xfrm>
          <a:prstGeom prst="rect">
            <a:avLst/>
          </a:prstGeom>
          <a:noFill/>
        </p:spPr>
        <p:txBody>
          <a:bodyPr wrap="square" rtlCol="0">
            <a:spAutoFit/>
          </a:bodyPr>
          <a:lstStyle/>
          <a:p>
            <a:r>
              <a:rPr lang="en-US" dirty="0" smtClean="0">
                <a:solidFill>
                  <a:schemeClr val="accent4">
                    <a:lumMod val="60000"/>
                    <a:lumOff val="40000"/>
                  </a:schemeClr>
                </a:solidFill>
              </a:rPr>
              <a:t>Carbon flux</a:t>
            </a:r>
            <a:endParaRPr lang="en-US" dirty="0">
              <a:solidFill>
                <a:schemeClr val="accent4">
                  <a:lumMod val="60000"/>
                  <a:lumOff val="40000"/>
                </a:schemeClr>
              </a:solidFill>
            </a:endParaRPr>
          </a:p>
        </p:txBody>
      </p:sp>
      <p:sp>
        <p:nvSpPr>
          <p:cNvPr id="14" name="Oval 13"/>
          <p:cNvSpPr/>
          <p:nvPr/>
        </p:nvSpPr>
        <p:spPr>
          <a:xfrm>
            <a:off x="4461861" y="1497204"/>
            <a:ext cx="2683934" cy="627938"/>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solidFill>
              </a:rPr>
              <a:t>Climate variability and change</a:t>
            </a:r>
            <a:endParaRPr lang="en-US" dirty="0">
              <a:solidFill>
                <a:schemeClr val="bg2"/>
              </a:solidFill>
            </a:endParaRPr>
          </a:p>
        </p:txBody>
      </p:sp>
      <p:cxnSp>
        <p:nvCxnSpPr>
          <p:cNvPr id="16" name="Curved Connector 15"/>
          <p:cNvCxnSpPr>
            <a:stCxn id="14" idx="2"/>
            <a:endCxn id="7" idx="1"/>
          </p:cNvCxnSpPr>
          <p:nvPr/>
        </p:nvCxnSpPr>
        <p:spPr>
          <a:xfrm rot="10800000" flipH="1" flipV="1">
            <a:off x="4461861" y="1811172"/>
            <a:ext cx="465666" cy="1122553"/>
          </a:xfrm>
          <a:prstGeom prst="curvedConnector3">
            <a:avLst>
              <a:gd name="adj1" fmla="val -16723"/>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8" name="Curved Connector 17"/>
          <p:cNvCxnSpPr>
            <a:stCxn id="14" idx="2"/>
            <a:endCxn id="8" idx="1"/>
          </p:cNvCxnSpPr>
          <p:nvPr/>
        </p:nvCxnSpPr>
        <p:spPr>
          <a:xfrm rot="10800000" flipH="1" flipV="1">
            <a:off x="4461861" y="1811172"/>
            <a:ext cx="457196" cy="2775669"/>
          </a:xfrm>
          <a:prstGeom prst="curvedConnector3">
            <a:avLst>
              <a:gd name="adj1" fmla="val -32417"/>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20" name="Curved Connector 19"/>
          <p:cNvCxnSpPr>
            <a:stCxn id="14" idx="2"/>
            <a:endCxn id="9" idx="1"/>
          </p:cNvCxnSpPr>
          <p:nvPr/>
        </p:nvCxnSpPr>
        <p:spPr>
          <a:xfrm rot="10800000" flipH="1" flipV="1">
            <a:off x="4461860" y="1811172"/>
            <a:ext cx="465667" cy="4369519"/>
          </a:xfrm>
          <a:prstGeom prst="curvedConnector3">
            <a:avLst>
              <a:gd name="adj1" fmla="val -49091"/>
            </a:avLst>
          </a:prstGeom>
          <a:ln w="15875">
            <a:tailEnd type="arrow"/>
          </a:ln>
        </p:spPr>
        <p:style>
          <a:lnRef idx="1">
            <a:schemeClr val="accent1"/>
          </a:lnRef>
          <a:fillRef idx="0">
            <a:schemeClr val="accent1"/>
          </a:fillRef>
          <a:effectRef idx="0">
            <a:schemeClr val="accent1"/>
          </a:effectRef>
          <a:fontRef idx="minor">
            <a:schemeClr val="tx1"/>
          </a:fontRef>
        </p:style>
      </p:cxnSp>
      <p:sp>
        <p:nvSpPr>
          <p:cNvPr id="38" name="Right Arrow 37"/>
          <p:cNvSpPr/>
          <p:nvPr/>
        </p:nvSpPr>
        <p:spPr>
          <a:xfrm>
            <a:off x="6891861" y="4020741"/>
            <a:ext cx="1168400" cy="1072934"/>
          </a:xfrm>
          <a:prstGeom prst="rightArrow">
            <a:avLst>
              <a:gd name="adj1" fmla="val 50000"/>
              <a:gd name="adj2" fmla="val 40986"/>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smtClean="0">
                <a:solidFill>
                  <a:schemeClr val="bg2"/>
                </a:solidFill>
              </a:rPr>
              <a:t>Share &amp; export</a:t>
            </a:r>
            <a:endParaRPr lang="en-US" i="1" dirty="0">
              <a:solidFill>
                <a:schemeClr val="bg2"/>
              </a:solidFill>
            </a:endParaRPr>
          </a:p>
        </p:txBody>
      </p:sp>
      <p:sp>
        <p:nvSpPr>
          <p:cNvPr id="39" name="Oval 38"/>
          <p:cNvSpPr/>
          <p:nvPr/>
        </p:nvSpPr>
        <p:spPr>
          <a:xfrm>
            <a:off x="8187267" y="4413274"/>
            <a:ext cx="889002" cy="2878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dirty="0" smtClean="0"/>
              <a:t>Public</a:t>
            </a:r>
          </a:p>
        </p:txBody>
      </p:sp>
      <p:sp>
        <p:nvSpPr>
          <p:cNvPr id="46" name="TextBox 45"/>
          <p:cNvSpPr txBox="1"/>
          <p:nvPr/>
        </p:nvSpPr>
        <p:spPr>
          <a:xfrm>
            <a:off x="2321982" y="3649265"/>
            <a:ext cx="1684867" cy="1815882"/>
          </a:xfrm>
          <a:prstGeom prst="rect">
            <a:avLst/>
          </a:prstGeom>
          <a:noFill/>
        </p:spPr>
        <p:txBody>
          <a:bodyPr wrap="square" rtlCol="0">
            <a:spAutoFit/>
          </a:bodyPr>
          <a:lstStyle/>
          <a:p>
            <a:pPr marL="111125" indent="-109538">
              <a:buFont typeface="Arial" panose="020B0604020202020204" pitchFamily="34" charset="0"/>
              <a:buChar char="•"/>
            </a:pPr>
            <a:r>
              <a:rPr lang="en-US" sz="1600" i="1" dirty="0" smtClean="0">
                <a:solidFill>
                  <a:schemeClr val="bg2"/>
                </a:solidFill>
              </a:rPr>
              <a:t>Synchronous &amp; comparable measurements</a:t>
            </a:r>
          </a:p>
          <a:p>
            <a:pPr marL="111125" indent="-109538">
              <a:buFont typeface="Arial" panose="020B0604020202020204" pitchFamily="34" charset="0"/>
              <a:buChar char="•"/>
            </a:pPr>
            <a:r>
              <a:rPr lang="en-US" sz="1600" i="1" dirty="0" smtClean="0">
                <a:solidFill>
                  <a:schemeClr val="bg2"/>
                </a:solidFill>
              </a:rPr>
              <a:t>Common database for scientific exploration</a:t>
            </a:r>
          </a:p>
        </p:txBody>
      </p:sp>
      <p:sp>
        <p:nvSpPr>
          <p:cNvPr id="3" name="Oval 2"/>
          <p:cNvSpPr/>
          <p:nvPr/>
        </p:nvSpPr>
        <p:spPr>
          <a:xfrm>
            <a:off x="7476062" y="1668026"/>
            <a:ext cx="1617694" cy="1647930"/>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sz="1700" b="1" i="1" dirty="0" smtClean="0"/>
              <a:t>affordable</a:t>
            </a:r>
          </a:p>
          <a:p>
            <a:pPr algn="ctr"/>
            <a:r>
              <a:rPr lang="en-US" sz="1700" b="1" i="1" dirty="0" smtClean="0"/>
              <a:t>sustainable</a:t>
            </a:r>
          </a:p>
          <a:p>
            <a:pPr algn="ctr"/>
            <a:r>
              <a:rPr lang="en-US" sz="1700" b="1" i="1" dirty="0" smtClean="0"/>
              <a:t>efficient</a:t>
            </a:r>
          </a:p>
          <a:p>
            <a:pPr algn="ctr"/>
            <a:r>
              <a:rPr lang="en-US" sz="1700" b="1" i="1" dirty="0" smtClean="0"/>
              <a:t>exportable</a:t>
            </a:r>
          </a:p>
          <a:p>
            <a:pPr algn="ctr"/>
            <a:r>
              <a:rPr lang="en-US" sz="1700" b="1" i="1" dirty="0" smtClean="0"/>
              <a:t>automated</a:t>
            </a:r>
            <a:endParaRPr lang="en-US" sz="1700" b="1" i="1" dirty="0"/>
          </a:p>
        </p:txBody>
      </p:sp>
    </p:spTree>
    <p:extLst>
      <p:ext uri="{BB962C8B-B14F-4D97-AF65-F5344CB8AC3E}">
        <p14:creationId xmlns:p14="http://schemas.microsoft.com/office/powerpoint/2010/main" val="200291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animBg="1"/>
      <p:bldP spid="8" grpId="0" animBg="1"/>
      <p:bldP spid="9" grpId="0" animBg="1"/>
      <p:bldP spid="10" grpId="0" animBg="1"/>
      <p:bldP spid="13" grpId="0"/>
      <p:bldP spid="14" grpId="0" animBg="1"/>
      <p:bldP spid="38" grpId="0" animBg="1"/>
      <p:bldP spid="39" grpId="0" animBg="1"/>
      <p:bldP spid="46" grpId="0"/>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Integrated Time Series vision</a:t>
            </a:r>
            <a:endParaRPr lang="en-US" dirty="0"/>
          </a:p>
        </p:txBody>
      </p:sp>
      <p:sp>
        <p:nvSpPr>
          <p:cNvPr id="12" name="Rectangle 11"/>
          <p:cNvSpPr/>
          <p:nvPr/>
        </p:nvSpPr>
        <p:spPr>
          <a:xfrm>
            <a:off x="1276139" y="2278538"/>
            <a:ext cx="6581671" cy="2585323"/>
          </a:xfrm>
          <a:prstGeom prst="rect">
            <a:avLst/>
          </a:prstGeom>
        </p:spPr>
        <p:txBody>
          <a:bodyPr wrap="square">
            <a:spAutoFit/>
          </a:bodyPr>
          <a:lstStyle/>
          <a:p>
            <a:pPr lvl="0">
              <a:buNone/>
            </a:pPr>
            <a:r>
              <a:rPr lang="en-US" sz="2400" i="1" dirty="0">
                <a:solidFill>
                  <a:prstClr val="white"/>
                </a:solidFill>
              </a:rPr>
              <a:t>“ The three MBARI studies when combined will provide an </a:t>
            </a:r>
            <a:r>
              <a:rPr lang="en-US" sz="2400" i="1" dirty="0"/>
              <a:t>unprecedented time-series dataset </a:t>
            </a:r>
            <a:r>
              <a:rPr lang="en-US" sz="2400" i="1" dirty="0">
                <a:solidFill>
                  <a:prstClr val="white"/>
                </a:solidFill>
              </a:rPr>
              <a:t>to </a:t>
            </a:r>
            <a:r>
              <a:rPr lang="en-US" sz="2400" i="1" dirty="0"/>
              <a:t>track organic carbon production and utilization throughout the oceanic water column </a:t>
            </a:r>
            <a:r>
              <a:rPr lang="en-US" sz="2400" i="1" dirty="0">
                <a:solidFill>
                  <a:prstClr val="white"/>
                </a:solidFill>
              </a:rPr>
              <a:t>allowing us to interpret the impact of global warming on the oceanic carbon </a:t>
            </a:r>
            <a:r>
              <a:rPr lang="en-US" sz="2400" i="1" dirty="0" smtClean="0">
                <a:solidFill>
                  <a:prstClr val="white"/>
                </a:solidFill>
              </a:rPr>
              <a:t>cycle.”</a:t>
            </a:r>
            <a:endParaRPr lang="en-US" sz="2400" i="1" dirty="0">
              <a:solidFill>
                <a:prstClr val="white"/>
              </a:solidFill>
            </a:endParaRPr>
          </a:p>
          <a:p>
            <a:pPr marL="633413" lvl="0" indent="0" algn="r">
              <a:buNone/>
            </a:pPr>
            <a:r>
              <a:rPr lang="en-US" i="1" dirty="0">
                <a:solidFill>
                  <a:prstClr val="white"/>
                </a:solidFill>
              </a:rPr>
              <a:t>-- (time series white paper)</a:t>
            </a:r>
          </a:p>
        </p:txBody>
      </p:sp>
    </p:spTree>
    <p:extLst>
      <p:ext uri="{BB962C8B-B14F-4D97-AF65-F5344CB8AC3E}">
        <p14:creationId xmlns:p14="http://schemas.microsoft.com/office/powerpoint/2010/main" val="30093975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Integrated time series &amp; MBARI goals</a:t>
            </a:r>
            <a:endParaRPr lang="en-US" dirty="0"/>
          </a:p>
        </p:txBody>
      </p:sp>
      <p:sp>
        <p:nvSpPr>
          <p:cNvPr id="3" name="Content Placeholder 2"/>
          <p:cNvSpPr>
            <a:spLocks noGrp="1"/>
          </p:cNvSpPr>
          <p:nvPr>
            <p:ph idx="1"/>
          </p:nvPr>
        </p:nvSpPr>
        <p:spPr>
          <a:xfrm>
            <a:off x="376816" y="1788608"/>
            <a:ext cx="8229600" cy="4803112"/>
          </a:xfrm>
        </p:spPr>
        <p:txBody>
          <a:bodyPr>
            <a:normAutofit fontScale="92500"/>
          </a:bodyPr>
          <a:lstStyle/>
          <a:p>
            <a:r>
              <a:rPr lang="en-US" sz="3000" dirty="0" smtClean="0"/>
              <a:t>Directly related to MBARI </a:t>
            </a:r>
            <a:br>
              <a:rPr lang="en-US" sz="3000" dirty="0" smtClean="0"/>
            </a:br>
            <a:r>
              <a:rPr lang="en-US" sz="3000" dirty="0" smtClean="0"/>
              <a:t>research themes</a:t>
            </a:r>
          </a:p>
          <a:p>
            <a:pPr lvl="1"/>
            <a:r>
              <a:rPr lang="en-US" sz="2400" dirty="0" smtClean="0"/>
              <a:t>Ecosystem processes</a:t>
            </a:r>
          </a:p>
          <a:p>
            <a:pPr lvl="1"/>
            <a:r>
              <a:rPr lang="en-US" sz="2400" dirty="0" smtClean="0"/>
              <a:t>Ocean Visualization</a:t>
            </a:r>
          </a:p>
          <a:p>
            <a:pPr marL="457200" lvl="1" indent="0">
              <a:buNone/>
            </a:pPr>
            <a:endParaRPr lang="en-US" sz="1200" dirty="0" smtClean="0"/>
          </a:p>
          <a:p>
            <a:r>
              <a:rPr lang="en-US" sz="3000" dirty="0" smtClean="0"/>
              <a:t>Addresses Technical </a:t>
            </a:r>
            <a:br>
              <a:rPr lang="en-US" sz="3000" dirty="0" smtClean="0"/>
            </a:br>
            <a:r>
              <a:rPr lang="en-US" sz="3000" dirty="0" smtClean="0"/>
              <a:t>Needs in Roadmap</a:t>
            </a:r>
          </a:p>
          <a:p>
            <a:pPr lvl="1"/>
            <a:r>
              <a:rPr lang="en-US" sz="2400" dirty="0" smtClean="0"/>
              <a:t>Advancing a persistent presence</a:t>
            </a:r>
          </a:p>
          <a:p>
            <a:pPr marL="457200" lvl="1" indent="0">
              <a:buNone/>
            </a:pPr>
            <a:endParaRPr lang="en-US" sz="1200" dirty="0" smtClean="0"/>
          </a:p>
          <a:p>
            <a:pPr lvl="0"/>
            <a:r>
              <a:rPr lang="en-US" sz="3000" dirty="0" smtClean="0">
                <a:solidFill>
                  <a:prstClr val="white"/>
                </a:solidFill>
              </a:rPr>
              <a:t>A unique opportunity at MBARI</a:t>
            </a:r>
          </a:p>
          <a:p>
            <a:pPr marL="633413" lvl="0" indent="0">
              <a:buNone/>
            </a:pPr>
            <a:r>
              <a:rPr lang="en-US" sz="1600" i="1" dirty="0" smtClean="0">
                <a:solidFill>
                  <a:prstClr val="white"/>
                </a:solidFill>
              </a:rPr>
              <a:t>“</a:t>
            </a:r>
            <a:r>
              <a:rPr lang="en-US" sz="1600" b="1" i="1" dirty="0" smtClean="0">
                <a:solidFill>
                  <a:srgbClr val="FFFF00"/>
                </a:solidFill>
              </a:rPr>
              <a:t>No </a:t>
            </a:r>
            <a:r>
              <a:rPr lang="en-US" sz="1600" b="1" i="1" dirty="0">
                <a:solidFill>
                  <a:srgbClr val="FFFF00"/>
                </a:solidFill>
              </a:rPr>
              <a:t>other </a:t>
            </a:r>
            <a:r>
              <a:rPr lang="en-US" sz="1600" b="1" i="1" dirty="0" smtClean="0">
                <a:solidFill>
                  <a:srgbClr val="FFFF00"/>
                </a:solidFill>
              </a:rPr>
              <a:t>time-series </a:t>
            </a:r>
            <a:r>
              <a:rPr lang="en-US" sz="1600" b="1" i="1" dirty="0">
                <a:solidFill>
                  <a:srgbClr val="FFFF00"/>
                </a:solidFill>
              </a:rPr>
              <a:t>program worldwide</a:t>
            </a:r>
            <a:r>
              <a:rPr lang="en-US" sz="1600" b="1" i="1" dirty="0">
                <a:solidFill>
                  <a:prstClr val="white"/>
                </a:solidFill>
              </a:rPr>
              <a:t> </a:t>
            </a:r>
            <a:r>
              <a:rPr lang="en-US" sz="1600" i="1" dirty="0">
                <a:solidFill>
                  <a:prstClr val="white"/>
                </a:solidFill>
              </a:rPr>
              <a:t>now provides </a:t>
            </a:r>
            <a:r>
              <a:rPr lang="en-US" sz="1600" i="1" dirty="0" smtClean="0">
                <a:solidFill>
                  <a:prstClr val="white"/>
                </a:solidFill>
              </a:rPr>
              <a:t>the requisite </a:t>
            </a:r>
            <a:r>
              <a:rPr lang="en-US" sz="1600" i="1" dirty="0">
                <a:solidFill>
                  <a:prstClr val="white"/>
                </a:solidFill>
              </a:rPr>
              <a:t>measurements with high temporal </a:t>
            </a:r>
            <a:r>
              <a:rPr lang="en-US" sz="1600" i="1" dirty="0" smtClean="0">
                <a:solidFill>
                  <a:prstClr val="white"/>
                </a:solidFill>
              </a:rPr>
              <a:t>resolution to </a:t>
            </a:r>
            <a:r>
              <a:rPr lang="en-US" sz="1600" i="1" dirty="0">
                <a:solidFill>
                  <a:prstClr val="white"/>
                </a:solidFill>
              </a:rPr>
              <a:t>conduct such </a:t>
            </a:r>
            <a:r>
              <a:rPr lang="en-US" sz="1600" i="1" dirty="0" smtClean="0">
                <a:solidFill>
                  <a:prstClr val="white"/>
                </a:solidFill>
              </a:rPr>
              <a:t>studies throughout </a:t>
            </a:r>
            <a:r>
              <a:rPr lang="en-US" sz="1600" i="1" dirty="0">
                <a:solidFill>
                  <a:prstClr val="white"/>
                </a:solidFill>
              </a:rPr>
              <a:t>the water column and on the seafloor</a:t>
            </a:r>
            <a:r>
              <a:rPr lang="en-US" sz="1600" i="1" dirty="0" smtClean="0">
                <a:solidFill>
                  <a:prstClr val="white"/>
                </a:solidFill>
              </a:rPr>
              <a:t>.”</a:t>
            </a:r>
          </a:p>
          <a:p>
            <a:pPr marL="633413" lvl="0" indent="0" algn="r">
              <a:buNone/>
            </a:pPr>
            <a:r>
              <a:rPr lang="en-US" sz="1600" i="1" dirty="0" smtClean="0">
                <a:solidFill>
                  <a:prstClr val="white"/>
                </a:solidFill>
              </a:rPr>
              <a:t>-- (time series white paper)</a:t>
            </a:r>
            <a:endParaRPr lang="en-US" sz="1600" i="1" dirty="0">
              <a:solidFill>
                <a:prstClr val="white"/>
              </a:solidFill>
            </a:endParaRPr>
          </a:p>
          <a:p>
            <a:pPr marL="633413" lvl="0" indent="0">
              <a:buNone/>
            </a:pPr>
            <a:endParaRPr lang="en-US" sz="1800" i="1" dirty="0">
              <a:solidFill>
                <a:prstClr val="white"/>
              </a:solidFill>
            </a:endParaRPr>
          </a:p>
        </p:txBody>
      </p:sp>
      <p:sp>
        <p:nvSpPr>
          <p:cNvPr id="4" name="Rounded Rectangle 3"/>
          <p:cNvSpPr/>
          <p:nvPr/>
        </p:nvSpPr>
        <p:spPr>
          <a:xfrm>
            <a:off x="5331078" y="1722410"/>
            <a:ext cx="2404361" cy="99808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1200" i="1" dirty="0" smtClean="0"/>
              <a:t>“Aims </a:t>
            </a:r>
            <a:r>
              <a:rPr lang="en-US" sz="1200" i="1" dirty="0"/>
              <a:t>to comprehensively study productivity and transfer of matter and life between the ocean surface and the deep sea” </a:t>
            </a:r>
            <a:endParaRPr lang="en-US" sz="1200" i="1" dirty="0" smtClean="0"/>
          </a:p>
          <a:p>
            <a:pPr algn="r"/>
            <a:r>
              <a:rPr lang="en-US" sz="1200" i="1" dirty="0" smtClean="0"/>
              <a:t>-- (</a:t>
            </a:r>
            <a:r>
              <a:rPr lang="en-US" sz="1200" i="1" dirty="0"/>
              <a:t>MBARI </a:t>
            </a:r>
            <a:r>
              <a:rPr lang="en-US" sz="1200" i="1" dirty="0" smtClean="0"/>
              <a:t>Strategic Plan)</a:t>
            </a:r>
            <a:endParaRPr lang="en-US" sz="1200" i="1" dirty="0"/>
          </a:p>
        </p:txBody>
      </p:sp>
      <p:sp>
        <p:nvSpPr>
          <p:cNvPr id="5" name="Rounded Rectangle 4"/>
          <p:cNvSpPr/>
          <p:nvPr/>
        </p:nvSpPr>
        <p:spPr>
          <a:xfrm>
            <a:off x="4304429" y="2847872"/>
            <a:ext cx="2053298" cy="96631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sz="1200" i="1" dirty="0" smtClean="0">
                <a:solidFill>
                  <a:prstClr val="white"/>
                </a:solidFill>
              </a:rPr>
              <a:t>“Relate </a:t>
            </a:r>
            <a:r>
              <a:rPr lang="en-US" sz="1200" i="1" dirty="0">
                <a:solidFill>
                  <a:prstClr val="white"/>
                </a:solidFill>
              </a:rPr>
              <a:t>water-column conditions and variability to the abundance, distribution, and activity of organisms” </a:t>
            </a:r>
            <a:endParaRPr lang="en-US" sz="1200" i="1" dirty="0" smtClean="0">
              <a:solidFill>
                <a:prstClr val="white"/>
              </a:solidFill>
            </a:endParaRPr>
          </a:p>
          <a:p>
            <a:pPr algn="r"/>
            <a:r>
              <a:rPr lang="en-US" sz="1200" i="1" dirty="0" smtClean="0">
                <a:solidFill>
                  <a:prstClr val="white"/>
                </a:solidFill>
              </a:rPr>
              <a:t>-- (</a:t>
            </a:r>
            <a:r>
              <a:rPr lang="en-US" sz="1200" i="1" dirty="0"/>
              <a:t>MBARI </a:t>
            </a:r>
            <a:r>
              <a:rPr lang="en-US" sz="1200" i="1" dirty="0" smtClean="0"/>
              <a:t>T</a:t>
            </a:r>
            <a:r>
              <a:rPr lang="en-US" sz="1200" i="1" dirty="0" smtClean="0">
                <a:solidFill>
                  <a:prstClr val="white"/>
                </a:solidFill>
              </a:rPr>
              <a:t>ech Roadmap)</a:t>
            </a:r>
            <a:endParaRPr lang="en-US" sz="1200" dirty="0"/>
          </a:p>
        </p:txBody>
      </p:sp>
      <p:sp>
        <p:nvSpPr>
          <p:cNvPr id="6" name="Rounded Rectangle 5"/>
          <p:cNvSpPr/>
          <p:nvPr/>
        </p:nvSpPr>
        <p:spPr>
          <a:xfrm>
            <a:off x="5863641" y="4250041"/>
            <a:ext cx="2124799" cy="854522"/>
          </a:xfrm>
          <a:prstGeom prst="roundRect">
            <a:avLst/>
          </a:prstGeom>
        </p:spPr>
        <p:style>
          <a:lnRef idx="1">
            <a:schemeClr val="accent1"/>
          </a:lnRef>
          <a:fillRef idx="3">
            <a:schemeClr val="accent1"/>
          </a:fillRef>
          <a:effectRef idx="2">
            <a:schemeClr val="accent1"/>
          </a:effectRef>
          <a:fontRef idx="minor">
            <a:schemeClr val="lt1"/>
          </a:fontRef>
        </p:style>
        <p:txBody>
          <a:bodyPr lIns="0" rIns="0" rtlCol="0" anchor="ctr"/>
          <a:lstStyle/>
          <a:p>
            <a:r>
              <a:rPr lang="en-US" sz="1200" i="1" dirty="0" smtClean="0">
                <a:solidFill>
                  <a:prstClr val="white"/>
                </a:solidFill>
              </a:rPr>
              <a:t>“Developing tools for preserving, exploring, and mining multi-disciplinary data sets.” </a:t>
            </a:r>
          </a:p>
          <a:p>
            <a:pPr algn="r"/>
            <a:r>
              <a:rPr lang="en-US" sz="1200" i="1" dirty="0" smtClean="0">
                <a:solidFill>
                  <a:prstClr val="white"/>
                </a:solidFill>
              </a:rPr>
              <a:t>-- (</a:t>
            </a:r>
            <a:r>
              <a:rPr lang="en-US" sz="1200" i="1" dirty="0"/>
              <a:t>MBARI </a:t>
            </a:r>
            <a:r>
              <a:rPr lang="en-US" sz="1200" i="1" dirty="0" smtClean="0"/>
              <a:t>T</a:t>
            </a:r>
            <a:r>
              <a:rPr lang="en-US" sz="1200" i="1" dirty="0" smtClean="0">
                <a:solidFill>
                  <a:prstClr val="white"/>
                </a:solidFill>
              </a:rPr>
              <a:t>ech Roadmap)</a:t>
            </a:r>
            <a:endParaRPr lang="en-US" sz="1200" dirty="0"/>
          </a:p>
        </p:txBody>
      </p:sp>
      <p:sp>
        <p:nvSpPr>
          <p:cNvPr id="7" name="Oval 6"/>
          <p:cNvSpPr/>
          <p:nvPr/>
        </p:nvSpPr>
        <p:spPr>
          <a:xfrm>
            <a:off x="6573450" y="2903977"/>
            <a:ext cx="2500209" cy="854110"/>
          </a:xfrm>
          <a:prstGeom prst="ellipse">
            <a:avLst/>
          </a:prstGeom>
          <a:solidFill>
            <a:schemeClr val="accent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i="1" dirty="0" smtClean="0">
                <a:solidFill>
                  <a:schemeClr val="bg1"/>
                </a:solidFill>
              </a:rPr>
              <a:t>new technologies </a:t>
            </a:r>
            <a:br>
              <a:rPr lang="en-US" sz="1400" i="1" dirty="0" smtClean="0">
                <a:solidFill>
                  <a:schemeClr val="bg1"/>
                </a:solidFill>
              </a:rPr>
            </a:br>
            <a:r>
              <a:rPr lang="en-US" sz="1400" i="1" dirty="0" smtClean="0">
                <a:solidFill>
                  <a:schemeClr val="bg1"/>
                </a:solidFill>
              </a:rPr>
              <a:t>&amp; data integration</a:t>
            </a:r>
          </a:p>
          <a:p>
            <a:pPr algn="ctr"/>
            <a:r>
              <a:rPr lang="en-US" b="1" i="1" dirty="0" smtClean="0">
                <a:solidFill>
                  <a:schemeClr val="bg1"/>
                </a:solidFill>
              </a:rPr>
              <a:t> </a:t>
            </a:r>
            <a:r>
              <a:rPr lang="en-US" b="1" dirty="0" smtClean="0">
                <a:solidFill>
                  <a:schemeClr val="bg1"/>
                </a:solidFill>
                <a:sym typeface="Symbol"/>
              </a:rPr>
              <a:t></a:t>
            </a:r>
            <a:r>
              <a:rPr lang="en-US" b="1" i="1" dirty="0" smtClean="0">
                <a:solidFill>
                  <a:schemeClr val="bg1"/>
                </a:solidFill>
                <a:sym typeface="Symbol"/>
              </a:rPr>
              <a:t> </a:t>
            </a:r>
            <a:r>
              <a:rPr lang="en-US" b="1" i="1" dirty="0" smtClean="0">
                <a:solidFill>
                  <a:schemeClr val="bg1"/>
                </a:solidFill>
              </a:rPr>
              <a:t>sustainability</a:t>
            </a:r>
            <a:endParaRPr lang="en-US" b="1" i="1" dirty="0">
              <a:solidFill>
                <a:schemeClr val="bg1"/>
              </a:solidFill>
            </a:endParaRPr>
          </a:p>
        </p:txBody>
      </p:sp>
    </p:spTree>
    <p:extLst>
      <p:ext uri="{BB962C8B-B14F-4D97-AF65-F5344CB8AC3E}">
        <p14:creationId xmlns:p14="http://schemas.microsoft.com/office/powerpoint/2010/main" val="1475353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and Linkages</a:t>
            </a:r>
            <a:endParaRPr lang="en-US" dirty="0"/>
          </a:p>
        </p:txBody>
      </p:sp>
      <p:pic>
        <p:nvPicPr>
          <p:cNvPr id="1028" name="Picture 4" descr="Z:\Desktop\ITS-proposalv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174" y="1324854"/>
            <a:ext cx="7040880" cy="54406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Proposal connections 12 June 2014.tif"/>
          <p:cNvPicPr>
            <a:picLocks noChangeAspect="1"/>
          </p:cNvPicPr>
          <p:nvPr/>
        </p:nvPicPr>
        <p:blipFill rotWithShape="1">
          <a:blip r:embed="rId4" cstate="print">
            <a:extLst>
              <a:ext uri="{28A0092B-C50C-407E-A947-70E740481C1C}">
                <a14:useLocalDpi xmlns:a14="http://schemas.microsoft.com/office/drawing/2010/main" val="0"/>
              </a:ext>
            </a:extLst>
          </a:blip>
          <a:srcRect l="66002"/>
          <a:stretch/>
        </p:blipFill>
        <p:spPr>
          <a:xfrm>
            <a:off x="7108054" y="1821600"/>
            <a:ext cx="2035946" cy="3904719"/>
          </a:xfrm>
          <a:prstGeom prst="rect">
            <a:avLst/>
          </a:prstGeom>
        </p:spPr>
      </p:pic>
    </p:spTree>
    <p:extLst>
      <p:ext uri="{BB962C8B-B14F-4D97-AF65-F5344CB8AC3E}">
        <p14:creationId xmlns:p14="http://schemas.microsoft.com/office/powerpoint/2010/main" val="23111371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a:t>
            </a:r>
            <a:r>
              <a:rPr lang="en-US" dirty="0"/>
              <a:t>and Linkages</a:t>
            </a:r>
          </a:p>
        </p:txBody>
      </p:sp>
      <p:pic>
        <p:nvPicPr>
          <p:cNvPr id="3" name="Picture 2" descr="Proposal connections 12 June 2014.ti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646" y="1206499"/>
            <a:ext cx="8495585" cy="5539441"/>
          </a:xfrm>
          <a:prstGeom prst="rect">
            <a:avLst/>
          </a:prstGeom>
        </p:spPr>
      </p:pic>
    </p:spTree>
    <p:extLst>
      <p:ext uri="{BB962C8B-B14F-4D97-AF65-F5344CB8AC3E}">
        <p14:creationId xmlns:p14="http://schemas.microsoft.com/office/powerpoint/2010/main" val="16409930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Feasibility Results to Date</a:t>
            </a:r>
            <a:endParaRPr lang="en-US" dirty="0"/>
          </a:p>
        </p:txBody>
      </p:sp>
      <p:sp>
        <p:nvSpPr>
          <p:cNvPr id="3" name="Content Placeholder 2"/>
          <p:cNvSpPr>
            <a:spLocks noGrp="1"/>
          </p:cNvSpPr>
          <p:nvPr>
            <p:ph idx="1"/>
          </p:nvPr>
        </p:nvSpPr>
        <p:spPr/>
        <p:txBody>
          <a:bodyPr>
            <a:normAutofit lnSpcReduction="10000"/>
          </a:bodyPr>
          <a:lstStyle/>
          <a:p>
            <a:r>
              <a:rPr lang="en-US" dirty="0" smtClean="0"/>
              <a:t>Many productive discussions about parameters, planning and sampling technologies</a:t>
            </a:r>
          </a:p>
          <a:p>
            <a:r>
              <a:rPr lang="en-US" dirty="0" smtClean="0"/>
              <a:t>White paper summarizing goal for time series integration and technology development</a:t>
            </a:r>
          </a:p>
          <a:p>
            <a:r>
              <a:rPr lang="en-US" dirty="0" smtClean="0"/>
              <a:t>Prototyping Efforts:</a:t>
            </a:r>
          </a:p>
          <a:p>
            <a:pPr lvl="1"/>
            <a:r>
              <a:rPr lang="en-US" dirty="0" smtClean="0"/>
              <a:t>Data cataloging and extraction</a:t>
            </a:r>
          </a:p>
          <a:p>
            <a:pPr lvl="1"/>
            <a:r>
              <a:rPr lang="en-US" dirty="0" smtClean="0"/>
              <a:t>Scientific analysis</a:t>
            </a:r>
          </a:p>
          <a:p>
            <a:pPr lvl="1"/>
            <a:r>
              <a:rPr lang="en-US" dirty="0" smtClean="0"/>
              <a:t>Data visualization</a:t>
            </a:r>
          </a:p>
        </p:txBody>
      </p:sp>
    </p:spTree>
    <p:extLst>
      <p:ext uri="{BB962C8B-B14F-4D97-AF65-F5344CB8AC3E}">
        <p14:creationId xmlns:p14="http://schemas.microsoft.com/office/powerpoint/2010/main" val="15637139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Feasibility Results to Date</a:t>
            </a:r>
            <a:endParaRPr lang="en-US" dirty="0"/>
          </a:p>
        </p:txBody>
      </p:sp>
      <p:sp>
        <p:nvSpPr>
          <p:cNvPr id="3" name="Content Placeholder 2"/>
          <p:cNvSpPr>
            <a:spLocks noGrp="1"/>
          </p:cNvSpPr>
          <p:nvPr>
            <p:ph idx="1"/>
          </p:nvPr>
        </p:nvSpPr>
        <p:spPr/>
        <p:txBody>
          <a:bodyPr/>
          <a:lstStyle/>
          <a:p>
            <a:r>
              <a:rPr lang="en-US" dirty="0" smtClean="0"/>
              <a:t>Data Cataloging</a:t>
            </a:r>
            <a:endParaRPr lang="en-US" dirty="0"/>
          </a:p>
        </p:txBody>
      </p:sp>
      <p:pic>
        <p:nvPicPr>
          <p:cNvPr id="8" name="Picture 7" descr="Architecture_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52081"/>
            <a:ext cx="4351867" cy="6005919"/>
          </a:xfrm>
          <a:prstGeom prst="rect">
            <a:avLst/>
          </a:prstGeom>
        </p:spPr>
      </p:pic>
      <p:pic>
        <p:nvPicPr>
          <p:cNvPr id="9" name="Picture 8" descr="Architecture_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852081"/>
            <a:ext cx="5793223" cy="6028905"/>
          </a:xfrm>
          <a:prstGeom prst="rect">
            <a:avLst/>
          </a:prstGeom>
        </p:spPr>
      </p:pic>
      <p:pic>
        <p:nvPicPr>
          <p:cNvPr id="5" name="Picture 4" descr="Architecture_3.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98745" y="852081"/>
            <a:ext cx="5731918" cy="6002739"/>
          </a:xfrm>
          <a:prstGeom prst="rect">
            <a:avLst/>
          </a:prstGeom>
        </p:spPr>
      </p:pic>
      <p:pic>
        <p:nvPicPr>
          <p:cNvPr id="4" name="Picture 3" descr="Architecture_Extract.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7868" y="1417638"/>
            <a:ext cx="7446132" cy="4734230"/>
          </a:xfrm>
          <a:prstGeom prst="rect">
            <a:avLst/>
          </a:prstGeom>
        </p:spPr>
      </p:pic>
    </p:spTree>
    <p:extLst>
      <p:ext uri="{BB962C8B-B14F-4D97-AF65-F5344CB8AC3E}">
        <p14:creationId xmlns:p14="http://schemas.microsoft.com/office/powerpoint/2010/main" val="4291899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nodeType="clickEffect">
                                  <p:stCondLst>
                                    <p:cond delay="0"/>
                                  </p:stCondLst>
                                  <p:childTnLst>
                                    <p:animScale>
                                      <p:cBhvr>
                                        <p:cTn id="11" dur="1000" fill="hold"/>
                                        <p:tgtEl>
                                          <p:spTgt spid="8"/>
                                        </p:tgtEl>
                                      </p:cBhvr>
                                      <p:by x="50000" y="50000"/>
                                    </p:animScale>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dissolv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mph" presetSubtype="0" fill="hold" nodeType="clickEffect">
                                  <p:stCondLst>
                                    <p:cond delay="0"/>
                                  </p:stCondLst>
                                  <p:childTnLst>
                                    <p:animScale>
                                      <p:cBhvr>
                                        <p:cTn id="19" dur="1000" fill="hold"/>
                                        <p:tgtEl>
                                          <p:spTgt spid="9"/>
                                        </p:tgtEl>
                                      </p:cBhvr>
                                      <p:by x="50000" y="50000"/>
                                    </p:animScale>
                                  </p:childTnLst>
                                </p:cTn>
                              </p:par>
                            </p:childTnLst>
                          </p:cTn>
                        </p:par>
                        <p:par>
                          <p:cTn id="20" fill="hold">
                            <p:stCondLst>
                              <p:cond delay="1000"/>
                            </p:stCondLst>
                            <p:childTnLst>
                              <p:par>
                                <p:cTn id="21" presetID="9"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dissolv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mph" presetSubtype="0" fill="hold" nodeType="clickEffect">
                                  <p:stCondLst>
                                    <p:cond delay="0"/>
                                  </p:stCondLst>
                                  <p:childTnLst>
                                    <p:animScale>
                                      <p:cBhvr>
                                        <p:cTn id="27" dur="1000" fill="hold"/>
                                        <p:tgtEl>
                                          <p:spTgt spid="5"/>
                                        </p:tgtEl>
                                      </p:cBhvr>
                                      <p:by x="50000" y="50000"/>
                                    </p:animScale>
                                  </p:childTnLst>
                                </p:cTn>
                              </p:par>
                            </p:childTnLst>
                          </p:cTn>
                        </p:par>
                        <p:par>
                          <p:cTn id="28" fill="hold">
                            <p:stCondLst>
                              <p:cond delay="1000"/>
                            </p:stCondLst>
                            <p:childTnLst>
                              <p:par>
                                <p:cTn id="29" presetID="9" presetClass="entr" presetSubtype="0" fill="hold" nodeType="after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dissolve">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 Black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2883</TotalTime>
  <Words>650</Words>
  <Application>Microsoft Office PowerPoint</Application>
  <PresentationFormat>On-screen Show (4:3)</PresentationFormat>
  <Paragraphs>141</Paragraphs>
  <Slides>18</Slides>
  <Notes>15</Notes>
  <HiddenSlides>2</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 Black </vt:lpstr>
      <vt:lpstr>Integrated Time Series</vt:lpstr>
      <vt:lpstr>Outline</vt:lpstr>
      <vt:lpstr>The Integrated Time Series vision</vt:lpstr>
      <vt:lpstr>The Integrated Time Series vision</vt:lpstr>
      <vt:lpstr>Integrated time series &amp; MBARI goals</vt:lpstr>
      <vt:lpstr>Overview and Linkages</vt:lpstr>
      <vt:lpstr>Overview and Linkages</vt:lpstr>
      <vt:lpstr>Feasibility Results to Date</vt:lpstr>
      <vt:lpstr>Feasibility Results to Date</vt:lpstr>
      <vt:lpstr>Feasibility Results to Date</vt:lpstr>
      <vt:lpstr>Feasibility Results to Date</vt:lpstr>
      <vt:lpstr>Scientific Analysis</vt:lpstr>
      <vt:lpstr>Scientific Analysis</vt:lpstr>
      <vt:lpstr>Scientific Analysis</vt:lpstr>
      <vt:lpstr>Engineering Development</vt:lpstr>
      <vt:lpstr>Engineering Development</vt:lpstr>
      <vt:lpstr>Conclusion</vt:lpstr>
      <vt:lpstr>PowerPoint Presentation</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Integrated Time Series</dc:title>
  <dc:creator>Kevin Gomes</dc:creator>
  <cp:lastModifiedBy>Monique Messié</cp:lastModifiedBy>
  <cp:revision>129</cp:revision>
  <dcterms:created xsi:type="dcterms:W3CDTF">2014-05-31T23:52:42Z</dcterms:created>
  <dcterms:modified xsi:type="dcterms:W3CDTF">2014-06-20T21:18:52Z</dcterms:modified>
</cp:coreProperties>
</file>