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47"/>
    <p:restoredTop sz="94732"/>
  </p:normalViewPr>
  <p:slideViewPr>
    <p:cSldViewPr snapToGrid="0" snapToObjects="1">
      <p:cViewPr>
        <p:scale>
          <a:sx n="80" d="100"/>
          <a:sy n="80" d="100"/>
        </p:scale>
        <p:origin x="79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idwater:Transects:Anomalies:Anomalies_2015_particle_feedersV4_correct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 anchor="ctr" anchorCtr="1"/>
          <a:lstStyle/>
          <a:p>
            <a:pPr>
              <a:defRPr sz="1600"/>
            </a:pPr>
            <a:r>
              <a:rPr lang="en-US" sz="1600" b="0" dirty="0" smtClean="0"/>
              <a:t>Midwater particle</a:t>
            </a:r>
            <a:r>
              <a:rPr lang="en-US" sz="1600" b="0" baseline="0" dirty="0" smtClean="0"/>
              <a:t> feeders l</a:t>
            </a:r>
            <a:r>
              <a:rPr lang="en-US" sz="1600" b="0" dirty="0" smtClean="0"/>
              <a:t>og10 Abundance</a:t>
            </a:r>
            <a:r>
              <a:rPr lang="en-US" sz="1600" b="0" baseline="0" dirty="0" smtClean="0"/>
              <a:t> </a:t>
            </a:r>
            <a:r>
              <a:rPr lang="en-US" sz="1600" b="0" dirty="0" err="1" smtClean="0"/>
              <a:t>Anom</a:t>
            </a:r>
            <a:r>
              <a:rPr lang="en-US" sz="1600" b="0" dirty="0" smtClean="0"/>
              <a:t>/m^3</a:t>
            </a:r>
            <a:endParaRPr lang="en-US" sz="1600" b="0" dirty="0"/>
          </a:p>
        </c:rich>
      </c:tx>
      <c:layout>
        <c:manualLayout>
          <c:xMode val="edge"/>
          <c:yMode val="edge"/>
          <c:x val="0.170339415374335"/>
          <c:y val="0.0085378380849427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13815158439731"/>
          <c:y val="0.0797502102285758"/>
          <c:w val="0.892578072282057"/>
          <c:h val="0.881894035844402"/>
        </c:manualLayout>
      </c:layout>
      <c:barChart>
        <c:barDir val="col"/>
        <c:grouping val="clustered"/>
        <c:varyColors val="0"/>
        <c:ser>
          <c:idx val="0"/>
          <c:order val="0"/>
          <c:tx>
            <c:v>Acanthammunnopsis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pivot_Part_feeders_vol_MACKAS!$B$52:$B$70</c:f>
              <c:numCache>
                <c:formatCode>General</c:formatCode>
                <c:ptCount val="19"/>
                <c:pt idx="0">
                  <c:v>-0.358562734443</c:v>
                </c:pt>
                <c:pt idx="1">
                  <c:v>-0.637868533380684</c:v>
                </c:pt>
                <c:pt idx="2">
                  <c:v>-0.863433533857406</c:v>
                </c:pt>
                <c:pt idx="3">
                  <c:v>-0.291130079269901</c:v>
                </c:pt>
                <c:pt idx="4">
                  <c:v>-0.0559108328499795</c:v>
                </c:pt>
                <c:pt idx="5">
                  <c:v>0.38620379906307</c:v>
                </c:pt>
                <c:pt idx="6">
                  <c:v>-0.0988508051586296</c:v>
                </c:pt>
                <c:pt idx="7">
                  <c:v>-0.113728250011699</c:v>
                </c:pt>
                <c:pt idx="8">
                  <c:v>-0.110696800006534</c:v>
                </c:pt>
                <c:pt idx="9">
                  <c:v>-0.246803509103222</c:v>
                </c:pt>
                <c:pt idx="10">
                  <c:v>0.365329209156821</c:v>
                </c:pt>
                <c:pt idx="11">
                  <c:v>0.414794606988209</c:v>
                </c:pt>
                <c:pt idx="12">
                  <c:v>0.50889013866769</c:v>
                </c:pt>
                <c:pt idx="13">
                  <c:v>0.590296541187026</c:v>
                </c:pt>
                <c:pt idx="14">
                  <c:v>0.467665773339002</c:v>
                </c:pt>
                <c:pt idx="16">
                  <c:v>0.300623512880471</c:v>
                </c:pt>
                <c:pt idx="17">
                  <c:v>0.0215009550022578</c:v>
                </c:pt>
                <c:pt idx="18">
                  <c:v>-0.278319451699393</c:v>
                </c:pt>
              </c:numCache>
            </c:numRef>
          </c:val>
        </c:ser>
        <c:ser>
          <c:idx val="2"/>
          <c:order val="1"/>
          <c:tx>
            <c:v>Bathochordaeus spp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pivot_Part_feeders_vol_MACKAS!$D$52:$D$70</c:f>
              <c:numCache>
                <c:formatCode>General</c:formatCode>
                <c:ptCount val="19"/>
                <c:pt idx="0">
                  <c:v>0.336042442249837</c:v>
                </c:pt>
                <c:pt idx="1">
                  <c:v>0.0617894116875659</c:v>
                </c:pt>
                <c:pt idx="2">
                  <c:v>0.938024062621503</c:v>
                </c:pt>
                <c:pt idx="3">
                  <c:v>-0.08090364629826</c:v>
                </c:pt>
                <c:pt idx="4">
                  <c:v>0.546645777411999</c:v>
                </c:pt>
                <c:pt idx="5">
                  <c:v>0.111003014865414</c:v>
                </c:pt>
                <c:pt idx="6">
                  <c:v>-0.777097490509774</c:v>
                </c:pt>
                <c:pt idx="7">
                  <c:v>-0.428178978991185</c:v>
                </c:pt>
                <c:pt idx="8">
                  <c:v>-0.120899497509155</c:v>
                </c:pt>
                <c:pt idx="9">
                  <c:v>-0.433361372471847</c:v>
                </c:pt>
                <c:pt idx="10">
                  <c:v>0.380371886443831</c:v>
                </c:pt>
                <c:pt idx="11">
                  <c:v>-0.45588253228102</c:v>
                </c:pt>
                <c:pt idx="12">
                  <c:v>0.0837100077106014</c:v>
                </c:pt>
                <c:pt idx="13">
                  <c:v>-0.319025841568007</c:v>
                </c:pt>
                <c:pt idx="14">
                  <c:v>0.274831912810948</c:v>
                </c:pt>
                <c:pt idx="16">
                  <c:v>0.161970046036059</c:v>
                </c:pt>
                <c:pt idx="17">
                  <c:v>0.0576919177381274</c:v>
                </c:pt>
                <c:pt idx="18">
                  <c:v>-0.336731128062014</c:v>
                </c:pt>
              </c:numCache>
            </c:numRef>
          </c:val>
        </c:ser>
        <c:ser>
          <c:idx val="4"/>
          <c:order val="2"/>
          <c:tx>
            <c:v>Vitreosalpa gemini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pivot_Part_feeders_vol_MACKAS!$F$52:$F$70</c:f>
              <c:numCache>
                <c:formatCode>General</c:formatCode>
                <c:ptCount val="19"/>
                <c:pt idx="0">
                  <c:v>0.187298910218434</c:v>
                </c:pt>
                <c:pt idx="1">
                  <c:v>-1.163957631574002</c:v>
                </c:pt>
                <c:pt idx="2">
                  <c:v>0.42466600882174</c:v>
                </c:pt>
                <c:pt idx="3">
                  <c:v>0.336972553372735</c:v>
                </c:pt>
                <c:pt idx="4">
                  <c:v>0.202399304360679</c:v>
                </c:pt>
                <c:pt idx="5">
                  <c:v>0.140027674069283</c:v>
                </c:pt>
                <c:pt idx="6">
                  <c:v>-0.390412924916776</c:v>
                </c:pt>
                <c:pt idx="7">
                  <c:v>-0.378723767064462</c:v>
                </c:pt>
                <c:pt idx="8">
                  <c:v>-0.431785610397045</c:v>
                </c:pt>
                <c:pt idx="9">
                  <c:v>-0.472988544745744</c:v>
                </c:pt>
                <c:pt idx="10">
                  <c:v>-0.364607934552919</c:v>
                </c:pt>
                <c:pt idx="11">
                  <c:v>0.219382141667113</c:v>
                </c:pt>
                <c:pt idx="12">
                  <c:v>0.242960164658907</c:v>
                </c:pt>
                <c:pt idx="13">
                  <c:v>0.22648348047324</c:v>
                </c:pt>
                <c:pt idx="14">
                  <c:v>0.574432723348211</c:v>
                </c:pt>
                <c:pt idx="16">
                  <c:v>0.610942563814654</c:v>
                </c:pt>
                <c:pt idx="17">
                  <c:v>0.348486577496604</c:v>
                </c:pt>
                <c:pt idx="18">
                  <c:v>-0.311575688730282</c:v>
                </c:pt>
              </c:numCache>
            </c:numRef>
          </c:val>
        </c:ser>
        <c:ser>
          <c:idx val="3"/>
          <c:order val="3"/>
          <c:tx>
            <c:v>Poeobius meseres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pivot_Part_feeders_vol_MACKAS!$E$52:$E$70</c:f>
              <c:numCache>
                <c:formatCode>General</c:formatCode>
                <c:ptCount val="19"/>
                <c:pt idx="0">
                  <c:v>-0.124808529363377</c:v>
                </c:pt>
                <c:pt idx="1">
                  <c:v>-0.262232396451783</c:v>
                </c:pt>
                <c:pt idx="2">
                  <c:v>0.00305579244664233</c:v>
                </c:pt>
                <c:pt idx="3">
                  <c:v>-0.436175060873894</c:v>
                </c:pt>
                <c:pt idx="4">
                  <c:v>-0.301566518757818</c:v>
                </c:pt>
                <c:pt idx="5">
                  <c:v>-0.370641572777937</c:v>
                </c:pt>
                <c:pt idx="6">
                  <c:v>0.200201147046552</c:v>
                </c:pt>
                <c:pt idx="7">
                  <c:v>0.229061396117401</c:v>
                </c:pt>
                <c:pt idx="8">
                  <c:v>-0.136707743939736</c:v>
                </c:pt>
                <c:pt idx="9">
                  <c:v>0.0632090502273348</c:v>
                </c:pt>
                <c:pt idx="10">
                  <c:v>0.223740852699628</c:v>
                </c:pt>
                <c:pt idx="11">
                  <c:v>0.243563472631912</c:v>
                </c:pt>
                <c:pt idx="12">
                  <c:v>0.274911706583927</c:v>
                </c:pt>
                <c:pt idx="13">
                  <c:v>0.0129653927980864</c:v>
                </c:pt>
                <c:pt idx="14">
                  <c:v>0.103618041493064</c:v>
                </c:pt>
                <c:pt idx="16">
                  <c:v>0.473538619075913</c:v>
                </c:pt>
                <c:pt idx="17">
                  <c:v>0.0686196834792614</c:v>
                </c:pt>
                <c:pt idx="18">
                  <c:v>-0.264353332988416</c:v>
                </c:pt>
              </c:numCache>
            </c:numRef>
          </c:val>
        </c:ser>
        <c:ser>
          <c:idx val="1"/>
          <c:order val="4"/>
          <c:tx>
            <c:v>Mesochordaeus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pivot_Part_feeders_vol_MACKAS!$G$52:$G$70</c:f>
              <c:numCache>
                <c:formatCode>General</c:formatCode>
                <c:ptCount val="19"/>
                <c:pt idx="0">
                  <c:v>0.0491257685316815</c:v>
                </c:pt>
                <c:pt idx="1">
                  <c:v>0.0569794287210117</c:v>
                </c:pt>
                <c:pt idx="2">
                  <c:v>0.090890832668606</c:v>
                </c:pt>
                <c:pt idx="3">
                  <c:v>0.0840085130136874</c:v>
                </c:pt>
                <c:pt idx="4">
                  <c:v>0.54866216545166</c:v>
                </c:pt>
                <c:pt idx="5">
                  <c:v>1.000826050730134</c:v>
                </c:pt>
                <c:pt idx="6">
                  <c:v>-0.303677648537455</c:v>
                </c:pt>
                <c:pt idx="7">
                  <c:v>-1.037542874272084</c:v>
                </c:pt>
                <c:pt idx="8">
                  <c:v>-1.076581773356643</c:v>
                </c:pt>
                <c:pt idx="9">
                  <c:v>-1.427821560625023</c:v>
                </c:pt>
                <c:pt idx="10">
                  <c:v>0.490161065986931</c:v>
                </c:pt>
                <c:pt idx="11">
                  <c:v>1.218999266997433</c:v>
                </c:pt>
                <c:pt idx="12">
                  <c:v>0.275000900684323</c:v>
                </c:pt>
                <c:pt idx="13">
                  <c:v>0.787441472513661</c:v>
                </c:pt>
                <c:pt idx="14">
                  <c:v>0.702267935528658</c:v>
                </c:pt>
                <c:pt idx="16">
                  <c:v>0.256476164678579</c:v>
                </c:pt>
                <c:pt idx="17">
                  <c:v>-0.669448537387206</c:v>
                </c:pt>
                <c:pt idx="18">
                  <c:v>-1.045767175548832</c:v>
                </c:pt>
              </c:numCache>
            </c:numRef>
          </c:val>
        </c:ser>
        <c:ser>
          <c:idx val="5"/>
          <c:order val="5"/>
          <c:tx>
            <c:v>Pyrosoma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pivot_Part_feeders_vol_MACKAS!$H$52:$H$70</c:f>
              <c:numCache>
                <c:formatCode>General</c:formatCode>
                <c:ptCount val="19"/>
                <c:pt idx="0">
                  <c:v>-0.369568997146969</c:v>
                </c:pt>
                <c:pt idx="4">
                  <c:v>-0.151777132850995</c:v>
                </c:pt>
                <c:pt idx="8">
                  <c:v>-0.622267808671644</c:v>
                </c:pt>
                <c:pt idx="16">
                  <c:v>0.322425256842622</c:v>
                </c:pt>
                <c:pt idx="17">
                  <c:v>-0.142955341774074</c:v>
                </c:pt>
                <c:pt idx="18">
                  <c:v>0.964144020969695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1726880"/>
        <c:axId val="2101729808"/>
      </c:barChart>
      <c:catAx>
        <c:axId val="210172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5400000" vert="horz"/>
          <a:lstStyle/>
          <a:p>
            <a:pPr>
              <a:defRPr sz="1600" baseline="0"/>
            </a:pPr>
            <a:endParaRPr lang="fr-FR"/>
          </a:p>
        </c:txPr>
        <c:crossAx val="2101729808"/>
        <c:crosses val="autoZero"/>
        <c:auto val="1"/>
        <c:lblAlgn val="ctr"/>
        <c:lblOffset val="100"/>
        <c:noMultiLvlLbl val="0"/>
      </c:catAx>
      <c:valAx>
        <c:axId val="21017298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crossAx val="21017268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0966769170756039"/>
          <c:y val="0.754803342404699"/>
          <c:w val="0.868007533131309"/>
          <c:h val="0.182830261758658"/>
        </c:manualLayout>
      </c:layout>
      <c:overlay val="0"/>
      <c:txPr>
        <a:bodyPr/>
        <a:lstStyle/>
        <a:p>
          <a:pPr>
            <a:defRPr i="1"/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fr-F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F6989-A86C-F74B-9781-D0B7C1D85130}" type="datetimeFigureOut">
              <a:rPr lang="en-US" smtClean="0"/>
              <a:t>6/29/16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3AFFD1-BEB8-EB47-933A-3B17509A7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AFFD1-BEB8-EB47-933A-3B17509A72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05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369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33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40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4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7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02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1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18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51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222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7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66CD4-F6C4-B542-A5B9-480FD2CBCCE7}" type="datetimeFigureOut">
              <a:rPr lang="en-US" smtClean="0"/>
              <a:t>6/29/16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B5DED-8E25-7A47-94F7-F97575FE7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1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r 18"/>
          <p:cNvGrpSpPr/>
          <p:nvPr/>
        </p:nvGrpSpPr>
        <p:grpSpPr>
          <a:xfrm>
            <a:off x="32087" y="640823"/>
            <a:ext cx="12159913" cy="6217178"/>
            <a:chOff x="32087" y="640823"/>
            <a:chExt cx="12159913" cy="6217178"/>
          </a:xfrm>
        </p:grpSpPr>
        <p:pic>
          <p:nvPicPr>
            <p:cNvPr id="4" name="Espace réservé du contenu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4822" y="640823"/>
              <a:ext cx="6217178" cy="6217178"/>
            </a:xfrm>
            <a:prstGeom prst="rect">
              <a:avLst/>
            </a:prstGeom>
          </p:spPr>
        </p:pic>
        <p:grpSp>
          <p:nvGrpSpPr>
            <p:cNvPr id="11" name="Grouper 10"/>
            <p:cNvGrpSpPr/>
            <p:nvPr/>
          </p:nvGrpSpPr>
          <p:grpSpPr>
            <a:xfrm>
              <a:off x="2307028" y="3841266"/>
              <a:ext cx="3583459" cy="3016734"/>
              <a:chOff x="2335427" y="4139514"/>
              <a:chExt cx="3385751" cy="2718486"/>
            </a:xfrm>
          </p:grpSpPr>
          <p:pic>
            <p:nvPicPr>
              <p:cNvPr id="6" name="Image 5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15" t="4762" r="7309"/>
              <a:stretch/>
            </p:blipFill>
            <p:spPr>
              <a:xfrm>
                <a:off x="2335427" y="4139514"/>
                <a:ext cx="3385751" cy="2718486"/>
              </a:xfrm>
              <a:prstGeom prst="rect">
                <a:avLst/>
              </a:prstGeom>
            </p:spPr>
          </p:pic>
          <p:sp>
            <p:nvSpPr>
              <p:cNvPr id="7" name="ZoneTexte 6"/>
              <p:cNvSpPr txBox="1"/>
              <p:nvPr/>
            </p:nvSpPr>
            <p:spPr>
              <a:xfrm>
                <a:off x="3048996" y="5033248"/>
                <a:ext cx="6543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solidFill>
                      <a:srgbClr val="FF0000"/>
                    </a:solidFill>
                  </a:rPr>
                  <a:t>median</a:t>
                </a:r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ZoneTexte 7"/>
              <p:cNvSpPr txBox="1"/>
              <p:nvPr/>
            </p:nvSpPr>
            <p:spPr>
              <a:xfrm>
                <a:off x="2969314" y="5308075"/>
                <a:ext cx="880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solidFill>
                      <a:srgbClr val="0070C0"/>
                    </a:solidFill>
                  </a:rPr>
                  <a:t>25</a:t>
                </a:r>
                <a:r>
                  <a:rPr lang="en-US" sz="1200" baseline="30000" dirty="0" smtClean="0">
                    <a:solidFill>
                      <a:srgbClr val="0070C0"/>
                    </a:solidFill>
                  </a:rPr>
                  <a:t>th</a:t>
                </a:r>
                <a:r>
                  <a:rPr lang="en-US" sz="1200" dirty="0" smtClean="0">
                    <a:solidFill>
                      <a:srgbClr val="0070C0"/>
                    </a:solidFill>
                  </a:rPr>
                  <a:t> percentile</a:t>
                </a:r>
                <a:endParaRPr lang="en-US" sz="12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2969314" y="4486621"/>
                <a:ext cx="880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rgbClr val="0070C0"/>
                    </a:solidFill>
                  </a:rPr>
                  <a:t>7</a:t>
                </a:r>
                <a:r>
                  <a:rPr lang="en-US" sz="1200" dirty="0" smtClean="0">
                    <a:solidFill>
                      <a:srgbClr val="0070C0"/>
                    </a:solidFill>
                  </a:rPr>
                  <a:t>5</a:t>
                </a:r>
                <a:r>
                  <a:rPr lang="en-US" sz="1200" baseline="30000" dirty="0" smtClean="0">
                    <a:solidFill>
                      <a:srgbClr val="0070C0"/>
                    </a:solidFill>
                  </a:rPr>
                  <a:t>th</a:t>
                </a:r>
                <a:r>
                  <a:rPr lang="en-US" sz="1200" dirty="0" smtClean="0">
                    <a:solidFill>
                      <a:srgbClr val="0070C0"/>
                    </a:solidFill>
                  </a:rPr>
                  <a:t> percentile</a:t>
                </a:r>
                <a:endParaRPr lang="en-US" sz="1200" dirty="0">
                  <a:solidFill>
                    <a:srgbClr val="0070C0"/>
                  </a:solidFill>
                </a:endParaRPr>
              </a:p>
            </p:txBody>
          </p:sp>
        </p:grpSp>
        <p:graphicFrame>
          <p:nvGraphicFramePr>
            <p:cNvPr id="10" name="Content Placeholder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9782905"/>
                </p:ext>
              </p:extLst>
            </p:nvPr>
          </p:nvGraphicFramePr>
          <p:xfrm>
            <a:off x="32087" y="866274"/>
            <a:ext cx="6135550" cy="29749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ZoneTexte 11"/>
            <p:cNvSpPr txBox="1"/>
            <p:nvPr/>
          </p:nvSpPr>
          <p:spPr>
            <a:xfrm>
              <a:off x="6669833" y="2240564"/>
              <a:ext cx="22122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Multivariate ENSO Index</a:t>
              </a:r>
              <a:endParaRPr lang="en-US" sz="16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6669833" y="3015668"/>
              <a:ext cx="361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3-months cumulated phytoplankton primary production</a:t>
              </a:r>
              <a:endParaRPr lang="en-US" sz="1600" dirty="0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6712801" y="5024856"/>
              <a:ext cx="36171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benthos particulate organic </a:t>
              </a:r>
              <a:r>
                <a:rPr lang="en-US" sz="1600" dirty="0" smtClean="0"/>
                <a:t>carbon flux</a:t>
              </a:r>
              <a:endParaRPr lang="en-US" sz="16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185354" y="4610969"/>
              <a:ext cx="212167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 smtClean="0"/>
                <a:t>Phytoplankton size slope during strong El Ni</a:t>
              </a:r>
              <a:r>
                <a:rPr lang="fr-FR" sz="1600" dirty="0" err="1" smtClean="0"/>
                <a:t>ño</a:t>
              </a:r>
              <a:r>
                <a:rPr lang="fr-FR" sz="1600" dirty="0" smtClean="0"/>
                <a:t>, </a:t>
              </a:r>
              <a:r>
                <a:rPr lang="fr-FR" sz="1600" dirty="0" err="1" smtClean="0"/>
                <a:t>moderate</a:t>
              </a:r>
              <a:r>
                <a:rPr lang="fr-FR" sz="1600" dirty="0" smtClean="0"/>
                <a:t> </a:t>
              </a:r>
              <a:br>
                <a:rPr lang="fr-FR" sz="1600" dirty="0" smtClean="0"/>
              </a:br>
              <a:r>
                <a:rPr lang="fr-FR" sz="1600" dirty="0" smtClean="0"/>
                <a:t>El Niño, </a:t>
              </a:r>
              <a:r>
                <a:rPr lang="fr-FR" sz="1600" dirty="0" err="1" smtClean="0"/>
                <a:t>neutral</a:t>
              </a:r>
              <a:r>
                <a:rPr lang="fr-FR" sz="1600" dirty="0" smtClean="0"/>
                <a:t> and La </a:t>
              </a:r>
              <a:r>
                <a:rPr lang="fr-FR" sz="1600" dirty="0" err="1" smtClean="0"/>
                <a:t>Niña</a:t>
              </a:r>
              <a:r>
                <a:rPr lang="fr-FR" sz="1600" dirty="0" smtClean="0"/>
                <a:t> conditions.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3561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r 11"/>
          <p:cNvGrpSpPr/>
          <p:nvPr/>
        </p:nvGrpSpPr>
        <p:grpSpPr>
          <a:xfrm>
            <a:off x="8495" y="4094550"/>
            <a:ext cx="10529122" cy="2763450"/>
            <a:chOff x="8495" y="4094550"/>
            <a:chExt cx="10529122" cy="2763450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550" y="4094550"/>
              <a:ext cx="3684601" cy="2763450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2867" y="4094550"/>
              <a:ext cx="3684601" cy="276345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016" y="4094550"/>
              <a:ext cx="3684601" cy="2763450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 rot="16200000">
              <a:off x="-288991" y="5276219"/>
              <a:ext cx="9950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latitude</a:t>
              </a:r>
              <a:endParaRPr lang="en-US" sz="2000"/>
            </a:p>
          </p:txBody>
        </p:sp>
        <p:cxnSp>
          <p:nvCxnSpPr>
            <p:cNvPr id="9" name="Connecteur droit avec flèche 8"/>
            <p:cNvCxnSpPr/>
            <p:nvPr/>
          </p:nvCxnSpPr>
          <p:spPr>
            <a:xfrm flipV="1">
              <a:off x="1652337" y="4411579"/>
              <a:ext cx="256674" cy="214964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15895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36</Words>
  <Application>Microsoft Macintosh PowerPoint</Application>
  <PresentationFormat>Grand écran</PresentationFormat>
  <Paragraphs>10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Monique Messié</dc:creator>
  <cp:lastModifiedBy>Monique Messié</cp:lastModifiedBy>
  <cp:revision>7</cp:revision>
  <dcterms:created xsi:type="dcterms:W3CDTF">2016-06-27T22:23:12Z</dcterms:created>
  <dcterms:modified xsi:type="dcterms:W3CDTF">2016-06-30T00:38:16Z</dcterms:modified>
</cp:coreProperties>
</file>