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20"/>
    <p:restoredTop sz="94674"/>
  </p:normalViewPr>
  <p:slideViewPr>
    <p:cSldViewPr>
      <p:cViewPr>
        <p:scale>
          <a:sx n="170" d="100"/>
          <a:sy n="170" d="100"/>
        </p:scale>
        <p:origin x="1760" y="7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5AB8CE-1233-4942-A4A4-AD21A5FF88CD}" type="datetimeFigureOut">
              <a:rPr lang="en-US" smtClean="0"/>
              <a:t>10/12/17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EE99C-69F1-6F45-ADB8-D91394F8F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872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strike="noStrike">
                <a:solidFill>
                  <a:srgbClr val="000000"/>
                </a:solidFill>
                <a:latin typeface="Calibri"/>
              </a:rPr>
              <a:t>Click to edit Master title style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z="2400" strike="noStrike">
                <a:solidFill>
                  <a:srgbClr val="000000"/>
                </a:solidFill>
                <a:latin typeface="Calibri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en-US" sz="2000" strike="noStrike">
                <a:solidFill>
                  <a:srgbClr val="000000"/>
                </a:solidFill>
                <a:latin typeface="Calibri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en-US" sz="2000" strike="noStrike">
                <a:solidFill>
                  <a:srgbClr val="000000"/>
                </a:solidFill>
                <a:latin typeface="Calibri"/>
              </a:rPr>
              <a:t>Fifth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1200" strike="noStrike">
                <a:solidFill>
                  <a:srgbClr val="8B8B8B"/>
                </a:solidFill>
                <a:latin typeface="Calibri"/>
              </a:rPr>
              <a:t>10/9/15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9388A661-BE17-4F5F-9D1F-AD17F22E7E22}" type="slidenum">
              <a:rPr lang="en-US" sz="1200" strike="noStrike">
                <a:solidFill>
                  <a:srgbClr val="8B8B8B"/>
                </a:solidFill>
                <a:latin typeface="Calibri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457200" y="838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strike="noStrike">
                <a:solidFill>
                  <a:srgbClr val="000000"/>
                </a:solidFill>
                <a:latin typeface="Calibri"/>
              </a:rPr>
              <a:t>Integrating MBARI time series</a:t>
            </a:r>
            <a:endParaRPr/>
          </a:p>
        </p:txBody>
      </p:sp>
      <p:sp>
        <p:nvSpPr>
          <p:cNvPr id="40" name="CustomShape 2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1" name="Picture 1"/>
          <p:cNvPicPr/>
          <p:nvPr/>
        </p:nvPicPr>
        <p:blipFill>
          <a:blip r:embed="rId2"/>
          <a:stretch/>
        </p:blipFill>
        <p:spPr>
          <a:xfrm>
            <a:off x="231120" y="1233360"/>
            <a:ext cx="8805600" cy="5338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2"/>
          <p:cNvSpPr txBox="1"/>
          <p:nvPr/>
        </p:nvSpPr>
        <p:spPr>
          <a:xfrm>
            <a:off x="457560" y="838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strike="noStrike" dirty="0">
                <a:solidFill>
                  <a:srgbClr val="000000"/>
                </a:solidFill>
                <a:latin typeface="Calibri"/>
              </a:rPr>
              <a:t>Integrating MBARI time series</a:t>
            </a: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381000" y="1066800"/>
            <a:ext cx="8458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en-US" sz="2000" dirty="0" smtClean="0"/>
              <a:t>The ITS project brings these datasets together in a common repository and explores links between them, presenting a</a:t>
            </a:r>
            <a:r>
              <a:rPr lang="en-US" sz="2000" dirty="0"/>
              <a:t> </a:t>
            </a:r>
            <a:r>
              <a:rPr lang="en-US" sz="2000" dirty="0" smtClean="0"/>
              <a:t>unique opportunity to identify links and quantify carbon fluxes through the water column.</a:t>
            </a:r>
          </a:p>
          <a:p>
            <a:pPr marL="285750" indent="-285750">
              <a:buFont typeface="Wingdings" charset="2"/>
              <a:buChar char="Ø"/>
            </a:pPr>
            <a:r>
              <a:rPr lang="en-US" sz="2000" dirty="0" smtClean="0"/>
              <a:t>6 Goals: 2017 work developed analytical methods for state of ecosystem and expanded data synthesis, repository and visualization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3" t="6335" r="1666" b="72366"/>
          <a:stretch/>
        </p:blipFill>
        <p:spPr>
          <a:xfrm>
            <a:off x="109288" y="2738591"/>
            <a:ext cx="8958263" cy="1371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328" y="4059546"/>
            <a:ext cx="4233223" cy="26805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479560"/>
            <a:ext cx="4294128" cy="13247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Frame 5"/>
          <p:cNvSpPr/>
          <p:nvPr/>
        </p:nvSpPr>
        <p:spPr>
          <a:xfrm>
            <a:off x="457560" y="3159996"/>
            <a:ext cx="2204114" cy="2286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Arrow Connector 11"/>
          <p:cNvCxnSpPr>
            <a:stCxn id="15" idx="3"/>
          </p:cNvCxnSpPr>
          <p:nvPr/>
        </p:nvCxnSpPr>
        <p:spPr>
          <a:xfrm>
            <a:off x="2710302" y="3056304"/>
            <a:ext cx="2124026" cy="1475292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1494455" y="749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" name="Frame 30"/>
          <p:cNvSpPr/>
          <p:nvPr/>
        </p:nvSpPr>
        <p:spPr>
          <a:xfrm>
            <a:off x="228600" y="2724011"/>
            <a:ext cx="1676400" cy="228600"/>
          </a:xfrm>
          <a:prstGeom prst="fram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Rectangle 6"/>
          <p:cNvSpPr>
            <a:spLocks noChangeArrowheads="1"/>
          </p:cNvSpPr>
          <p:nvPr/>
        </p:nvSpPr>
        <p:spPr bwMode="auto">
          <a:xfrm>
            <a:off x="683264" y="8098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9" name="Picture 5" descr="VizGrab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5" t="7487" b="28870"/>
          <a:stretch/>
        </p:blipFill>
        <p:spPr bwMode="auto">
          <a:xfrm>
            <a:off x="228600" y="4110191"/>
            <a:ext cx="2667000" cy="131014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7" name="Straight Arrow Connector 36"/>
          <p:cNvCxnSpPr>
            <a:stCxn id="31" idx="1"/>
          </p:cNvCxnSpPr>
          <p:nvPr/>
        </p:nvCxnSpPr>
        <p:spPr>
          <a:xfrm>
            <a:off x="228600" y="2838311"/>
            <a:ext cx="303887" cy="1428889"/>
          </a:xfrm>
          <a:prstGeom prst="straightConnector1">
            <a:avLst/>
          </a:prstGeom>
          <a:ln w="349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6" idx="2"/>
          </p:cNvCxnSpPr>
          <p:nvPr/>
        </p:nvCxnSpPr>
        <p:spPr>
          <a:xfrm>
            <a:off x="1559617" y="3388596"/>
            <a:ext cx="1991629" cy="2090964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ame 14"/>
          <p:cNvSpPr/>
          <p:nvPr/>
        </p:nvSpPr>
        <p:spPr>
          <a:xfrm>
            <a:off x="408932" y="2942004"/>
            <a:ext cx="2301370" cy="228600"/>
          </a:xfrm>
          <a:prstGeom prst="fram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"/>
          <p:cNvSpPr txBox="1"/>
          <p:nvPr/>
        </p:nvSpPr>
        <p:spPr>
          <a:xfrm>
            <a:off x="666360" y="1066800"/>
            <a:ext cx="781163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sz="2000" dirty="0" smtClean="0"/>
              <a:t>MBARI </a:t>
            </a:r>
            <a:r>
              <a:rPr lang="en-US" sz="2000" dirty="0"/>
              <a:t>is supporting 3 time series– only place in the world where ecosystems and carbon fluxes have been monitored from top to bottom for decades (1989-present) 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2000" dirty="0"/>
              <a:t>at the surface (F. Chavez),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2000" dirty="0"/>
              <a:t>in the midwater (B. Robison),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2000" dirty="0"/>
              <a:t>in the benthic boundary layer (K. Smith).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000" dirty="0" smtClean="0"/>
              <a:t>Establishing linkages between these time series is key to understanding long term climate change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000" dirty="0" smtClean="0"/>
              <a:t>Plans for 2018: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Attempt </a:t>
            </a:r>
            <a:r>
              <a:rPr lang="en-US" sz="2000" dirty="0"/>
              <a:t>to </a:t>
            </a:r>
            <a:r>
              <a:rPr lang="en-US" sz="2000" dirty="0" smtClean="0"/>
              <a:t>understand and communicate </a:t>
            </a:r>
            <a:r>
              <a:rPr lang="en-US" sz="2000" dirty="0"/>
              <a:t>mechanisms for patterns discovered in </a:t>
            </a:r>
            <a:r>
              <a:rPr lang="en-US" sz="2000" dirty="0" smtClean="0"/>
              <a:t>ecosystem </a:t>
            </a:r>
            <a:r>
              <a:rPr lang="en-US" sz="2000" dirty="0"/>
              <a:t>analyses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Develop and refine state of ecosystem analyses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Work with researchers to integrate external data and analytical methods into the data repository and visualization interface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Define a strategy to derive a carbon budget of the </a:t>
            </a:r>
            <a:r>
              <a:rPr lang="en-US" sz="2000" smtClean="0"/>
              <a:t>water </a:t>
            </a:r>
            <a:r>
              <a:rPr lang="en-US" sz="2000" smtClean="0"/>
              <a:t>column to sea floor </a:t>
            </a:r>
            <a:r>
              <a:rPr lang="en-US" sz="2000" dirty="0" smtClean="0"/>
              <a:t>(i.e. identify gaps and strategies)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82960" y="4152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TextShape 2"/>
          <p:cNvSpPr txBox="1"/>
          <p:nvPr/>
        </p:nvSpPr>
        <p:spPr>
          <a:xfrm>
            <a:off x="457560" y="838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strike="noStrike" dirty="0">
                <a:solidFill>
                  <a:srgbClr val="000000"/>
                </a:solidFill>
                <a:latin typeface="Calibri"/>
              </a:rPr>
              <a:t>Integrating MBARI time series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3495</TotalTime>
  <Words>198</Words>
  <Application>Microsoft Macintosh PowerPoint</Application>
  <PresentationFormat>On-screen Show (4:3)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DejaVu Sans</vt:lpstr>
      <vt:lpstr>StarSymbol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Integrated Time Series</dc:title>
  <dc:creator>Kevin Gomes</dc:creator>
  <cp:lastModifiedBy>Kevin Gomes</cp:lastModifiedBy>
  <cp:revision>172</cp:revision>
  <cp:lastPrinted>2017-10-10T20:41:23Z</cp:lastPrinted>
  <dcterms:created xsi:type="dcterms:W3CDTF">2014-05-31T23:52:42Z</dcterms:created>
  <dcterms:modified xsi:type="dcterms:W3CDTF">2017-10-12T20:32:13Z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MBARI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On-screen Show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3</vt:i4>
  </property>
</Properties>
</file>