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65" r:id="rId3"/>
    <p:sldId id="268" r:id="rId4"/>
    <p:sldId id="266" r:id="rId5"/>
    <p:sldId id="267" r:id="rId6"/>
    <p:sldId id="269" r:id="rId7"/>
    <p:sldId id="270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5" d="100"/>
          <a:sy n="95" d="100"/>
        </p:scale>
        <p:origin x="-205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B0D-374E-C549-8925-DD4047616A0C}" type="datetimeFigureOut">
              <a:rPr lang="en-US" smtClean="0"/>
              <a:t>12/9/15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D71A-3CE9-2D4A-883D-133A46463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081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B0D-374E-C549-8925-DD4047616A0C}" type="datetimeFigureOut">
              <a:rPr lang="en-US" smtClean="0"/>
              <a:t>12/9/15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D71A-3CE9-2D4A-883D-133A46463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50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B0D-374E-C549-8925-DD4047616A0C}" type="datetimeFigureOut">
              <a:rPr lang="en-US" smtClean="0"/>
              <a:t>12/9/15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D71A-3CE9-2D4A-883D-133A46463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859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B0D-374E-C549-8925-DD4047616A0C}" type="datetimeFigureOut">
              <a:rPr lang="en-US" smtClean="0"/>
              <a:t>12/9/15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D71A-3CE9-2D4A-883D-133A46463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906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B0D-374E-C549-8925-DD4047616A0C}" type="datetimeFigureOut">
              <a:rPr lang="en-US" smtClean="0"/>
              <a:t>12/9/15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D71A-3CE9-2D4A-883D-133A46463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028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B0D-374E-C549-8925-DD4047616A0C}" type="datetimeFigureOut">
              <a:rPr lang="en-US" smtClean="0"/>
              <a:t>12/9/15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D71A-3CE9-2D4A-883D-133A46463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24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B0D-374E-C549-8925-DD4047616A0C}" type="datetimeFigureOut">
              <a:rPr lang="en-US" smtClean="0"/>
              <a:t>12/9/15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D71A-3CE9-2D4A-883D-133A46463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790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B0D-374E-C549-8925-DD4047616A0C}" type="datetimeFigureOut">
              <a:rPr lang="en-US" smtClean="0"/>
              <a:t>12/9/15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D71A-3CE9-2D4A-883D-133A46463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88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B0D-374E-C549-8925-DD4047616A0C}" type="datetimeFigureOut">
              <a:rPr lang="en-US" smtClean="0"/>
              <a:t>12/9/15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D71A-3CE9-2D4A-883D-133A46463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75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B0D-374E-C549-8925-DD4047616A0C}" type="datetimeFigureOut">
              <a:rPr lang="en-US" smtClean="0"/>
              <a:t>12/9/15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D71A-3CE9-2D4A-883D-133A46463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228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D3B0D-374E-C549-8925-DD4047616A0C}" type="datetimeFigureOut">
              <a:rPr lang="en-US" smtClean="0"/>
              <a:t>12/9/15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D71A-3CE9-2D4A-883D-133A46463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198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D3B0D-374E-C549-8925-DD4047616A0C}" type="datetimeFigureOut">
              <a:rPr lang="en-US" smtClean="0"/>
              <a:t>12/9/15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9D71A-3CE9-2D4A-883D-133A464636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94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n 3"/>
          <p:cNvSpPr/>
          <p:nvPr/>
        </p:nvSpPr>
        <p:spPr>
          <a:xfrm>
            <a:off x="386345" y="895683"/>
            <a:ext cx="82884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BOG</a:t>
            </a:r>
            <a:endParaRPr lang="en-US" dirty="0"/>
          </a:p>
        </p:txBody>
      </p:sp>
      <p:sp>
        <p:nvSpPr>
          <p:cNvPr id="5" name="Can 4"/>
          <p:cNvSpPr/>
          <p:nvPr/>
        </p:nvSpPr>
        <p:spPr>
          <a:xfrm>
            <a:off x="282068" y="1820779"/>
            <a:ext cx="109621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Midwater</a:t>
            </a:r>
            <a:endParaRPr lang="en-US" dirty="0"/>
          </a:p>
        </p:txBody>
      </p:sp>
      <p:sp>
        <p:nvSpPr>
          <p:cNvPr id="6" name="Can 5"/>
          <p:cNvSpPr/>
          <p:nvPr/>
        </p:nvSpPr>
        <p:spPr>
          <a:xfrm>
            <a:off x="401046" y="2791326"/>
            <a:ext cx="82884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VARS</a:t>
            </a:r>
            <a:endParaRPr lang="en-US" dirty="0"/>
          </a:p>
        </p:txBody>
      </p:sp>
      <p:sp>
        <p:nvSpPr>
          <p:cNvPr id="7" name="Snip Single Corner Rectangle 6"/>
          <p:cNvSpPr/>
          <p:nvPr/>
        </p:nvSpPr>
        <p:spPr>
          <a:xfrm>
            <a:off x="386345" y="4561308"/>
            <a:ext cx="895685" cy="647034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Benthic XLS</a:t>
            </a:r>
            <a:endParaRPr lang="en-US" sz="1400" dirty="0"/>
          </a:p>
        </p:txBody>
      </p:sp>
      <p:sp>
        <p:nvSpPr>
          <p:cNvPr id="9" name="Rounded Rectangle 8"/>
          <p:cNvSpPr/>
          <p:nvPr/>
        </p:nvSpPr>
        <p:spPr>
          <a:xfrm>
            <a:off x="330193" y="3871494"/>
            <a:ext cx="970548" cy="291432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Linda</a:t>
            </a:r>
            <a:endParaRPr lang="en-US" dirty="0"/>
          </a:p>
        </p:txBody>
      </p:sp>
      <p:cxnSp>
        <p:nvCxnSpPr>
          <p:cNvPr id="12" name="Straight Arrow Connector 11"/>
          <p:cNvCxnSpPr>
            <a:stCxn id="6" idx="3"/>
            <a:endCxn id="9" idx="0"/>
          </p:cNvCxnSpPr>
          <p:nvPr/>
        </p:nvCxnSpPr>
        <p:spPr>
          <a:xfrm>
            <a:off x="815467" y="3566694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9" idx="2"/>
            <a:endCxn id="7" idx="3"/>
          </p:cNvCxnSpPr>
          <p:nvPr/>
        </p:nvCxnSpPr>
        <p:spPr>
          <a:xfrm>
            <a:off x="815467" y="4162926"/>
            <a:ext cx="18721" cy="39838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0" name="Picture 189" descr="ITSDataShee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8210"/>
            <a:ext cx="9144000" cy="535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69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n 3"/>
          <p:cNvSpPr/>
          <p:nvPr/>
        </p:nvSpPr>
        <p:spPr>
          <a:xfrm>
            <a:off x="386345" y="895683"/>
            <a:ext cx="82884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BOG</a:t>
            </a:r>
            <a:endParaRPr lang="en-US" dirty="0"/>
          </a:p>
        </p:txBody>
      </p:sp>
      <p:sp>
        <p:nvSpPr>
          <p:cNvPr id="5" name="Can 4"/>
          <p:cNvSpPr/>
          <p:nvPr/>
        </p:nvSpPr>
        <p:spPr>
          <a:xfrm>
            <a:off x="282068" y="1820779"/>
            <a:ext cx="109621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Midwater</a:t>
            </a:r>
            <a:endParaRPr lang="en-US" dirty="0"/>
          </a:p>
        </p:txBody>
      </p:sp>
      <p:sp>
        <p:nvSpPr>
          <p:cNvPr id="6" name="Can 5"/>
          <p:cNvSpPr/>
          <p:nvPr/>
        </p:nvSpPr>
        <p:spPr>
          <a:xfrm>
            <a:off x="401046" y="2791326"/>
            <a:ext cx="82884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VARS</a:t>
            </a:r>
            <a:endParaRPr lang="en-US" dirty="0"/>
          </a:p>
        </p:txBody>
      </p:sp>
      <p:sp>
        <p:nvSpPr>
          <p:cNvPr id="7" name="Snip Single Corner Rectangle 6"/>
          <p:cNvSpPr/>
          <p:nvPr/>
        </p:nvSpPr>
        <p:spPr>
          <a:xfrm>
            <a:off x="386345" y="4561308"/>
            <a:ext cx="895685" cy="647034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Benthic XLS</a:t>
            </a:r>
            <a:endParaRPr lang="en-US" sz="1400" dirty="0"/>
          </a:p>
        </p:txBody>
      </p:sp>
      <p:sp>
        <p:nvSpPr>
          <p:cNvPr id="8" name="Rounded Rectangle 7"/>
          <p:cNvSpPr/>
          <p:nvPr/>
        </p:nvSpPr>
        <p:spPr>
          <a:xfrm>
            <a:off x="2383405" y="1820779"/>
            <a:ext cx="721895" cy="887663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Java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30193" y="3871494"/>
            <a:ext cx="970548" cy="291432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Linda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4" idx="4"/>
            <a:endCxn id="8" idx="0"/>
          </p:cNvCxnSpPr>
          <p:nvPr/>
        </p:nvCxnSpPr>
        <p:spPr>
          <a:xfrm>
            <a:off x="1215187" y="1283367"/>
            <a:ext cx="1529166" cy="5374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6" idx="3"/>
            <a:endCxn id="9" idx="0"/>
          </p:cNvCxnSpPr>
          <p:nvPr/>
        </p:nvCxnSpPr>
        <p:spPr>
          <a:xfrm>
            <a:off x="815467" y="3566694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5" idx="4"/>
            <a:endCxn id="8" idx="1"/>
          </p:cNvCxnSpPr>
          <p:nvPr/>
        </p:nvCxnSpPr>
        <p:spPr>
          <a:xfrm>
            <a:off x="1378280" y="2208463"/>
            <a:ext cx="1005125" cy="561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6" idx="4"/>
            <a:endCxn id="8" idx="1"/>
          </p:cNvCxnSpPr>
          <p:nvPr/>
        </p:nvCxnSpPr>
        <p:spPr>
          <a:xfrm flipV="1">
            <a:off x="1229888" y="2264611"/>
            <a:ext cx="1153517" cy="9143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7" idx="0"/>
            <a:endCxn id="8" idx="2"/>
          </p:cNvCxnSpPr>
          <p:nvPr/>
        </p:nvCxnSpPr>
        <p:spPr>
          <a:xfrm flipV="1">
            <a:off x="1282030" y="2708442"/>
            <a:ext cx="1462323" cy="217638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9" idx="2"/>
            <a:endCxn id="7" idx="3"/>
          </p:cNvCxnSpPr>
          <p:nvPr/>
        </p:nvCxnSpPr>
        <p:spPr>
          <a:xfrm>
            <a:off x="815467" y="4162926"/>
            <a:ext cx="18721" cy="39838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9" name="Picture 58" descr="ITSDataShee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003" y="196282"/>
            <a:ext cx="1804737" cy="1057340"/>
          </a:xfrm>
          <a:prstGeom prst="rect">
            <a:avLst/>
          </a:prstGeom>
        </p:spPr>
      </p:pic>
      <p:cxnSp>
        <p:nvCxnSpPr>
          <p:cNvPr id="60" name="Straight Arrow Connector 59"/>
          <p:cNvCxnSpPr>
            <a:stCxn id="59" idx="2"/>
            <a:endCxn id="8" idx="0"/>
          </p:cNvCxnSpPr>
          <p:nvPr/>
        </p:nvCxnSpPr>
        <p:spPr>
          <a:xfrm flipH="1">
            <a:off x="2744353" y="1253622"/>
            <a:ext cx="8019" cy="56715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Can 56"/>
          <p:cNvSpPr/>
          <p:nvPr/>
        </p:nvSpPr>
        <p:spPr>
          <a:xfrm>
            <a:off x="3609474" y="1820779"/>
            <a:ext cx="1184443" cy="887663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MongoDB</a:t>
            </a:r>
            <a:endParaRPr lang="en-US" dirty="0"/>
          </a:p>
        </p:txBody>
      </p:sp>
      <p:cxnSp>
        <p:nvCxnSpPr>
          <p:cNvPr id="58" name="Straight Arrow Connector 57"/>
          <p:cNvCxnSpPr>
            <a:endCxn id="57" idx="2"/>
          </p:cNvCxnSpPr>
          <p:nvPr/>
        </p:nvCxnSpPr>
        <p:spPr>
          <a:xfrm>
            <a:off x="3105300" y="2264611"/>
            <a:ext cx="50417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Snip Single Corner Rectangle 60"/>
          <p:cNvSpPr/>
          <p:nvPr/>
        </p:nvSpPr>
        <p:spPr>
          <a:xfrm>
            <a:off x="4336717" y="2823409"/>
            <a:ext cx="5427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62" name="Snip Single Corner Rectangle 61"/>
          <p:cNvSpPr/>
          <p:nvPr/>
        </p:nvSpPr>
        <p:spPr>
          <a:xfrm>
            <a:off x="4489117" y="2975809"/>
            <a:ext cx="5427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66" name="Snip Single Corner Rectangle 65"/>
          <p:cNvSpPr/>
          <p:nvPr/>
        </p:nvSpPr>
        <p:spPr>
          <a:xfrm>
            <a:off x="4641517" y="3128209"/>
            <a:ext cx="5427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Raw Data</a:t>
            </a:r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cxnSp>
        <p:nvCxnSpPr>
          <p:cNvPr id="67" name="Straight Arrow Connector 66"/>
          <p:cNvCxnSpPr/>
          <p:nvPr/>
        </p:nvCxnSpPr>
        <p:spPr>
          <a:xfrm>
            <a:off x="4201696" y="3518565"/>
            <a:ext cx="28742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>
            <a:off x="4201696" y="2708442"/>
            <a:ext cx="0" cy="810123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2397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7" grpId="0" animBg="1"/>
      <p:bldP spid="61" grpId="0" animBg="1"/>
      <p:bldP spid="62" grpId="0" animBg="1"/>
      <p:bldP spid="6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664561" cy="574842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369" y="668421"/>
            <a:ext cx="7040701" cy="528052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8631" y="1403684"/>
            <a:ext cx="6269789" cy="470234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1473" y="2366209"/>
            <a:ext cx="5882106" cy="441157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417097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n 3"/>
          <p:cNvSpPr/>
          <p:nvPr/>
        </p:nvSpPr>
        <p:spPr>
          <a:xfrm>
            <a:off x="386345" y="895683"/>
            <a:ext cx="82884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BOG</a:t>
            </a:r>
            <a:endParaRPr lang="en-US" dirty="0"/>
          </a:p>
        </p:txBody>
      </p:sp>
      <p:sp>
        <p:nvSpPr>
          <p:cNvPr id="5" name="Can 4"/>
          <p:cNvSpPr/>
          <p:nvPr/>
        </p:nvSpPr>
        <p:spPr>
          <a:xfrm>
            <a:off x="282068" y="1820779"/>
            <a:ext cx="109621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Midwater</a:t>
            </a:r>
            <a:endParaRPr lang="en-US" dirty="0"/>
          </a:p>
        </p:txBody>
      </p:sp>
      <p:sp>
        <p:nvSpPr>
          <p:cNvPr id="6" name="Can 5"/>
          <p:cNvSpPr/>
          <p:nvPr/>
        </p:nvSpPr>
        <p:spPr>
          <a:xfrm>
            <a:off x="401046" y="2791326"/>
            <a:ext cx="82884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VARS</a:t>
            </a:r>
            <a:endParaRPr lang="en-US" dirty="0"/>
          </a:p>
        </p:txBody>
      </p:sp>
      <p:sp>
        <p:nvSpPr>
          <p:cNvPr id="7" name="Snip Single Corner Rectangle 6"/>
          <p:cNvSpPr/>
          <p:nvPr/>
        </p:nvSpPr>
        <p:spPr>
          <a:xfrm>
            <a:off x="386345" y="4561308"/>
            <a:ext cx="895685" cy="647034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Benthic XLS</a:t>
            </a:r>
            <a:endParaRPr lang="en-US" sz="1400" dirty="0"/>
          </a:p>
        </p:txBody>
      </p:sp>
      <p:sp>
        <p:nvSpPr>
          <p:cNvPr id="8" name="Rounded Rectangle 7"/>
          <p:cNvSpPr/>
          <p:nvPr/>
        </p:nvSpPr>
        <p:spPr>
          <a:xfrm>
            <a:off x="2383405" y="1820779"/>
            <a:ext cx="721895" cy="887663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Java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30193" y="3871494"/>
            <a:ext cx="970548" cy="291432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Linda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4" idx="4"/>
            <a:endCxn id="8" idx="0"/>
          </p:cNvCxnSpPr>
          <p:nvPr/>
        </p:nvCxnSpPr>
        <p:spPr>
          <a:xfrm>
            <a:off x="1215187" y="1283367"/>
            <a:ext cx="1529166" cy="5374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6" idx="3"/>
            <a:endCxn id="9" idx="0"/>
          </p:cNvCxnSpPr>
          <p:nvPr/>
        </p:nvCxnSpPr>
        <p:spPr>
          <a:xfrm>
            <a:off x="815467" y="3566694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5" idx="4"/>
            <a:endCxn id="8" idx="1"/>
          </p:cNvCxnSpPr>
          <p:nvPr/>
        </p:nvCxnSpPr>
        <p:spPr>
          <a:xfrm>
            <a:off x="1378280" y="2208463"/>
            <a:ext cx="1005125" cy="561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6" idx="4"/>
            <a:endCxn id="8" idx="1"/>
          </p:cNvCxnSpPr>
          <p:nvPr/>
        </p:nvCxnSpPr>
        <p:spPr>
          <a:xfrm flipV="1">
            <a:off x="1229888" y="2264611"/>
            <a:ext cx="1153517" cy="9143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7" idx="0"/>
            <a:endCxn id="8" idx="2"/>
          </p:cNvCxnSpPr>
          <p:nvPr/>
        </p:nvCxnSpPr>
        <p:spPr>
          <a:xfrm flipV="1">
            <a:off x="1282030" y="2708442"/>
            <a:ext cx="1462323" cy="217638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9" idx="2"/>
            <a:endCxn id="7" idx="3"/>
          </p:cNvCxnSpPr>
          <p:nvPr/>
        </p:nvCxnSpPr>
        <p:spPr>
          <a:xfrm>
            <a:off x="815467" y="4162926"/>
            <a:ext cx="18721" cy="39838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Can 31"/>
          <p:cNvSpPr/>
          <p:nvPr/>
        </p:nvSpPr>
        <p:spPr>
          <a:xfrm>
            <a:off x="3609474" y="1820779"/>
            <a:ext cx="1184443" cy="887663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MongoDB</a:t>
            </a:r>
            <a:endParaRPr lang="en-US" dirty="0"/>
          </a:p>
        </p:txBody>
      </p:sp>
      <p:cxnSp>
        <p:nvCxnSpPr>
          <p:cNvPr id="33" name="Straight Arrow Connector 32"/>
          <p:cNvCxnSpPr>
            <a:stCxn id="8" idx="3"/>
            <a:endCxn id="32" idx="2"/>
          </p:cNvCxnSpPr>
          <p:nvPr/>
        </p:nvCxnSpPr>
        <p:spPr>
          <a:xfrm>
            <a:off x="3105300" y="2264611"/>
            <a:ext cx="50417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9" name="Picture 58" descr="ITSDataShee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003" y="196282"/>
            <a:ext cx="1804737" cy="1057340"/>
          </a:xfrm>
          <a:prstGeom prst="rect">
            <a:avLst/>
          </a:prstGeom>
        </p:spPr>
      </p:pic>
      <p:cxnSp>
        <p:nvCxnSpPr>
          <p:cNvPr id="60" name="Straight Arrow Connector 59"/>
          <p:cNvCxnSpPr>
            <a:stCxn id="59" idx="2"/>
            <a:endCxn id="8" idx="0"/>
          </p:cNvCxnSpPr>
          <p:nvPr/>
        </p:nvCxnSpPr>
        <p:spPr>
          <a:xfrm flipH="1">
            <a:off x="2744353" y="1253622"/>
            <a:ext cx="8019" cy="56715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3" name="Picture 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8318" y="4120150"/>
            <a:ext cx="1176422" cy="8823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1440" y="5037225"/>
            <a:ext cx="1069473" cy="802105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5369" y="5839330"/>
            <a:ext cx="1265544" cy="949158"/>
          </a:xfrm>
          <a:prstGeom prst="rect">
            <a:avLst/>
          </a:prstGeom>
        </p:spPr>
      </p:pic>
      <p:sp>
        <p:nvSpPr>
          <p:cNvPr id="74" name="Snip Single Corner Rectangle 73"/>
          <p:cNvSpPr/>
          <p:nvPr/>
        </p:nvSpPr>
        <p:spPr>
          <a:xfrm>
            <a:off x="4336717" y="2823409"/>
            <a:ext cx="5427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75" name="Snip Single Corner Rectangle 74"/>
          <p:cNvSpPr/>
          <p:nvPr/>
        </p:nvSpPr>
        <p:spPr>
          <a:xfrm>
            <a:off x="4489117" y="2975809"/>
            <a:ext cx="5427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76" name="Snip Single Corner Rectangle 75"/>
          <p:cNvSpPr/>
          <p:nvPr/>
        </p:nvSpPr>
        <p:spPr>
          <a:xfrm>
            <a:off x="4641517" y="3128209"/>
            <a:ext cx="5427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Raw Data</a:t>
            </a:r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cxnSp>
        <p:nvCxnSpPr>
          <p:cNvPr id="78" name="Straight Arrow Connector 77"/>
          <p:cNvCxnSpPr/>
          <p:nvPr/>
        </p:nvCxnSpPr>
        <p:spPr>
          <a:xfrm>
            <a:off x="4201696" y="3518565"/>
            <a:ext cx="28742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>
            <a:stCxn id="32" idx="3"/>
          </p:cNvCxnSpPr>
          <p:nvPr/>
        </p:nvCxnSpPr>
        <p:spPr>
          <a:xfrm>
            <a:off x="4201696" y="2708442"/>
            <a:ext cx="0" cy="810123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Rounded Rectangle 86"/>
          <p:cNvSpPr/>
          <p:nvPr/>
        </p:nvSpPr>
        <p:spPr>
          <a:xfrm>
            <a:off x="3998496" y="3871494"/>
            <a:ext cx="1590842" cy="2916994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Aggregation/Map-Reduce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88" name="Straight Arrow Connector 87"/>
          <p:cNvCxnSpPr>
            <a:endCxn id="87" idx="1"/>
          </p:cNvCxnSpPr>
          <p:nvPr/>
        </p:nvCxnSpPr>
        <p:spPr>
          <a:xfrm>
            <a:off x="3558672" y="5329991"/>
            <a:ext cx="43982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Snip Single Corner Rectangle 95"/>
          <p:cNvSpPr/>
          <p:nvPr/>
        </p:nvSpPr>
        <p:spPr>
          <a:xfrm>
            <a:off x="4511846" y="4609434"/>
            <a:ext cx="7352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Counts By Month</a:t>
            </a:r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97" name="Snip Single Corner Rectangle 96"/>
          <p:cNvSpPr/>
          <p:nvPr/>
        </p:nvSpPr>
        <p:spPr>
          <a:xfrm>
            <a:off x="4518530" y="5329991"/>
            <a:ext cx="7352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Counts By Depth</a:t>
            </a:r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cxnSp>
        <p:nvCxnSpPr>
          <p:cNvPr id="98" name="Straight Arrow Connector 97"/>
          <p:cNvCxnSpPr/>
          <p:nvPr/>
        </p:nvCxnSpPr>
        <p:spPr>
          <a:xfrm flipH="1">
            <a:off x="4184317" y="3518565"/>
            <a:ext cx="17380" cy="2863519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/>
          <p:nvPr/>
        </p:nvCxnSpPr>
        <p:spPr>
          <a:xfrm>
            <a:off x="4184317" y="5721684"/>
            <a:ext cx="35827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/>
          <p:nvPr/>
        </p:nvCxnSpPr>
        <p:spPr>
          <a:xfrm>
            <a:off x="4184317" y="4924926"/>
            <a:ext cx="35827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Snip Single Corner Rectangle 105"/>
          <p:cNvSpPr/>
          <p:nvPr/>
        </p:nvSpPr>
        <p:spPr>
          <a:xfrm>
            <a:off x="4518530" y="6042527"/>
            <a:ext cx="7352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.</a:t>
            </a:r>
          </a:p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.</a:t>
            </a:r>
          </a:p>
          <a:p>
            <a:pPr algn="ctr"/>
            <a:r>
              <a:rPr lang="en-US" sz="1200" dirty="0">
                <a:ln>
                  <a:solidFill>
                    <a:srgbClr val="000000"/>
                  </a:solidFill>
                </a:ln>
              </a:rPr>
              <a:t>.</a:t>
            </a:r>
          </a:p>
        </p:txBody>
      </p:sp>
      <p:cxnSp>
        <p:nvCxnSpPr>
          <p:cNvPr id="107" name="Straight Arrow Connector 106"/>
          <p:cNvCxnSpPr/>
          <p:nvPr/>
        </p:nvCxnSpPr>
        <p:spPr>
          <a:xfrm>
            <a:off x="4201697" y="6382084"/>
            <a:ext cx="35827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51525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96" grpId="0" animBg="1"/>
      <p:bldP spid="97" grpId="0" animBg="1"/>
      <p:bldP spid="10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n 3"/>
          <p:cNvSpPr/>
          <p:nvPr/>
        </p:nvSpPr>
        <p:spPr>
          <a:xfrm>
            <a:off x="386345" y="895683"/>
            <a:ext cx="82884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BOG</a:t>
            </a:r>
            <a:endParaRPr lang="en-US" dirty="0"/>
          </a:p>
        </p:txBody>
      </p:sp>
      <p:sp>
        <p:nvSpPr>
          <p:cNvPr id="5" name="Can 4"/>
          <p:cNvSpPr/>
          <p:nvPr/>
        </p:nvSpPr>
        <p:spPr>
          <a:xfrm>
            <a:off x="282068" y="1820779"/>
            <a:ext cx="109621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Midwater</a:t>
            </a:r>
            <a:endParaRPr lang="en-US" dirty="0"/>
          </a:p>
        </p:txBody>
      </p:sp>
      <p:sp>
        <p:nvSpPr>
          <p:cNvPr id="6" name="Can 5"/>
          <p:cNvSpPr/>
          <p:nvPr/>
        </p:nvSpPr>
        <p:spPr>
          <a:xfrm>
            <a:off x="401046" y="2791326"/>
            <a:ext cx="82884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VARS</a:t>
            </a:r>
            <a:endParaRPr lang="en-US" dirty="0"/>
          </a:p>
        </p:txBody>
      </p:sp>
      <p:sp>
        <p:nvSpPr>
          <p:cNvPr id="7" name="Snip Single Corner Rectangle 6"/>
          <p:cNvSpPr/>
          <p:nvPr/>
        </p:nvSpPr>
        <p:spPr>
          <a:xfrm>
            <a:off x="386345" y="4561308"/>
            <a:ext cx="895685" cy="647034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Benthic XLS</a:t>
            </a:r>
            <a:endParaRPr lang="en-US" sz="1400" dirty="0"/>
          </a:p>
        </p:txBody>
      </p:sp>
      <p:sp>
        <p:nvSpPr>
          <p:cNvPr id="8" name="Rounded Rectangle 7"/>
          <p:cNvSpPr/>
          <p:nvPr/>
        </p:nvSpPr>
        <p:spPr>
          <a:xfrm>
            <a:off x="2383405" y="1820779"/>
            <a:ext cx="721895" cy="887663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Java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30193" y="3871494"/>
            <a:ext cx="970548" cy="291432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Linda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4" idx="4"/>
            <a:endCxn id="8" idx="0"/>
          </p:cNvCxnSpPr>
          <p:nvPr/>
        </p:nvCxnSpPr>
        <p:spPr>
          <a:xfrm>
            <a:off x="1215187" y="1283367"/>
            <a:ext cx="1529166" cy="5374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6" idx="3"/>
            <a:endCxn id="9" idx="0"/>
          </p:cNvCxnSpPr>
          <p:nvPr/>
        </p:nvCxnSpPr>
        <p:spPr>
          <a:xfrm>
            <a:off x="815467" y="3566694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5" idx="4"/>
            <a:endCxn id="8" idx="1"/>
          </p:cNvCxnSpPr>
          <p:nvPr/>
        </p:nvCxnSpPr>
        <p:spPr>
          <a:xfrm>
            <a:off x="1378280" y="2208463"/>
            <a:ext cx="1005125" cy="561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6" idx="4"/>
            <a:endCxn id="8" idx="1"/>
          </p:cNvCxnSpPr>
          <p:nvPr/>
        </p:nvCxnSpPr>
        <p:spPr>
          <a:xfrm flipV="1">
            <a:off x="1229888" y="2264611"/>
            <a:ext cx="1153517" cy="9143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7" idx="0"/>
            <a:endCxn id="8" idx="2"/>
          </p:cNvCxnSpPr>
          <p:nvPr/>
        </p:nvCxnSpPr>
        <p:spPr>
          <a:xfrm flipV="1">
            <a:off x="1282030" y="2708442"/>
            <a:ext cx="1462323" cy="217638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9" idx="2"/>
            <a:endCxn id="7" idx="3"/>
          </p:cNvCxnSpPr>
          <p:nvPr/>
        </p:nvCxnSpPr>
        <p:spPr>
          <a:xfrm>
            <a:off x="815467" y="4162926"/>
            <a:ext cx="18721" cy="39838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Can 31"/>
          <p:cNvSpPr/>
          <p:nvPr/>
        </p:nvSpPr>
        <p:spPr>
          <a:xfrm>
            <a:off x="3609474" y="1820779"/>
            <a:ext cx="1184443" cy="887663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MongoDB</a:t>
            </a:r>
            <a:endParaRPr lang="en-US" dirty="0"/>
          </a:p>
        </p:txBody>
      </p:sp>
      <p:cxnSp>
        <p:nvCxnSpPr>
          <p:cNvPr id="33" name="Straight Arrow Connector 32"/>
          <p:cNvCxnSpPr>
            <a:stCxn id="8" idx="3"/>
            <a:endCxn id="32" idx="2"/>
          </p:cNvCxnSpPr>
          <p:nvPr/>
        </p:nvCxnSpPr>
        <p:spPr>
          <a:xfrm>
            <a:off x="3105300" y="2264611"/>
            <a:ext cx="50417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9" name="Picture 58" descr="ITSDataShee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003" y="196282"/>
            <a:ext cx="1804737" cy="1057340"/>
          </a:xfrm>
          <a:prstGeom prst="rect">
            <a:avLst/>
          </a:prstGeom>
        </p:spPr>
      </p:pic>
      <p:cxnSp>
        <p:nvCxnSpPr>
          <p:cNvPr id="60" name="Straight Arrow Connector 59"/>
          <p:cNvCxnSpPr>
            <a:stCxn id="59" idx="2"/>
            <a:endCxn id="8" idx="0"/>
          </p:cNvCxnSpPr>
          <p:nvPr/>
        </p:nvCxnSpPr>
        <p:spPr>
          <a:xfrm flipH="1">
            <a:off x="2744353" y="1253622"/>
            <a:ext cx="8019" cy="56715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3" name="Picture 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8318" y="4120150"/>
            <a:ext cx="1176422" cy="8823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1440" y="5037225"/>
            <a:ext cx="1069473" cy="802105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5369" y="5839330"/>
            <a:ext cx="1265544" cy="949158"/>
          </a:xfrm>
          <a:prstGeom prst="rect">
            <a:avLst/>
          </a:prstGeom>
        </p:spPr>
      </p:pic>
      <p:sp>
        <p:nvSpPr>
          <p:cNvPr id="74" name="Snip Single Corner Rectangle 73"/>
          <p:cNvSpPr/>
          <p:nvPr/>
        </p:nvSpPr>
        <p:spPr>
          <a:xfrm>
            <a:off x="4336717" y="2823409"/>
            <a:ext cx="5427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75" name="Snip Single Corner Rectangle 74"/>
          <p:cNvSpPr/>
          <p:nvPr/>
        </p:nvSpPr>
        <p:spPr>
          <a:xfrm>
            <a:off x="4489117" y="2975809"/>
            <a:ext cx="5427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76" name="Snip Single Corner Rectangle 75"/>
          <p:cNvSpPr/>
          <p:nvPr/>
        </p:nvSpPr>
        <p:spPr>
          <a:xfrm>
            <a:off x="4641517" y="3128209"/>
            <a:ext cx="5427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Raw Data</a:t>
            </a:r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cxnSp>
        <p:nvCxnSpPr>
          <p:cNvPr id="78" name="Straight Arrow Connector 77"/>
          <p:cNvCxnSpPr/>
          <p:nvPr/>
        </p:nvCxnSpPr>
        <p:spPr>
          <a:xfrm>
            <a:off x="4201696" y="3518565"/>
            <a:ext cx="28742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>
            <a:stCxn id="32" idx="3"/>
          </p:cNvCxnSpPr>
          <p:nvPr/>
        </p:nvCxnSpPr>
        <p:spPr>
          <a:xfrm>
            <a:off x="4201696" y="2708442"/>
            <a:ext cx="0" cy="810123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Rounded Rectangle 86"/>
          <p:cNvSpPr/>
          <p:nvPr/>
        </p:nvSpPr>
        <p:spPr>
          <a:xfrm>
            <a:off x="3998496" y="3871494"/>
            <a:ext cx="1590842" cy="2916994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Aggregation/Map-Reduce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88" name="Straight Arrow Connector 87"/>
          <p:cNvCxnSpPr>
            <a:endCxn id="87" idx="1"/>
          </p:cNvCxnSpPr>
          <p:nvPr/>
        </p:nvCxnSpPr>
        <p:spPr>
          <a:xfrm>
            <a:off x="3558672" y="5329991"/>
            <a:ext cx="43982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Snip Single Corner Rectangle 95"/>
          <p:cNvSpPr/>
          <p:nvPr/>
        </p:nvSpPr>
        <p:spPr>
          <a:xfrm>
            <a:off x="4511846" y="4609434"/>
            <a:ext cx="7352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Counts By Month</a:t>
            </a:r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97" name="Snip Single Corner Rectangle 96"/>
          <p:cNvSpPr/>
          <p:nvPr/>
        </p:nvSpPr>
        <p:spPr>
          <a:xfrm>
            <a:off x="4518530" y="5329991"/>
            <a:ext cx="7352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Counts By Depth</a:t>
            </a:r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cxnSp>
        <p:nvCxnSpPr>
          <p:cNvPr id="98" name="Straight Arrow Connector 97"/>
          <p:cNvCxnSpPr/>
          <p:nvPr/>
        </p:nvCxnSpPr>
        <p:spPr>
          <a:xfrm flipH="1">
            <a:off x="4184317" y="3518565"/>
            <a:ext cx="17380" cy="2863519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/>
          <p:nvPr/>
        </p:nvCxnSpPr>
        <p:spPr>
          <a:xfrm>
            <a:off x="4184317" y="5721684"/>
            <a:ext cx="35827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/>
          <p:nvPr/>
        </p:nvCxnSpPr>
        <p:spPr>
          <a:xfrm>
            <a:off x="4184317" y="4924926"/>
            <a:ext cx="35827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Snip Single Corner Rectangle 105"/>
          <p:cNvSpPr/>
          <p:nvPr/>
        </p:nvSpPr>
        <p:spPr>
          <a:xfrm>
            <a:off x="4518530" y="6042527"/>
            <a:ext cx="7352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.</a:t>
            </a:r>
          </a:p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.</a:t>
            </a:r>
          </a:p>
          <a:p>
            <a:pPr algn="ctr"/>
            <a:r>
              <a:rPr lang="en-US" sz="1200" dirty="0">
                <a:ln>
                  <a:solidFill>
                    <a:srgbClr val="000000"/>
                  </a:solidFill>
                </a:ln>
              </a:rPr>
              <a:t>.</a:t>
            </a:r>
          </a:p>
        </p:txBody>
      </p:sp>
      <p:cxnSp>
        <p:nvCxnSpPr>
          <p:cNvPr id="107" name="Straight Arrow Connector 106"/>
          <p:cNvCxnSpPr/>
          <p:nvPr/>
        </p:nvCxnSpPr>
        <p:spPr>
          <a:xfrm>
            <a:off x="4201697" y="6382084"/>
            <a:ext cx="35827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" name="Cube 132"/>
          <p:cNvSpPr/>
          <p:nvPr/>
        </p:nvSpPr>
        <p:spPr>
          <a:xfrm>
            <a:off x="5469026" y="1697791"/>
            <a:ext cx="574842" cy="898356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4" name="TextBox 133"/>
          <p:cNvSpPr txBox="1"/>
          <p:nvPr/>
        </p:nvSpPr>
        <p:spPr>
          <a:xfrm>
            <a:off x="5301920" y="1051460"/>
            <a:ext cx="787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Node</a:t>
            </a:r>
          </a:p>
          <a:p>
            <a:r>
              <a:rPr lang="en-US" dirty="0" smtClean="0"/>
              <a:t>Server</a:t>
            </a:r>
            <a:endParaRPr lang="en-US" dirty="0"/>
          </a:p>
        </p:txBody>
      </p:sp>
      <p:cxnSp>
        <p:nvCxnSpPr>
          <p:cNvPr id="135" name="Straight Arrow Connector 134"/>
          <p:cNvCxnSpPr>
            <a:stCxn id="32" idx="4"/>
            <a:endCxn id="133" idx="2"/>
          </p:cNvCxnSpPr>
          <p:nvPr/>
        </p:nvCxnSpPr>
        <p:spPr>
          <a:xfrm flipV="1">
            <a:off x="4793917" y="2218824"/>
            <a:ext cx="675109" cy="457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0" name="Rounded Rectangle 139"/>
          <p:cNvSpPr/>
          <p:nvPr/>
        </p:nvSpPr>
        <p:spPr>
          <a:xfrm>
            <a:off x="6043868" y="1671051"/>
            <a:ext cx="613606" cy="887663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HTTP</a:t>
            </a:r>
          </a:p>
          <a:p>
            <a:pPr algn="ctr"/>
            <a:r>
              <a:rPr lang="en-US" sz="1200" dirty="0" smtClean="0"/>
              <a:t>API</a:t>
            </a:r>
            <a:endParaRPr lang="en-US" sz="1200" dirty="0"/>
          </a:p>
        </p:txBody>
      </p:sp>
      <p:cxnSp>
        <p:nvCxnSpPr>
          <p:cNvPr id="141" name="Straight Arrow Connector 140"/>
          <p:cNvCxnSpPr>
            <a:endCxn id="150" idx="2"/>
          </p:cNvCxnSpPr>
          <p:nvPr/>
        </p:nvCxnSpPr>
        <p:spPr>
          <a:xfrm>
            <a:off x="6350671" y="906044"/>
            <a:ext cx="131612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Arrow Connector 144"/>
          <p:cNvCxnSpPr>
            <a:endCxn id="140" idx="0"/>
          </p:cNvCxnSpPr>
          <p:nvPr/>
        </p:nvCxnSpPr>
        <p:spPr>
          <a:xfrm>
            <a:off x="6350671" y="895683"/>
            <a:ext cx="0" cy="775368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0" name="Cube 149"/>
          <p:cNvSpPr/>
          <p:nvPr/>
        </p:nvSpPr>
        <p:spPr>
          <a:xfrm>
            <a:off x="7666794" y="385011"/>
            <a:ext cx="574842" cy="898356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1" name="TextBox 150"/>
          <p:cNvSpPr txBox="1"/>
          <p:nvPr/>
        </p:nvSpPr>
        <p:spPr>
          <a:xfrm>
            <a:off x="7606331" y="1360749"/>
            <a:ext cx="7836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External</a:t>
            </a:r>
          </a:p>
          <a:p>
            <a:r>
              <a:rPr lang="en-US" sz="1400" dirty="0" smtClean="0"/>
              <a:t>Clients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939722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n 3"/>
          <p:cNvSpPr/>
          <p:nvPr/>
        </p:nvSpPr>
        <p:spPr>
          <a:xfrm>
            <a:off x="386345" y="895683"/>
            <a:ext cx="82884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BOG</a:t>
            </a:r>
            <a:endParaRPr lang="en-US" dirty="0"/>
          </a:p>
        </p:txBody>
      </p:sp>
      <p:sp>
        <p:nvSpPr>
          <p:cNvPr id="5" name="Can 4"/>
          <p:cNvSpPr/>
          <p:nvPr/>
        </p:nvSpPr>
        <p:spPr>
          <a:xfrm>
            <a:off x="282068" y="1820779"/>
            <a:ext cx="109621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Midwater</a:t>
            </a:r>
            <a:endParaRPr lang="en-US" dirty="0"/>
          </a:p>
        </p:txBody>
      </p:sp>
      <p:sp>
        <p:nvSpPr>
          <p:cNvPr id="6" name="Can 5"/>
          <p:cNvSpPr/>
          <p:nvPr/>
        </p:nvSpPr>
        <p:spPr>
          <a:xfrm>
            <a:off x="401046" y="2791326"/>
            <a:ext cx="82884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VARS</a:t>
            </a:r>
            <a:endParaRPr lang="en-US" dirty="0"/>
          </a:p>
        </p:txBody>
      </p:sp>
      <p:sp>
        <p:nvSpPr>
          <p:cNvPr id="7" name="Snip Single Corner Rectangle 6"/>
          <p:cNvSpPr/>
          <p:nvPr/>
        </p:nvSpPr>
        <p:spPr>
          <a:xfrm>
            <a:off x="386345" y="4561308"/>
            <a:ext cx="895685" cy="647034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Benthic XLS</a:t>
            </a:r>
            <a:endParaRPr lang="en-US" sz="1400" dirty="0"/>
          </a:p>
        </p:txBody>
      </p:sp>
      <p:sp>
        <p:nvSpPr>
          <p:cNvPr id="8" name="Rounded Rectangle 7"/>
          <p:cNvSpPr/>
          <p:nvPr/>
        </p:nvSpPr>
        <p:spPr>
          <a:xfrm>
            <a:off x="2383405" y="1820779"/>
            <a:ext cx="721895" cy="887663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Java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30193" y="3871494"/>
            <a:ext cx="970548" cy="291432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Linda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4" idx="4"/>
            <a:endCxn id="8" idx="0"/>
          </p:cNvCxnSpPr>
          <p:nvPr/>
        </p:nvCxnSpPr>
        <p:spPr>
          <a:xfrm>
            <a:off x="1215187" y="1283367"/>
            <a:ext cx="1529166" cy="5374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6" idx="3"/>
            <a:endCxn id="9" idx="0"/>
          </p:cNvCxnSpPr>
          <p:nvPr/>
        </p:nvCxnSpPr>
        <p:spPr>
          <a:xfrm>
            <a:off x="815467" y="3566694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5" idx="4"/>
            <a:endCxn id="8" idx="1"/>
          </p:cNvCxnSpPr>
          <p:nvPr/>
        </p:nvCxnSpPr>
        <p:spPr>
          <a:xfrm>
            <a:off x="1378280" y="2208463"/>
            <a:ext cx="1005125" cy="561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6" idx="4"/>
            <a:endCxn id="8" idx="1"/>
          </p:cNvCxnSpPr>
          <p:nvPr/>
        </p:nvCxnSpPr>
        <p:spPr>
          <a:xfrm flipV="1">
            <a:off x="1229888" y="2264611"/>
            <a:ext cx="1153517" cy="9143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7" idx="0"/>
            <a:endCxn id="8" idx="2"/>
          </p:cNvCxnSpPr>
          <p:nvPr/>
        </p:nvCxnSpPr>
        <p:spPr>
          <a:xfrm flipV="1">
            <a:off x="1282030" y="2708442"/>
            <a:ext cx="1462323" cy="217638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9" idx="2"/>
            <a:endCxn id="7" idx="3"/>
          </p:cNvCxnSpPr>
          <p:nvPr/>
        </p:nvCxnSpPr>
        <p:spPr>
          <a:xfrm>
            <a:off x="815467" y="4162926"/>
            <a:ext cx="18721" cy="39838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Can 31"/>
          <p:cNvSpPr/>
          <p:nvPr/>
        </p:nvSpPr>
        <p:spPr>
          <a:xfrm>
            <a:off x="3609474" y="1820779"/>
            <a:ext cx="1184443" cy="887663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MongoDB</a:t>
            </a:r>
            <a:endParaRPr lang="en-US" dirty="0"/>
          </a:p>
        </p:txBody>
      </p:sp>
      <p:cxnSp>
        <p:nvCxnSpPr>
          <p:cNvPr id="33" name="Straight Arrow Connector 32"/>
          <p:cNvCxnSpPr>
            <a:stCxn id="8" idx="3"/>
            <a:endCxn id="32" idx="2"/>
          </p:cNvCxnSpPr>
          <p:nvPr/>
        </p:nvCxnSpPr>
        <p:spPr>
          <a:xfrm>
            <a:off x="3105300" y="2264611"/>
            <a:ext cx="50417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9" name="Picture 58" descr="ITSDataShee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003" y="196282"/>
            <a:ext cx="1804737" cy="1057340"/>
          </a:xfrm>
          <a:prstGeom prst="rect">
            <a:avLst/>
          </a:prstGeom>
        </p:spPr>
      </p:pic>
      <p:cxnSp>
        <p:nvCxnSpPr>
          <p:cNvPr id="60" name="Straight Arrow Connector 59"/>
          <p:cNvCxnSpPr>
            <a:stCxn id="59" idx="2"/>
            <a:endCxn id="8" idx="0"/>
          </p:cNvCxnSpPr>
          <p:nvPr/>
        </p:nvCxnSpPr>
        <p:spPr>
          <a:xfrm flipH="1">
            <a:off x="2744353" y="1253622"/>
            <a:ext cx="8019" cy="56715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3" name="Picture 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8318" y="4120150"/>
            <a:ext cx="1176422" cy="8823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1440" y="5037225"/>
            <a:ext cx="1069473" cy="802105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5369" y="5839330"/>
            <a:ext cx="1265544" cy="949158"/>
          </a:xfrm>
          <a:prstGeom prst="rect">
            <a:avLst/>
          </a:prstGeom>
        </p:spPr>
      </p:pic>
      <p:sp>
        <p:nvSpPr>
          <p:cNvPr id="74" name="Snip Single Corner Rectangle 73"/>
          <p:cNvSpPr/>
          <p:nvPr/>
        </p:nvSpPr>
        <p:spPr>
          <a:xfrm>
            <a:off x="4336717" y="2823409"/>
            <a:ext cx="5427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75" name="Snip Single Corner Rectangle 74"/>
          <p:cNvSpPr/>
          <p:nvPr/>
        </p:nvSpPr>
        <p:spPr>
          <a:xfrm>
            <a:off x="4489117" y="2975809"/>
            <a:ext cx="5427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76" name="Snip Single Corner Rectangle 75"/>
          <p:cNvSpPr/>
          <p:nvPr/>
        </p:nvSpPr>
        <p:spPr>
          <a:xfrm>
            <a:off x="4641517" y="3128209"/>
            <a:ext cx="5427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Raw Data</a:t>
            </a:r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cxnSp>
        <p:nvCxnSpPr>
          <p:cNvPr id="78" name="Straight Arrow Connector 77"/>
          <p:cNvCxnSpPr/>
          <p:nvPr/>
        </p:nvCxnSpPr>
        <p:spPr>
          <a:xfrm>
            <a:off x="4201696" y="3518565"/>
            <a:ext cx="28742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>
            <a:stCxn id="32" idx="3"/>
          </p:cNvCxnSpPr>
          <p:nvPr/>
        </p:nvCxnSpPr>
        <p:spPr>
          <a:xfrm>
            <a:off x="4201696" y="2708442"/>
            <a:ext cx="0" cy="810123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Rounded Rectangle 86"/>
          <p:cNvSpPr/>
          <p:nvPr/>
        </p:nvSpPr>
        <p:spPr>
          <a:xfrm>
            <a:off x="3998496" y="3871494"/>
            <a:ext cx="1590842" cy="2916994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Aggregation/Map-Reduce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88" name="Straight Arrow Connector 87"/>
          <p:cNvCxnSpPr>
            <a:endCxn id="87" idx="1"/>
          </p:cNvCxnSpPr>
          <p:nvPr/>
        </p:nvCxnSpPr>
        <p:spPr>
          <a:xfrm>
            <a:off x="3558672" y="5329991"/>
            <a:ext cx="43982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Snip Single Corner Rectangle 95"/>
          <p:cNvSpPr/>
          <p:nvPr/>
        </p:nvSpPr>
        <p:spPr>
          <a:xfrm>
            <a:off x="4511846" y="4609434"/>
            <a:ext cx="7352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Counts By Month</a:t>
            </a:r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97" name="Snip Single Corner Rectangle 96"/>
          <p:cNvSpPr/>
          <p:nvPr/>
        </p:nvSpPr>
        <p:spPr>
          <a:xfrm>
            <a:off x="4518530" y="5329991"/>
            <a:ext cx="7352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Counts By Depth</a:t>
            </a:r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cxnSp>
        <p:nvCxnSpPr>
          <p:cNvPr id="98" name="Straight Arrow Connector 97"/>
          <p:cNvCxnSpPr/>
          <p:nvPr/>
        </p:nvCxnSpPr>
        <p:spPr>
          <a:xfrm flipH="1">
            <a:off x="4184317" y="3518565"/>
            <a:ext cx="17380" cy="2863519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/>
          <p:nvPr/>
        </p:nvCxnSpPr>
        <p:spPr>
          <a:xfrm>
            <a:off x="4184317" y="5721684"/>
            <a:ext cx="35827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/>
          <p:nvPr/>
        </p:nvCxnSpPr>
        <p:spPr>
          <a:xfrm>
            <a:off x="4184317" y="4924926"/>
            <a:ext cx="35827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Snip Single Corner Rectangle 105"/>
          <p:cNvSpPr/>
          <p:nvPr/>
        </p:nvSpPr>
        <p:spPr>
          <a:xfrm>
            <a:off x="4518530" y="6042527"/>
            <a:ext cx="7352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.</a:t>
            </a:r>
          </a:p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.</a:t>
            </a:r>
          </a:p>
          <a:p>
            <a:pPr algn="ctr"/>
            <a:r>
              <a:rPr lang="en-US" sz="1200" dirty="0">
                <a:ln>
                  <a:solidFill>
                    <a:srgbClr val="000000"/>
                  </a:solidFill>
                </a:ln>
              </a:rPr>
              <a:t>.</a:t>
            </a:r>
          </a:p>
        </p:txBody>
      </p:sp>
      <p:cxnSp>
        <p:nvCxnSpPr>
          <p:cNvPr id="107" name="Straight Arrow Connector 106"/>
          <p:cNvCxnSpPr/>
          <p:nvPr/>
        </p:nvCxnSpPr>
        <p:spPr>
          <a:xfrm>
            <a:off x="4201697" y="6382084"/>
            <a:ext cx="35827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" name="Cube 132"/>
          <p:cNvSpPr/>
          <p:nvPr/>
        </p:nvSpPr>
        <p:spPr>
          <a:xfrm>
            <a:off x="5469026" y="1697791"/>
            <a:ext cx="574842" cy="898356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4" name="TextBox 133"/>
          <p:cNvSpPr txBox="1"/>
          <p:nvPr/>
        </p:nvSpPr>
        <p:spPr>
          <a:xfrm>
            <a:off x="5301920" y="1051460"/>
            <a:ext cx="787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Node</a:t>
            </a:r>
          </a:p>
          <a:p>
            <a:r>
              <a:rPr lang="en-US" dirty="0" smtClean="0"/>
              <a:t>Server</a:t>
            </a:r>
            <a:endParaRPr lang="en-US" dirty="0"/>
          </a:p>
        </p:txBody>
      </p:sp>
      <p:cxnSp>
        <p:nvCxnSpPr>
          <p:cNvPr id="135" name="Straight Arrow Connector 134"/>
          <p:cNvCxnSpPr>
            <a:stCxn id="32" idx="4"/>
            <a:endCxn id="133" idx="2"/>
          </p:cNvCxnSpPr>
          <p:nvPr/>
        </p:nvCxnSpPr>
        <p:spPr>
          <a:xfrm flipV="1">
            <a:off x="4793917" y="2218824"/>
            <a:ext cx="675109" cy="457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0" name="Rounded Rectangle 139"/>
          <p:cNvSpPr/>
          <p:nvPr/>
        </p:nvSpPr>
        <p:spPr>
          <a:xfrm>
            <a:off x="6043868" y="1671051"/>
            <a:ext cx="613606" cy="887663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HTTP</a:t>
            </a:r>
          </a:p>
          <a:p>
            <a:pPr algn="ctr"/>
            <a:r>
              <a:rPr lang="en-US" sz="1200" dirty="0" smtClean="0"/>
              <a:t>API</a:t>
            </a:r>
            <a:endParaRPr lang="en-US" sz="1200" dirty="0"/>
          </a:p>
        </p:txBody>
      </p:sp>
      <p:cxnSp>
        <p:nvCxnSpPr>
          <p:cNvPr id="141" name="Straight Arrow Connector 140"/>
          <p:cNvCxnSpPr>
            <a:endCxn id="150" idx="2"/>
          </p:cNvCxnSpPr>
          <p:nvPr/>
        </p:nvCxnSpPr>
        <p:spPr>
          <a:xfrm>
            <a:off x="6350671" y="906044"/>
            <a:ext cx="131612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Arrow Connector 144"/>
          <p:cNvCxnSpPr>
            <a:endCxn id="140" idx="0"/>
          </p:cNvCxnSpPr>
          <p:nvPr/>
        </p:nvCxnSpPr>
        <p:spPr>
          <a:xfrm>
            <a:off x="6350671" y="895683"/>
            <a:ext cx="0" cy="775368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0" name="Cube 149"/>
          <p:cNvSpPr/>
          <p:nvPr/>
        </p:nvSpPr>
        <p:spPr>
          <a:xfrm>
            <a:off x="7666794" y="385011"/>
            <a:ext cx="574842" cy="898356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1" name="TextBox 150"/>
          <p:cNvSpPr txBox="1"/>
          <p:nvPr/>
        </p:nvSpPr>
        <p:spPr>
          <a:xfrm>
            <a:off x="7606331" y="1360749"/>
            <a:ext cx="7836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External</a:t>
            </a:r>
          </a:p>
          <a:p>
            <a:r>
              <a:rPr lang="en-US" sz="1400" dirty="0" smtClean="0"/>
              <a:t>Clients</a:t>
            </a:r>
            <a:endParaRPr lang="en-US" sz="1400" dirty="0"/>
          </a:p>
        </p:txBody>
      </p:sp>
      <p:sp>
        <p:nvSpPr>
          <p:cNvPr id="154" name="Rounded Rectangle 153"/>
          <p:cNvSpPr/>
          <p:nvPr/>
        </p:nvSpPr>
        <p:spPr>
          <a:xfrm>
            <a:off x="6274697" y="2975809"/>
            <a:ext cx="613606" cy="887663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Web App</a:t>
            </a:r>
            <a:endParaRPr lang="en-US" sz="1200" dirty="0"/>
          </a:p>
        </p:txBody>
      </p:sp>
      <p:cxnSp>
        <p:nvCxnSpPr>
          <p:cNvPr id="155" name="Straight Arrow Connector 154"/>
          <p:cNvCxnSpPr>
            <a:stCxn id="140" idx="2"/>
            <a:endCxn id="154" idx="0"/>
          </p:cNvCxnSpPr>
          <p:nvPr/>
        </p:nvCxnSpPr>
        <p:spPr>
          <a:xfrm>
            <a:off x="6350671" y="2558714"/>
            <a:ext cx="230829" cy="41709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9" name="Picture 1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3868" y="4154909"/>
            <a:ext cx="1176422" cy="8823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0" name="Picture 1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0817" y="5037225"/>
            <a:ext cx="1069473" cy="802105"/>
          </a:xfrm>
          <a:prstGeom prst="rect">
            <a:avLst/>
          </a:prstGeom>
        </p:spPr>
      </p:pic>
      <p:pic>
        <p:nvPicPr>
          <p:cNvPr id="161" name="Picture 1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4746" y="5839330"/>
            <a:ext cx="1265544" cy="949158"/>
          </a:xfrm>
          <a:prstGeom prst="rect">
            <a:avLst/>
          </a:prstGeom>
        </p:spPr>
      </p:pic>
      <p:cxnSp>
        <p:nvCxnSpPr>
          <p:cNvPr id="166" name="Straight Arrow Connector 165"/>
          <p:cNvCxnSpPr>
            <a:stCxn id="154" idx="2"/>
            <a:endCxn id="159" idx="0"/>
          </p:cNvCxnSpPr>
          <p:nvPr/>
        </p:nvCxnSpPr>
        <p:spPr>
          <a:xfrm>
            <a:off x="6581500" y="3863472"/>
            <a:ext cx="50579" cy="2914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2" name="Picture 171" descr="ITS-WebSite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331" y="3261899"/>
            <a:ext cx="1229895" cy="800321"/>
          </a:xfrm>
          <a:prstGeom prst="rect">
            <a:avLst/>
          </a:prstGeom>
        </p:spPr>
      </p:pic>
      <p:sp>
        <p:nvSpPr>
          <p:cNvPr id="173" name="Rounded Rectangle 172"/>
          <p:cNvSpPr/>
          <p:nvPr/>
        </p:nvSpPr>
        <p:spPr>
          <a:xfrm>
            <a:off x="7425858" y="2540000"/>
            <a:ext cx="1590842" cy="1765972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MBARI </a:t>
            </a:r>
            <a:r>
              <a:rPr lang="en-US" sz="1400" dirty="0" err="1" smtClean="0">
                <a:solidFill>
                  <a:schemeClr val="tx1"/>
                </a:solidFill>
              </a:rPr>
              <a:t>WordPress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74" name="Straight Arrow Connector 173"/>
          <p:cNvCxnSpPr>
            <a:stCxn id="154" idx="3"/>
            <a:endCxn id="173" idx="1"/>
          </p:cNvCxnSpPr>
          <p:nvPr/>
        </p:nvCxnSpPr>
        <p:spPr>
          <a:xfrm>
            <a:off x="6888303" y="3419641"/>
            <a:ext cx="537555" cy="33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3222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n 3"/>
          <p:cNvSpPr/>
          <p:nvPr/>
        </p:nvSpPr>
        <p:spPr>
          <a:xfrm>
            <a:off x="386345" y="895683"/>
            <a:ext cx="82884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BOG</a:t>
            </a:r>
            <a:endParaRPr lang="en-US" dirty="0"/>
          </a:p>
        </p:txBody>
      </p:sp>
      <p:sp>
        <p:nvSpPr>
          <p:cNvPr id="5" name="Can 4"/>
          <p:cNvSpPr/>
          <p:nvPr/>
        </p:nvSpPr>
        <p:spPr>
          <a:xfrm>
            <a:off x="282068" y="1820779"/>
            <a:ext cx="109621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Midwater</a:t>
            </a:r>
            <a:endParaRPr lang="en-US" dirty="0"/>
          </a:p>
        </p:txBody>
      </p:sp>
      <p:sp>
        <p:nvSpPr>
          <p:cNvPr id="6" name="Can 5"/>
          <p:cNvSpPr/>
          <p:nvPr/>
        </p:nvSpPr>
        <p:spPr>
          <a:xfrm>
            <a:off x="401046" y="2791326"/>
            <a:ext cx="82884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VARS</a:t>
            </a:r>
            <a:endParaRPr lang="en-US" dirty="0"/>
          </a:p>
        </p:txBody>
      </p:sp>
      <p:sp>
        <p:nvSpPr>
          <p:cNvPr id="7" name="Snip Single Corner Rectangle 6"/>
          <p:cNvSpPr/>
          <p:nvPr/>
        </p:nvSpPr>
        <p:spPr>
          <a:xfrm>
            <a:off x="386345" y="4561308"/>
            <a:ext cx="895685" cy="647034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Benthic XLS</a:t>
            </a:r>
            <a:endParaRPr lang="en-US" sz="1400" dirty="0"/>
          </a:p>
        </p:txBody>
      </p:sp>
      <p:sp>
        <p:nvSpPr>
          <p:cNvPr id="8" name="Rounded Rectangle 7"/>
          <p:cNvSpPr/>
          <p:nvPr/>
        </p:nvSpPr>
        <p:spPr>
          <a:xfrm>
            <a:off x="2383405" y="1820779"/>
            <a:ext cx="721895" cy="887663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Java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30193" y="3871494"/>
            <a:ext cx="970548" cy="291432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Linda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4" idx="4"/>
            <a:endCxn id="8" idx="0"/>
          </p:cNvCxnSpPr>
          <p:nvPr/>
        </p:nvCxnSpPr>
        <p:spPr>
          <a:xfrm>
            <a:off x="1215187" y="1283367"/>
            <a:ext cx="1529166" cy="5374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6" idx="3"/>
            <a:endCxn id="9" idx="0"/>
          </p:cNvCxnSpPr>
          <p:nvPr/>
        </p:nvCxnSpPr>
        <p:spPr>
          <a:xfrm>
            <a:off x="815467" y="3566694"/>
            <a:ext cx="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5" idx="4"/>
            <a:endCxn id="8" idx="1"/>
          </p:cNvCxnSpPr>
          <p:nvPr/>
        </p:nvCxnSpPr>
        <p:spPr>
          <a:xfrm>
            <a:off x="1378280" y="2208463"/>
            <a:ext cx="1005125" cy="561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6" idx="4"/>
            <a:endCxn id="8" idx="1"/>
          </p:cNvCxnSpPr>
          <p:nvPr/>
        </p:nvCxnSpPr>
        <p:spPr>
          <a:xfrm flipV="1">
            <a:off x="1229888" y="2264611"/>
            <a:ext cx="1153517" cy="9143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7" idx="0"/>
            <a:endCxn id="8" idx="2"/>
          </p:cNvCxnSpPr>
          <p:nvPr/>
        </p:nvCxnSpPr>
        <p:spPr>
          <a:xfrm flipV="1">
            <a:off x="1282030" y="2708442"/>
            <a:ext cx="1462323" cy="217638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9" idx="2"/>
            <a:endCxn id="7" idx="3"/>
          </p:cNvCxnSpPr>
          <p:nvPr/>
        </p:nvCxnSpPr>
        <p:spPr>
          <a:xfrm>
            <a:off x="815467" y="4162926"/>
            <a:ext cx="18721" cy="39838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Can 31"/>
          <p:cNvSpPr/>
          <p:nvPr/>
        </p:nvSpPr>
        <p:spPr>
          <a:xfrm>
            <a:off x="3609474" y="1820779"/>
            <a:ext cx="1184443" cy="887663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MongoDB</a:t>
            </a:r>
            <a:endParaRPr lang="en-US" dirty="0"/>
          </a:p>
        </p:txBody>
      </p:sp>
      <p:cxnSp>
        <p:nvCxnSpPr>
          <p:cNvPr id="33" name="Straight Arrow Connector 32"/>
          <p:cNvCxnSpPr>
            <a:stCxn id="8" idx="3"/>
            <a:endCxn id="32" idx="2"/>
          </p:cNvCxnSpPr>
          <p:nvPr/>
        </p:nvCxnSpPr>
        <p:spPr>
          <a:xfrm>
            <a:off x="3105300" y="2264611"/>
            <a:ext cx="50417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9" name="Picture 58" descr="ITSDataShee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003" y="196282"/>
            <a:ext cx="1804737" cy="1057340"/>
          </a:xfrm>
          <a:prstGeom prst="rect">
            <a:avLst/>
          </a:prstGeom>
        </p:spPr>
      </p:pic>
      <p:cxnSp>
        <p:nvCxnSpPr>
          <p:cNvPr id="60" name="Straight Arrow Connector 59"/>
          <p:cNvCxnSpPr>
            <a:stCxn id="59" idx="2"/>
            <a:endCxn id="8" idx="0"/>
          </p:cNvCxnSpPr>
          <p:nvPr/>
        </p:nvCxnSpPr>
        <p:spPr>
          <a:xfrm flipH="1">
            <a:off x="2744353" y="1253622"/>
            <a:ext cx="8019" cy="56715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3" name="Picture 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8318" y="4120150"/>
            <a:ext cx="1176422" cy="8823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1440" y="5037225"/>
            <a:ext cx="1069473" cy="802105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5369" y="5839330"/>
            <a:ext cx="1265544" cy="949158"/>
          </a:xfrm>
          <a:prstGeom prst="rect">
            <a:avLst/>
          </a:prstGeom>
        </p:spPr>
      </p:pic>
      <p:sp>
        <p:nvSpPr>
          <p:cNvPr id="74" name="Snip Single Corner Rectangle 73"/>
          <p:cNvSpPr/>
          <p:nvPr/>
        </p:nvSpPr>
        <p:spPr>
          <a:xfrm>
            <a:off x="4336717" y="2823409"/>
            <a:ext cx="5427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75" name="Snip Single Corner Rectangle 74"/>
          <p:cNvSpPr/>
          <p:nvPr/>
        </p:nvSpPr>
        <p:spPr>
          <a:xfrm>
            <a:off x="4489117" y="2975809"/>
            <a:ext cx="5427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76" name="Snip Single Corner Rectangle 75"/>
          <p:cNvSpPr/>
          <p:nvPr/>
        </p:nvSpPr>
        <p:spPr>
          <a:xfrm>
            <a:off x="4641517" y="3128209"/>
            <a:ext cx="5427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Raw Data</a:t>
            </a:r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cxnSp>
        <p:nvCxnSpPr>
          <p:cNvPr id="78" name="Straight Arrow Connector 77"/>
          <p:cNvCxnSpPr/>
          <p:nvPr/>
        </p:nvCxnSpPr>
        <p:spPr>
          <a:xfrm>
            <a:off x="4201696" y="3518565"/>
            <a:ext cx="28742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>
            <a:stCxn id="32" idx="3"/>
          </p:cNvCxnSpPr>
          <p:nvPr/>
        </p:nvCxnSpPr>
        <p:spPr>
          <a:xfrm>
            <a:off x="4201696" y="2708442"/>
            <a:ext cx="0" cy="810123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Rounded Rectangle 86"/>
          <p:cNvSpPr/>
          <p:nvPr/>
        </p:nvSpPr>
        <p:spPr>
          <a:xfrm>
            <a:off x="3998496" y="3871494"/>
            <a:ext cx="1590842" cy="2916994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Aggregation/Map-Reduce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88" name="Straight Arrow Connector 87"/>
          <p:cNvCxnSpPr>
            <a:endCxn id="87" idx="1"/>
          </p:cNvCxnSpPr>
          <p:nvPr/>
        </p:nvCxnSpPr>
        <p:spPr>
          <a:xfrm>
            <a:off x="3558672" y="5329991"/>
            <a:ext cx="43982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Snip Single Corner Rectangle 95"/>
          <p:cNvSpPr/>
          <p:nvPr/>
        </p:nvSpPr>
        <p:spPr>
          <a:xfrm>
            <a:off x="4511846" y="4609434"/>
            <a:ext cx="7352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Counts By Month</a:t>
            </a:r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97" name="Snip Single Corner Rectangle 96"/>
          <p:cNvSpPr/>
          <p:nvPr/>
        </p:nvSpPr>
        <p:spPr>
          <a:xfrm>
            <a:off x="4518530" y="5329991"/>
            <a:ext cx="7352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Counts By Depth</a:t>
            </a:r>
            <a:endParaRPr lang="en-US" sz="1200" dirty="0">
              <a:ln>
                <a:solidFill>
                  <a:srgbClr val="000000"/>
                </a:solidFill>
              </a:ln>
            </a:endParaRPr>
          </a:p>
        </p:txBody>
      </p:sp>
      <p:cxnSp>
        <p:nvCxnSpPr>
          <p:cNvPr id="98" name="Straight Arrow Connector 97"/>
          <p:cNvCxnSpPr/>
          <p:nvPr/>
        </p:nvCxnSpPr>
        <p:spPr>
          <a:xfrm flipH="1">
            <a:off x="4184317" y="3518565"/>
            <a:ext cx="17380" cy="2863519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/>
          <p:nvPr/>
        </p:nvCxnSpPr>
        <p:spPr>
          <a:xfrm>
            <a:off x="4184317" y="5721684"/>
            <a:ext cx="35827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/>
          <p:nvPr/>
        </p:nvCxnSpPr>
        <p:spPr>
          <a:xfrm>
            <a:off x="4184317" y="4924926"/>
            <a:ext cx="35827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Snip Single Corner Rectangle 105"/>
          <p:cNvSpPr/>
          <p:nvPr/>
        </p:nvSpPr>
        <p:spPr>
          <a:xfrm>
            <a:off x="4518530" y="6042527"/>
            <a:ext cx="735259" cy="59890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.</a:t>
            </a:r>
          </a:p>
          <a:p>
            <a:pPr algn="ctr"/>
            <a:r>
              <a:rPr lang="en-US" sz="1200" dirty="0" smtClean="0">
                <a:ln>
                  <a:solidFill>
                    <a:srgbClr val="000000"/>
                  </a:solidFill>
                </a:ln>
              </a:rPr>
              <a:t>.</a:t>
            </a:r>
          </a:p>
          <a:p>
            <a:pPr algn="ctr"/>
            <a:r>
              <a:rPr lang="en-US" sz="1200" dirty="0">
                <a:ln>
                  <a:solidFill>
                    <a:srgbClr val="000000"/>
                  </a:solidFill>
                </a:ln>
              </a:rPr>
              <a:t>.</a:t>
            </a:r>
          </a:p>
        </p:txBody>
      </p:sp>
      <p:cxnSp>
        <p:nvCxnSpPr>
          <p:cNvPr id="107" name="Straight Arrow Connector 106"/>
          <p:cNvCxnSpPr/>
          <p:nvPr/>
        </p:nvCxnSpPr>
        <p:spPr>
          <a:xfrm>
            <a:off x="4201697" y="6382084"/>
            <a:ext cx="35827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9" name="TextBox 118"/>
          <p:cNvSpPr txBox="1"/>
          <p:nvPr/>
        </p:nvSpPr>
        <p:spPr>
          <a:xfrm>
            <a:off x="1376947" y="6350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7" name="Snip Single Corner Rectangle 126"/>
          <p:cNvSpPr/>
          <p:nvPr/>
        </p:nvSpPr>
        <p:spPr>
          <a:xfrm>
            <a:off x="90902" y="6058567"/>
            <a:ext cx="895685" cy="647034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Mooring</a:t>
            </a:r>
            <a:endParaRPr lang="en-US" sz="1400" dirty="0"/>
          </a:p>
        </p:txBody>
      </p:sp>
      <p:sp>
        <p:nvSpPr>
          <p:cNvPr id="128" name="Can 127"/>
          <p:cNvSpPr/>
          <p:nvPr/>
        </p:nvSpPr>
        <p:spPr>
          <a:xfrm>
            <a:off x="1147192" y="6013120"/>
            <a:ext cx="828842" cy="775368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ROVCTD</a:t>
            </a:r>
            <a:endParaRPr lang="en-US" sz="1400" dirty="0"/>
          </a:p>
        </p:txBody>
      </p:sp>
      <p:cxnSp>
        <p:nvCxnSpPr>
          <p:cNvPr id="129" name="Straight Arrow Connector 128"/>
          <p:cNvCxnSpPr>
            <a:stCxn id="128" idx="1"/>
            <a:endCxn id="8" idx="2"/>
          </p:cNvCxnSpPr>
          <p:nvPr/>
        </p:nvCxnSpPr>
        <p:spPr>
          <a:xfrm flipV="1">
            <a:off x="1561613" y="2708442"/>
            <a:ext cx="1182740" cy="33046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" name="Cube 132"/>
          <p:cNvSpPr/>
          <p:nvPr/>
        </p:nvSpPr>
        <p:spPr>
          <a:xfrm>
            <a:off x="5469026" y="1697791"/>
            <a:ext cx="574842" cy="898356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4" name="TextBox 133"/>
          <p:cNvSpPr txBox="1"/>
          <p:nvPr/>
        </p:nvSpPr>
        <p:spPr>
          <a:xfrm>
            <a:off x="5301920" y="1051460"/>
            <a:ext cx="787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Node</a:t>
            </a:r>
          </a:p>
          <a:p>
            <a:r>
              <a:rPr lang="en-US" dirty="0" smtClean="0"/>
              <a:t>Server</a:t>
            </a:r>
            <a:endParaRPr lang="en-US" dirty="0"/>
          </a:p>
        </p:txBody>
      </p:sp>
      <p:cxnSp>
        <p:nvCxnSpPr>
          <p:cNvPr id="135" name="Straight Arrow Connector 134"/>
          <p:cNvCxnSpPr>
            <a:stCxn id="32" idx="4"/>
            <a:endCxn id="133" idx="2"/>
          </p:cNvCxnSpPr>
          <p:nvPr/>
        </p:nvCxnSpPr>
        <p:spPr>
          <a:xfrm flipV="1">
            <a:off x="4793917" y="2218824"/>
            <a:ext cx="675109" cy="457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0" name="Rounded Rectangle 139"/>
          <p:cNvSpPr/>
          <p:nvPr/>
        </p:nvSpPr>
        <p:spPr>
          <a:xfrm>
            <a:off x="6043868" y="1671051"/>
            <a:ext cx="613606" cy="887663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HTTP</a:t>
            </a:r>
          </a:p>
          <a:p>
            <a:pPr algn="ctr"/>
            <a:r>
              <a:rPr lang="en-US" sz="1200" dirty="0" smtClean="0"/>
              <a:t>API</a:t>
            </a:r>
            <a:endParaRPr lang="en-US" sz="1200" dirty="0"/>
          </a:p>
        </p:txBody>
      </p:sp>
      <p:cxnSp>
        <p:nvCxnSpPr>
          <p:cNvPr id="141" name="Straight Arrow Connector 140"/>
          <p:cNvCxnSpPr>
            <a:endCxn id="150" idx="2"/>
          </p:cNvCxnSpPr>
          <p:nvPr/>
        </p:nvCxnSpPr>
        <p:spPr>
          <a:xfrm>
            <a:off x="6350671" y="906044"/>
            <a:ext cx="131612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Arrow Connector 144"/>
          <p:cNvCxnSpPr>
            <a:endCxn id="140" idx="0"/>
          </p:cNvCxnSpPr>
          <p:nvPr/>
        </p:nvCxnSpPr>
        <p:spPr>
          <a:xfrm>
            <a:off x="6350671" y="895683"/>
            <a:ext cx="0" cy="775368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0" name="Cube 149"/>
          <p:cNvSpPr/>
          <p:nvPr/>
        </p:nvSpPr>
        <p:spPr>
          <a:xfrm>
            <a:off x="7666794" y="385011"/>
            <a:ext cx="574842" cy="898356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1" name="TextBox 150"/>
          <p:cNvSpPr txBox="1"/>
          <p:nvPr/>
        </p:nvSpPr>
        <p:spPr>
          <a:xfrm>
            <a:off x="7606331" y="1360749"/>
            <a:ext cx="7836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External</a:t>
            </a:r>
          </a:p>
          <a:p>
            <a:r>
              <a:rPr lang="en-US" sz="1400" dirty="0" smtClean="0"/>
              <a:t>Clients</a:t>
            </a:r>
            <a:endParaRPr lang="en-US" sz="1400" dirty="0"/>
          </a:p>
        </p:txBody>
      </p:sp>
      <p:sp>
        <p:nvSpPr>
          <p:cNvPr id="154" name="Rounded Rectangle 153"/>
          <p:cNvSpPr/>
          <p:nvPr/>
        </p:nvSpPr>
        <p:spPr>
          <a:xfrm>
            <a:off x="6274697" y="2975809"/>
            <a:ext cx="613606" cy="887663"/>
          </a:xfrm>
          <a:prstGeom prst="round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Web App</a:t>
            </a:r>
            <a:endParaRPr lang="en-US" sz="1200" dirty="0"/>
          </a:p>
        </p:txBody>
      </p:sp>
      <p:cxnSp>
        <p:nvCxnSpPr>
          <p:cNvPr id="155" name="Straight Arrow Connector 154"/>
          <p:cNvCxnSpPr>
            <a:stCxn id="140" idx="2"/>
            <a:endCxn id="154" idx="0"/>
          </p:cNvCxnSpPr>
          <p:nvPr/>
        </p:nvCxnSpPr>
        <p:spPr>
          <a:xfrm>
            <a:off x="6350671" y="2558714"/>
            <a:ext cx="230829" cy="41709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9" name="Picture 1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3868" y="4154909"/>
            <a:ext cx="1176422" cy="8823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0" name="Picture 1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0817" y="5037225"/>
            <a:ext cx="1069473" cy="802105"/>
          </a:xfrm>
          <a:prstGeom prst="rect">
            <a:avLst/>
          </a:prstGeom>
        </p:spPr>
      </p:pic>
      <p:pic>
        <p:nvPicPr>
          <p:cNvPr id="161" name="Picture 1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4746" y="5839330"/>
            <a:ext cx="1265544" cy="949158"/>
          </a:xfrm>
          <a:prstGeom prst="rect">
            <a:avLst/>
          </a:prstGeom>
        </p:spPr>
      </p:pic>
      <p:cxnSp>
        <p:nvCxnSpPr>
          <p:cNvPr id="166" name="Straight Arrow Connector 165"/>
          <p:cNvCxnSpPr>
            <a:stCxn id="154" idx="2"/>
            <a:endCxn id="159" idx="0"/>
          </p:cNvCxnSpPr>
          <p:nvPr/>
        </p:nvCxnSpPr>
        <p:spPr>
          <a:xfrm>
            <a:off x="6581500" y="3863472"/>
            <a:ext cx="50579" cy="2914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2" name="Picture 171" descr="ITS-WebSite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331" y="3261899"/>
            <a:ext cx="1229895" cy="800321"/>
          </a:xfrm>
          <a:prstGeom prst="rect">
            <a:avLst/>
          </a:prstGeom>
        </p:spPr>
      </p:pic>
      <p:sp>
        <p:nvSpPr>
          <p:cNvPr id="173" name="Rounded Rectangle 172"/>
          <p:cNvSpPr/>
          <p:nvPr/>
        </p:nvSpPr>
        <p:spPr>
          <a:xfrm>
            <a:off x="7425858" y="2540000"/>
            <a:ext cx="1590842" cy="1765972"/>
          </a:xfrm>
          <a:prstGeom prst="round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MBARI </a:t>
            </a:r>
            <a:r>
              <a:rPr lang="en-US" sz="1400" dirty="0" err="1" smtClean="0">
                <a:solidFill>
                  <a:schemeClr val="tx1"/>
                </a:solidFill>
              </a:rPr>
              <a:t>WordPress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74" name="Straight Arrow Connector 173"/>
          <p:cNvCxnSpPr>
            <a:stCxn id="154" idx="3"/>
            <a:endCxn id="173" idx="1"/>
          </p:cNvCxnSpPr>
          <p:nvPr/>
        </p:nvCxnSpPr>
        <p:spPr>
          <a:xfrm>
            <a:off x="6888303" y="3419641"/>
            <a:ext cx="537555" cy="33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Arrow Connector 186"/>
          <p:cNvCxnSpPr>
            <a:stCxn id="127" idx="3"/>
          </p:cNvCxnSpPr>
          <p:nvPr/>
        </p:nvCxnSpPr>
        <p:spPr>
          <a:xfrm flipV="1">
            <a:off x="538745" y="5494421"/>
            <a:ext cx="1212518" cy="564146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0289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ed Trap Sample Flo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8450"/>
            <a:ext cx="9144000" cy="57159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75789" y="165405"/>
            <a:ext cx="2564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Working Towards Carbon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052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143</Words>
  <Application>Microsoft Macintosh PowerPoint</Application>
  <PresentationFormat>On-screen Show (4:3)</PresentationFormat>
  <Paragraphs>94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Kevin Gomes</dc:creator>
  <cp:lastModifiedBy>Kevin Gomes</cp:lastModifiedBy>
  <cp:revision>22</cp:revision>
  <dcterms:created xsi:type="dcterms:W3CDTF">2015-12-10T05:55:35Z</dcterms:created>
  <dcterms:modified xsi:type="dcterms:W3CDTF">2015-12-10T14:28:03Z</dcterms:modified>
</cp:coreProperties>
</file>