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1" r:id="rId3"/>
    <p:sldId id="272" r:id="rId4"/>
    <p:sldId id="273" r:id="rId5"/>
    <p:sldId id="274" r:id="rId6"/>
    <p:sldId id="275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88" d="100"/>
          <a:sy n="188" d="100"/>
        </p:scale>
        <p:origin x="-188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B0D-374E-C549-8925-DD4047616A0C}" type="datetimeFigureOut">
              <a:rPr lang="en-US" smtClean="0"/>
              <a:t>5/11/16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D71A-3CE9-2D4A-883D-133A464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081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B0D-374E-C549-8925-DD4047616A0C}" type="datetimeFigureOut">
              <a:rPr lang="en-US" smtClean="0"/>
              <a:t>5/11/16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D71A-3CE9-2D4A-883D-133A464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50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B0D-374E-C549-8925-DD4047616A0C}" type="datetimeFigureOut">
              <a:rPr lang="en-US" smtClean="0"/>
              <a:t>5/11/16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D71A-3CE9-2D4A-883D-133A464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859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B0D-374E-C549-8925-DD4047616A0C}" type="datetimeFigureOut">
              <a:rPr lang="en-US" smtClean="0"/>
              <a:t>5/11/16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D71A-3CE9-2D4A-883D-133A464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906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B0D-374E-C549-8925-DD4047616A0C}" type="datetimeFigureOut">
              <a:rPr lang="en-US" smtClean="0"/>
              <a:t>5/11/16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D71A-3CE9-2D4A-883D-133A464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028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B0D-374E-C549-8925-DD4047616A0C}" type="datetimeFigureOut">
              <a:rPr lang="en-US" smtClean="0"/>
              <a:t>5/11/16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D71A-3CE9-2D4A-883D-133A464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24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B0D-374E-C549-8925-DD4047616A0C}" type="datetimeFigureOut">
              <a:rPr lang="en-US" smtClean="0"/>
              <a:t>5/11/16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D71A-3CE9-2D4A-883D-133A464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790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B0D-374E-C549-8925-DD4047616A0C}" type="datetimeFigureOut">
              <a:rPr lang="en-US" smtClean="0"/>
              <a:t>5/11/16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D71A-3CE9-2D4A-883D-133A464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88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B0D-374E-C549-8925-DD4047616A0C}" type="datetimeFigureOut">
              <a:rPr lang="en-US" smtClean="0"/>
              <a:t>5/11/16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D71A-3CE9-2D4A-883D-133A464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75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B0D-374E-C549-8925-DD4047616A0C}" type="datetimeFigureOut">
              <a:rPr lang="en-US" smtClean="0"/>
              <a:t>5/11/16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D71A-3CE9-2D4A-883D-133A464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228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B0D-374E-C549-8925-DD4047616A0C}" type="datetimeFigureOut">
              <a:rPr lang="en-US" smtClean="0"/>
              <a:t>5/11/16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D71A-3CE9-2D4A-883D-133A464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198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D3B0D-374E-C549-8925-DD4047616A0C}" type="datetimeFigureOut">
              <a:rPr lang="en-US" smtClean="0"/>
              <a:t>5/11/16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9D71A-3CE9-2D4A-883D-133A464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94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hyperlink" Target="http://services.mbari.org/its/api/v1/mei" TargetMode="External"/><Relationship Id="rId7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hyperlink" Target="http://services.mbari.org/its/" TargetMode="External"/><Relationship Id="rId7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hyperlink" Target="http://services.mbari.org/its/" TargetMode="External"/><Relationship Id="rId7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n 3"/>
          <p:cNvSpPr/>
          <p:nvPr/>
        </p:nvSpPr>
        <p:spPr>
          <a:xfrm>
            <a:off x="386345" y="895683"/>
            <a:ext cx="82884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BOG</a:t>
            </a:r>
            <a:endParaRPr lang="en-US" dirty="0"/>
          </a:p>
        </p:txBody>
      </p:sp>
      <p:sp>
        <p:nvSpPr>
          <p:cNvPr id="5" name="Can 4"/>
          <p:cNvSpPr/>
          <p:nvPr/>
        </p:nvSpPr>
        <p:spPr>
          <a:xfrm>
            <a:off x="282068" y="1820779"/>
            <a:ext cx="109621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Midwater</a:t>
            </a:r>
            <a:endParaRPr lang="en-US" dirty="0"/>
          </a:p>
        </p:txBody>
      </p:sp>
      <p:sp>
        <p:nvSpPr>
          <p:cNvPr id="6" name="Can 5"/>
          <p:cNvSpPr/>
          <p:nvPr/>
        </p:nvSpPr>
        <p:spPr>
          <a:xfrm>
            <a:off x="401046" y="2791326"/>
            <a:ext cx="82884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VARS</a:t>
            </a:r>
            <a:endParaRPr lang="en-US" dirty="0"/>
          </a:p>
        </p:txBody>
      </p:sp>
      <p:sp>
        <p:nvSpPr>
          <p:cNvPr id="7" name="Snip Single Corner Rectangle 6"/>
          <p:cNvSpPr/>
          <p:nvPr/>
        </p:nvSpPr>
        <p:spPr>
          <a:xfrm>
            <a:off x="386345" y="4561308"/>
            <a:ext cx="895685" cy="647034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Benthic XLS</a:t>
            </a:r>
            <a:endParaRPr lang="en-US" sz="1400" dirty="0"/>
          </a:p>
        </p:txBody>
      </p:sp>
      <p:sp>
        <p:nvSpPr>
          <p:cNvPr id="8" name="Rounded Rectangle 7"/>
          <p:cNvSpPr/>
          <p:nvPr/>
        </p:nvSpPr>
        <p:spPr>
          <a:xfrm>
            <a:off x="2383405" y="1820779"/>
            <a:ext cx="721895" cy="887663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Java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30193" y="3871494"/>
            <a:ext cx="970548" cy="291432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Linda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4" idx="4"/>
            <a:endCxn id="8" idx="0"/>
          </p:cNvCxnSpPr>
          <p:nvPr/>
        </p:nvCxnSpPr>
        <p:spPr>
          <a:xfrm>
            <a:off x="1215187" y="1283367"/>
            <a:ext cx="1529166" cy="5374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6" idx="3"/>
            <a:endCxn id="9" idx="0"/>
          </p:cNvCxnSpPr>
          <p:nvPr/>
        </p:nvCxnSpPr>
        <p:spPr>
          <a:xfrm>
            <a:off x="815467" y="3566694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5" idx="4"/>
            <a:endCxn id="8" idx="1"/>
          </p:cNvCxnSpPr>
          <p:nvPr/>
        </p:nvCxnSpPr>
        <p:spPr>
          <a:xfrm>
            <a:off x="1378280" y="2208463"/>
            <a:ext cx="1005125" cy="561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6" idx="4"/>
            <a:endCxn id="8" idx="1"/>
          </p:cNvCxnSpPr>
          <p:nvPr/>
        </p:nvCxnSpPr>
        <p:spPr>
          <a:xfrm flipV="1">
            <a:off x="1229888" y="2264611"/>
            <a:ext cx="1153517" cy="9143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7" idx="0"/>
            <a:endCxn id="8" idx="2"/>
          </p:cNvCxnSpPr>
          <p:nvPr/>
        </p:nvCxnSpPr>
        <p:spPr>
          <a:xfrm flipV="1">
            <a:off x="1282030" y="2708442"/>
            <a:ext cx="1462323" cy="217638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9" idx="2"/>
            <a:endCxn id="7" idx="3"/>
          </p:cNvCxnSpPr>
          <p:nvPr/>
        </p:nvCxnSpPr>
        <p:spPr>
          <a:xfrm>
            <a:off x="815467" y="4162926"/>
            <a:ext cx="18721" cy="3983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Can 31"/>
          <p:cNvSpPr/>
          <p:nvPr/>
        </p:nvSpPr>
        <p:spPr>
          <a:xfrm>
            <a:off x="3609474" y="1820779"/>
            <a:ext cx="1184443" cy="887663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MongoDB</a:t>
            </a:r>
            <a:endParaRPr lang="en-US" dirty="0"/>
          </a:p>
        </p:txBody>
      </p:sp>
      <p:cxnSp>
        <p:nvCxnSpPr>
          <p:cNvPr id="33" name="Straight Arrow Connector 32"/>
          <p:cNvCxnSpPr>
            <a:stCxn id="8" idx="3"/>
            <a:endCxn id="32" idx="2"/>
          </p:cNvCxnSpPr>
          <p:nvPr/>
        </p:nvCxnSpPr>
        <p:spPr>
          <a:xfrm>
            <a:off x="3105300" y="2264611"/>
            <a:ext cx="50417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9" name="Picture 58" descr="ITSDataShee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003" y="196282"/>
            <a:ext cx="1804737" cy="1057340"/>
          </a:xfrm>
          <a:prstGeom prst="rect">
            <a:avLst/>
          </a:prstGeom>
        </p:spPr>
      </p:pic>
      <p:cxnSp>
        <p:nvCxnSpPr>
          <p:cNvPr id="60" name="Straight Arrow Connector 59"/>
          <p:cNvCxnSpPr>
            <a:stCxn id="59" idx="2"/>
            <a:endCxn id="8" idx="0"/>
          </p:cNvCxnSpPr>
          <p:nvPr/>
        </p:nvCxnSpPr>
        <p:spPr>
          <a:xfrm flipH="1">
            <a:off x="2744353" y="1253622"/>
            <a:ext cx="8019" cy="56715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3" name="Picture 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8318" y="4120150"/>
            <a:ext cx="1176422" cy="8823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1440" y="5037225"/>
            <a:ext cx="1069473" cy="802105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5369" y="5839330"/>
            <a:ext cx="1265544" cy="949158"/>
          </a:xfrm>
          <a:prstGeom prst="rect">
            <a:avLst/>
          </a:prstGeom>
        </p:spPr>
      </p:pic>
      <p:sp>
        <p:nvSpPr>
          <p:cNvPr id="74" name="Snip Single Corner Rectangle 73"/>
          <p:cNvSpPr/>
          <p:nvPr/>
        </p:nvSpPr>
        <p:spPr>
          <a:xfrm>
            <a:off x="4336717" y="28234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75" name="Snip Single Corner Rectangle 74"/>
          <p:cNvSpPr/>
          <p:nvPr/>
        </p:nvSpPr>
        <p:spPr>
          <a:xfrm>
            <a:off x="4489117" y="29758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76" name="Snip Single Corner Rectangle 75"/>
          <p:cNvSpPr/>
          <p:nvPr/>
        </p:nvSpPr>
        <p:spPr>
          <a:xfrm>
            <a:off x="4641517" y="31282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Raw Data</a:t>
            </a:r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cxnSp>
        <p:nvCxnSpPr>
          <p:cNvPr id="78" name="Straight Arrow Connector 77"/>
          <p:cNvCxnSpPr/>
          <p:nvPr/>
        </p:nvCxnSpPr>
        <p:spPr>
          <a:xfrm>
            <a:off x="4201696" y="3518565"/>
            <a:ext cx="28742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>
            <a:stCxn id="32" idx="3"/>
          </p:cNvCxnSpPr>
          <p:nvPr/>
        </p:nvCxnSpPr>
        <p:spPr>
          <a:xfrm>
            <a:off x="4201696" y="2708442"/>
            <a:ext cx="0" cy="810123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Rounded Rectangle 86"/>
          <p:cNvSpPr/>
          <p:nvPr/>
        </p:nvSpPr>
        <p:spPr>
          <a:xfrm>
            <a:off x="3998496" y="3871494"/>
            <a:ext cx="1590842" cy="2916994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Aggregation/Map-Reduce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88" name="Straight Arrow Connector 87"/>
          <p:cNvCxnSpPr>
            <a:endCxn id="87" idx="1"/>
          </p:cNvCxnSpPr>
          <p:nvPr/>
        </p:nvCxnSpPr>
        <p:spPr>
          <a:xfrm>
            <a:off x="3558672" y="5329991"/>
            <a:ext cx="43982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Snip Single Corner Rectangle 95"/>
          <p:cNvSpPr/>
          <p:nvPr/>
        </p:nvSpPr>
        <p:spPr>
          <a:xfrm>
            <a:off x="4511846" y="4609434"/>
            <a:ext cx="7352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Counts By Month</a:t>
            </a:r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97" name="Snip Single Corner Rectangle 96"/>
          <p:cNvSpPr/>
          <p:nvPr/>
        </p:nvSpPr>
        <p:spPr>
          <a:xfrm>
            <a:off x="4518530" y="5329991"/>
            <a:ext cx="7352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Counts By Depth</a:t>
            </a:r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cxnSp>
        <p:nvCxnSpPr>
          <p:cNvPr id="98" name="Straight Arrow Connector 97"/>
          <p:cNvCxnSpPr/>
          <p:nvPr/>
        </p:nvCxnSpPr>
        <p:spPr>
          <a:xfrm flipH="1">
            <a:off x="4184317" y="3518565"/>
            <a:ext cx="17380" cy="2863519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/>
          <p:nvPr/>
        </p:nvCxnSpPr>
        <p:spPr>
          <a:xfrm>
            <a:off x="4184317" y="5721684"/>
            <a:ext cx="35827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>
            <a:off x="4184317" y="4924926"/>
            <a:ext cx="35827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Snip Single Corner Rectangle 105"/>
          <p:cNvSpPr/>
          <p:nvPr/>
        </p:nvSpPr>
        <p:spPr>
          <a:xfrm>
            <a:off x="4518530" y="6042527"/>
            <a:ext cx="7352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.</a:t>
            </a:r>
          </a:p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.</a:t>
            </a:r>
          </a:p>
          <a:p>
            <a:pPr algn="ctr"/>
            <a:r>
              <a:rPr lang="en-US" sz="1200" dirty="0">
                <a:ln>
                  <a:solidFill>
                    <a:srgbClr val="000000"/>
                  </a:solidFill>
                </a:ln>
              </a:rPr>
              <a:t>.</a:t>
            </a:r>
          </a:p>
        </p:txBody>
      </p:sp>
      <p:cxnSp>
        <p:nvCxnSpPr>
          <p:cNvPr id="107" name="Straight Arrow Connector 106"/>
          <p:cNvCxnSpPr/>
          <p:nvPr/>
        </p:nvCxnSpPr>
        <p:spPr>
          <a:xfrm>
            <a:off x="4201697" y="6382084"/>
            <a:ext cx="35827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9" name="TextBox 118"/>
          <p:cNvSpPr txBox="1"/>
          <p:nvPr/>
        </p:nvSpPr>
        <p:spPr>
          <a:xfrm>
            <a:off x="1376947" y="6350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7" name="Snip Single Corner Rectangle 126"/>
          <p:cNvSpPr/>
          <p:nvPr/>
        </p:nvSpPr>
        <p:spPr>
          <a:xfrm>
            <a:off x="90902" y="6058567"/>
            <a:ext cx="895685" cy="647034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Mooring</a:t>
            </a:r>
            <a:endParaRPr lang="en-US" sz="1400" dirty="0"/>
          </a:p>
        </p:txBody>
      </p:sp>
      <p:sp>
        <p:nvSpPr>
          <p:cNvPr id="128" name="Can 127"/>
          <p:cNvSpPr/>
          <p:nvPr/>
        </p:nvSpPr>
        <p:spPr>
          <a:xfrm>
            <a:off x="1147192" y="6013120"/>
            <a:ext cx="82884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ROVCTD</a:t>
            </a:r>
            <a:endParaRPr lang="en-US" sz="1400" dirty="0"/>
          </a:p>
        </p:txBody>
      </p:sp>
      <p:cxnSp>
        <p:nvCxnSpPr>
          <p:cNvPr id="129" name="Straight Arrow Connector 128"/>
          <p:cNvCxnSpPr>
            <a:stCxn id="128" idx="1"/>
            <a:endCxn id="8" idx="2"/>
          </p:cNvCxnSpPr>
          <p:nvPr/>
        </p:nvCxnSpPr>
        <p:spPr>
          <a:xfrm flipV="1">
            <a:off x="1561613" y="2708442"/>
            <a:ext cx="1182740" cy="33046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Cube 132"/>
          <p:cNvSpPr/>
          <p:nvPr/>
        </p:nvSpPr>
        <p:spPr>
          <a:xfrm>
            <a:off x="5469026" y="1697791"/>
            <a:ext cx="574842" cy="898356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4" name="TextBox 133"/>
          <p:cNvSpPr txBox="1"/>
          <p:nvPr/>
        </p:nvSpPr>
        <p:spPr>
          <a:xfrm>
            <a:off x="5301920" y="1051460"/>
            <a:ext cx="787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Node</a:t>
            </a:r>
          </a:p>
          <a:p>
            <a:r>
              <a:rPr lang="en-US" dirty="0" smtClean="0"/>
              <a:t>Server</a:t>
            </a:r>
            <a:endParaRPr lang="en-US" dirty="0"/>
          </a:p>
        </p:txBody>
      </p:sp>
      <p:cxnSp>
        <p:nvCxnSpPr>
          <p:cNvPr id="135" name="Straight Arrow Connector 134"/>
          <p:cNvCxnSpPr>
            <a:stCxn id="32" idx="4"/>
            <a:endCxn id="133" idx="2"/>
          </p:cNvCxnSpPr>
          <p:nvPr/>
        </p:nvCxnSpPr>
        <p:spPr>
          <a:xfrm flipV="1">
            <a:off x="4793917" y="2218824"/>
            <a:ext cx="675109" cy="457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0" name="Rounded Rectangle 139"/>
          <p:cNvSpPr/>
          <p:nvPr/>
        </p:nvSpPr>
        <p:spPr>
          <a:xfrm>
            <a:off x="6043868" y="1671051"/>
            <a:ext cx="613606" cy="887663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HTTP</a:t>
            </a:r>
          </a:p>
          <a:p>
            <a:pPr algn="ctr"/>
            <a:r>
              <a:rPr lang="en-US" sz="1200" dirty="0" smtClean="0"/>
              <a:t>API</a:t>
            </a:r>
            <a:endParaRPr lang="en-US" sz="1200" dirty="0"/>
          </a:p>
        </p:txBody>
      </p:sp>
      <p:cxnSp>
        <p:nvCxnSpPr>
          <p:cNvPr id="141" name="Straight Arrow Connector 140"/>
          <p:cNvCxnSpPr>
            <a:endCxn id="150" idx="2"/>
          </p:cNvCxnSpPr>
          <p:nvPr/>
        </p:nvCxnSpPr>
        <p:spPr>
          <a:xfrm>
            <a:off x="6350671" y="906044"/>
            <a:ext cx="131612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Arrow Connector 144"/>
          <p:cNvCxnSpPr>
            <a:endCxn id="140" idx="0"/>
          </p:cNvCxnSpPr>
          <p:nvPr/>
        </p:nvCxnSpPr>
        <p:spPr>
          <a:xfrm>
            <a:off x="6350671" y="895683"/>
            <a:ext cx="0" cy="775368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0" name="Cube 149"/>
          <p:cNvSpPr/>
          <p:nvPr/>
        </p:nvSpPr>
        <p:spPr>
          <a:xfrm>
            <a:off x="7666794" y="385011"/>
            <a:ext cx="574842" cy="898356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1" name="TextBox 150"/>
          <p:cNvSpPr txBox="1"/>
          <p:nvPr/>
        </p:nvSpPr>
        <p:spPr>
          <a:xfrm>
            <a:off x="7606331" y="1360749"/>
            <a:ext cx="7836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External</a:t>
            </a:r>
          </a:p>
          <a:p>
            <a:r>
              <a:rPr lang="en-US" sz="1400" dirty="0" smtClean="0"/>
              <a:t>Clients</a:t>
            </a:r>
            <a:endParaRPr lang="en-US" sz="1400" dirty="0"/>
          </a:p>
        </p:txBody>
      </p:sp>
      <p:sp>
        <p:nvSpPr>
          <p:cNvPr id="154" name="Rounded Rectangle 153"/>
          <p:cNvSpPr/>
          <p:nvPr/>
        </p:nvSpPr>
        <p:spPr>
          <a:xfrm>
            <a:off x="6274697" y="2975809"/>
            <a:ext cx="613606" cy="887663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Web App</a:t>
            </a:r>
            <a:endParaRPr lang="en-US" sz="1200" dirty="0"/>
          </a:p>
        </p:txBody>
      </p:sp>
      <p:cxnSp>
        <p:nvCxnSpPr>
          <p:cNvPr id="155" name="Straight Arrow Connector 154"/>
          <p:cNvCxnSpPr>
            <a:stCxn id="140" idx="2"/>
            <a:endCxn id="154" idx="0"/>
          </p:cNvCxnSpPr>
          <p:nvPr/>
        </p:nvCxnSpPr>
        <p:spPr>
          <a:xfrm>
            <a:off x="6350671" y="2558714"/>
            <a:ext cx="230829" cy="41709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9" name="Picture 1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3868" y="4154909"/>
            <a:ext cx="1176422" cy="8823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0" name="Picture 1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0817" y="5037225"/>
            <a:ext cx="1069473" cy="802105"/>
          </a:xfrm>
          <a:prstGeom prst="rect">
            <a:avLst/>
          </a:prstGeom>
        </p:spPr>
      </p:pic>
      <p:pic>
        <p:nvPicPr>
          <p:cNvPr id="161" name="Picture 1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4746" y="5839330"/>
            <a:ext cx="1265544" cy="949158"/>
          </a:xfrm>
          <a:prstGeom prst="rect">
            <a:avLst/>
          </a:prstGeom>
        </p:spPr>
      </p:pic>
      <p:cxnSp>
        <p:nvCxnSpPr>
          <p:cNvPr id="166" name="Straight Arrow Connector 165"/>
          <p:cNvCxnSpPr>
            <a:stCxn id="154" idx="2"/>
            <a:endCxn id="159" idx="0"/>
          </p:cNvCxnSpPr>
          <p:nvPr/>
        </p:nvCxnSpPr>
        <p:spPr>
          <a:xfrm>
            <a:off x="6581500" y="3863472"/>
            <a:ext cx="50579" cy="2914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2" name="Picture 171" descr="ITS-WebSite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331" y="3261899"/>
            <a:ext cx="1229895" cy="800321"/>
          </a:xfrm>
          <a:prstGeom prst="rect">
            <a:avLst/>
          </a:prstGeom>
        </p:spPr>
      </p:pic>
      <p:sp>
        <p:nvSpPr>
          <p:cNvPr id="173" name="Rounded Rectangle 172"/>
          <p:cNvSpPr/>
          <p:nvPr/>
        </p:nvSpPr>
        <p:spPr>
          <a:xfrm>
            <a:off x="7425858" y="2540000"/>
            <a:ext cx="1590842" cy="1765972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MBARI </a:t>
            </a:r>
            <a:r>
              <a:rPr lang="en-US" sz="1400" dirty="0" err="1" smtClean="0">
                <a:solidFill>
                  <a:schemeClr val="tx1"/>
                </a:solidFill>
              </a:rPr>
              <a:t>WordPress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74" name="Straight Arrow Connector 173"/>
          <p:cNvCxnSpPr>
            <a:stCxn id="154" idx="3"/>
            <a:endCxn id="173" idx="1"/>
          </p:cNvCxnSpPr>
          <p:nvPr/>
        </p:nvCxnSpPr>
        <p:spPr>
          <a:xfrm>
            <a:off x="6888303" y="3419641"/>
            <a:ext cx="537555" cy="33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Arrow Connector 186"/>
          <p:cNvCxnSpPr>
            <a:stCxn id="127" idx="3"/>
          </p:cNvCxnSpPr>
          <p:nvPr/>
        </p:nvCxnSpPr>
        <p:spPr>
          <a:xfrm flipV="1">
            <a:off x="538745" y="5494421"/>
            <a:ext cx="1212518" cy="564146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0289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n 3"/>
          <p:cNvSpPr/>
          <p:nvPr/>
        </p:nvSpPr>
        <p:spPr>
          <a:xfrm>
            <a:off x="386345" y="895683"/>
            <a:ext cx="82884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BOG</a:t>
            </a:r>
            <a:endParaRPr lang="en-US" dirty="0"/>
          </a:p>
        </p:txBody>
      </p:sp>
      <p:sp>
        <p:nvSpPr>
          <p:cNvPr id="5" name="Can 4"/>
          <p:cNvSpPr/>
          <p:nvPr/>
        </p:nvSpPr>
        <p:spPr>
          <a:xfrm>
            <a:off x="282068" y="1820779"/>
            <a:ext cx="109621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Midwater</a:t>
            </a:r>
            <a:endParaRPr lang="en-US" dirty="0"/>
          </a:p>
        </p:txBody>
      </p:sp>
      <p:sp>
        <p:nvSpPr>
          <p:cNvPr id="6" name="Can 5"/>
          <p:cNvSpPr/>
          <p:nvPr/>
        </p:nvSpPr>
        <p:spPr>
          <a:xfrm>
            <a:off x="401046" y="2791326"/>
            <a:ext cx="82884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VARS</a:t>
            </a:r>
            <a:endParaRPr lang="en-US" dirty="0"/>
          </a:p>
        </p:txBody>
      </p:sp>
      <p:sp>
        <p:nvSpPr>
          <p:cNvPr id="7" name="Snip Single Corner Rectangle 6"/>
          <p:cNvSpPr/>
          <p:nvPr/>
        </p:nvSpPr>
        <p:spPr>
          <a:xfrm>
            <a:off x="386345" y="4561308"/>
            <a:ext cx="895685" cy="647034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Benthic XLS</a:t>
            </a:r>
            <a:endParaRPr lang="en-US" sz="1400" dirty="0"/>
          </a:p>
        </p:txBody>
      </p:sp>
      <p:sp>
        <p:nvSpPr>
          <p:cNvPr id="8" name="Rounded Rectangle 7"/>
          <p:cNvSpPr/>
          <p:nvPr/>
        </p:nvSpPr>
        <p:spPr>
          <a:xfrm>
            <a:off x="2383405" y="1820779"/>
            <a:ext cx="721895" cy="887663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Java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30193" y="3871494"/>
            <a:ext cx="970548" cy="291432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Linda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4" idx="4"/>
            <a:endCxn id="8" idx="0"/>
          </p:cNvCxnSpPr>
          <p:nvPr/>
        </p:nvCxnSpPr>
        <p:spPr>
          <a:xfrm>
            <a:off x="1215187" y="1283367"/>
            <a:ext cx="1529166" cy="5374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6" idx="3"/>
            <a:endCxn id="9" idx="0"/>
          </p:cNvCxnSpPr>
          <p:nvPr/>
        </p:nvCxnSpPr>
        <p:spPr>
          <a:xfrm>
            <a:off x="815467" y="3566694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5" idx="4"/>
            <a:endCxn id="8" idx="1"/>
          </p:cNvCxnSpPr>
          <p:nvPr/>
        </p:nvCxnSpPr>
        <p:spPr>
          <a:xfrm>
            <a:off x="1378280" y="2208463"/>
            <a:ext cx="1005125" cy="561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6" idx="4"/>
            <a:endCxn id="8" idx="1"/>
          </p:cNvCxnSpPr>
          <p:nvPr/>
        </p:nvCxnSpPr>
        <p:spPr>
          <a:xfrm flipV="1">
            <a:off x="1229888" y="2264611"/>
            <a:ext cx="1153517" cy="9143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7" idx="0"/>
            <a:endCxn id="8" idx="2"/>
          </p:cNvCxnSpPr>
          <p:nvPr/>
        </p:nvCxnSpPr>
        <p:spPr>
          <a:xfrm flipV="1">
            <a:off x="1282030" y="2708442"/>
            <a:ext cx="1462323" cy="217638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9" idx="2"/>
            <a:endCxn id="7" idx="3"/>
          </p:cNvCxnSpPr>
          <p:nvPr/>
        </p:nvCxnSpPr>
        <p:spPr>
          <a:xfrm>
            <a:off x="815467" y="4162926"/>
            <a:ext cx="18721" cy="3983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Can 31"/>
          <p:cNvSpPr/>
          <p:nvPr/>
        </p:nvSpPr>
        <p:spPr>
          <a:xfrm>
            <a:off x="3609474" y="1820779"/>
            <a:ext cx="1184443" cy="887663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MongoDB</a:t>
            </a:r>
            <a:endParaRPr lang="en-US" dirty="0"/>
          </a:p>
        </p:txBody>
      </p:sp>
      <p:cxnSp>
        <p:nvCxnSpPr>
          <p:cNvPr id="33" name="Straight Arrow Connector 32"/>
          <p:cNvCxnSpPr>
            <a:stCxn id="8" idx="3"/>
            <a:endCxn id="32" idx="2"/>
          </p:cNvCxnSpPr>
          <p:nvPr/>
        </p:nvCxnSpPr>
        <p:spPr>
          <a:xfrm>
            <a:off x="3105300" y="2264611"/>
            <a:ext cx="50417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9" name="Picture 58" descr="ITSDataShee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003" y="196282"/>
            <a:ext cx="1804737" cy="1057340"/>
          </a:xfrm>
          <a:prstGeom prst="rect">
            <a:avLst/>
          </a:prstGeom>
        </p:spPr>
      </p:pic>
      <p:cxnSp>
        <p:nvCxnSpPr>
          <p:cNvPr id="60" name="Straight Arrow Connector 59"/>
          <p:cNvCxnSpPr>
            <a:stCxn id="59" idx="2"/>
            <a:endCxn id="8" idx="0"/>
          </p:cNvCxnSpPr>
          <p:nvPr/>
        </p:nvCxnSpPr>
        <p:spPr>
          <a:xfrm flipH="1">
            <a:off x="2744353" y="1253622"/>
            <a:ext cx="8019" cy="56715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3" name="Picture 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8318" y="4120150"/>
            <a:ext cx="1176422" cy="8823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1440" y="5037225"/>
            <a:ext cx="1069473" cy="802105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5369" y="5839330"/>
            <a:ext cx="1265544" cy="949158"/>
          </a:xfrm>
          <a:prstGeom prst="rect">
            <a:avLst/>
          </a:prstGeom>
        </p:spPr>
      </p:pic>
      <p:sp>
        <p:nvSpPr>
          <p:cNvPr id="74" name="Snip Single Corner Rectangle 73"/>
          <p:cNvSpPr/>
          <p:nvPr/>
        </p:nvSpPr>
        <p:spPr>
          <a:xfrm>
            <a:off x="4336717" y="28234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75" name="Snip Single Corner Rectangle 74"/>
          <p:cNvSpPr/>
          <p:nvPr/>
        </p:nvSpPr>
        <p:spPr>
          <a:xfrm>
            <a:off x="4489117" y="29758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76" name="Snip Single Corner Rectangle 75"/>
          <p:cNvSpPr/>
          <p:nvPr/>
        </p:nvSpPr>
        <p:spPr>
          <a:xfrm>
            <a:off x="4641517" y="31282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Raw Data</a:t>
            </a:r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cxnSp>
        <p:nvCxnSpPr>
          <p:cNvPr id="78" name="Straight Arrow Connector 77"/>
          <p:cNvCxnSpPr/>
          <p:nvPr/>
        </p:nvCxnSpPr>
        <p:spPr>
          <a:xfrm>
            <a:off x="4201696" y="3518565"/>
            <a:ext cx="28742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>
            <a:stCxn id="32" idx="3"/>
          </p:cNvCxnSpPr>
          <p:nvPr/>
        </p:nvCxnSpPr>
        <p:spPr>
          <a:xfrm>
            <a:off x="4201696" y="2708442"/>
            <a:ext cx="0" cy="810123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Rounded Rectangle 86"/>
          <p:cNvSpPr/>
          <p:nvPr/>
        </p:nvSpPr>
        <p:spPr>
          <a:xfrm>
            <a:off x="3998496" y="3871494"/>
            <a:ext cx="1590842" cy="2916994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Aggregation/Map-Reduce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88" name="Straight Arrow Connector 87"/>
          <p:cNvCxnSpPr>
            <a:endCxn id="87" idx="1"/>
          </p:cNvCxnSpPr>
          <p:nvPr/>
        </p:nvCxnSpPr>
        <p:spPr>
          <a:xfrm>
            <a:off x="3558672" y="5329991"/>
            <a:ext cx="43982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Snip Single Corner Rectangle 95"/>
          <p:cNvSpPr/>
          <p:nvPr/>
        </p:nvSpPr>
        <p:spPr>
          <a:xfrm>
            <a:off x="4511846" y="4609434"/>
            <a:ext cx="7352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Counts By Month</a:t>
            </a:r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97" name="Snip Single Corner Rectangle 96"/>
          <p:cNvSpPr/>
          <p:nvPr/>
        </p:nvSpPr>
        <p:spPr>
          <a:xfrm>
            <a:off x="4518530" y="5329991"/>
            <a:ext cx="7352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Counts By Depth</a:t>
            </a:r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cxnSp>
        <p:nvCxnSpPr>
          <p:cNvPr id="98" name="Straight Arrow Connector 97"/>
          <p:cNvCxnSpPr/>
          <p:nvPr/>
        </p:nvCxnSpPr>
        <p:spPr>
          <a:xfrm flipH="1">
            <a:off x="4184317" y="3518565"/>
            <a:ext cx="17380" cy="2863519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/>
          <p:nvPr/>
        </p:nvCxnSpPr>
        <p:spPr>
          <a:xfrm>
            <a:off x="4184317" y="5721684"/>
            <a:ext cx="35827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>
            <a:off x="4184317" y="4924926"/>
            <a:ext cx="35827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Snip Single Corner Rectangle 105"/>
          <p:cNvSpPr/>
          <p:nvPr/>
        </p:nvSpPr>
        <p:spPr>
          <a:xfrm>
            <a:off x="4518530" y="6042527"/>
            <a:ext cx="7352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.</a:t>
            </a:r>
          </a:p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.</a:t>
            </a:r>
          </a:p>
          <a:p>
            <a:pPr algn="ctr"/>
            <a:r>
              <a:rPr lang="en-US" sz="1200" dirty="0">
                <a:ln>
                  <a:solidFill>
                    <a:srgbClr val="000000"/>
                  </a:solidFill>
                </a:ln>
              </a:rPr>
              <a:t>.</a:t>
            </a:r>
          </a:p>
        </p:txBody>
      </p:sp>
      <p:cxnSp>
        <p:nvCxnSpPr>
          <p:cNvPr id="107" name="Straight Arrow Connector 106"/>
          <p:cNvCxnSpPr/>
          <p:nvPr/>
        </p:nvCxnSpPr>
        <p:spPr>
          <a:xfrm>
            <a:off x="4201697" y="6382084"/>
            <a:ext cx="35827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9" name="TextBox 118"/>
          <p:cNvSpPr txBox="1"/>
          <p:nvPr/>
        </p:nvSpPr>
        <p:spPr>
          <a:xfrm>
            <a:off x="1376947" y="6350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7" name="Snip Single Corner Rectangle 126"/>
          <p:cNvSpPr/>
          <p:nvPr/>
        </p:nvSpPr>
        <p:spPr>
          <a:xfrm>
            <a:off x="90902" y="6058567"/>
            <a:ext cx="895685" cy="647034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Mooring</a:t>
            </a:r>
            <a:endParaRPr lang="en-US" sz="1400" dirty="0"/>
          </a:p>
        </p:txBody>
      </p:sp>
      <p:sp>
        <p:nvSpPr>
          <p:cNvPr id="128" name="Can 127"/>
          <p:cNvSpPr/>
          <p:nvPr/>
        </p:nvSpPr>
        <p:spPr>
          <a:xfrm>
            <a:off x="1147192" y="6013120"/>
            <a:ext cx="82884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ROVCTD</a:t>
            </a:r>
            <a:endParaRPr lang="en-US" sz="1400" dirty="0"/>
          </a:p>
        </p:txBody>
      </p:sp>
      <p:cxnSp>
        <p:nvCxnSpPr>
          <p:cNvPr id="129" name="Straight Arrow Connector 128"/>
          <p:cNvCxnSpPr>
            <a:stCxn id="128" idx="1"/>
            <a:endCxn id="8" idx="2"/>
          </p:cNvCxnSpPr>
          <p:nvPr/>
        </p:nvCxnSpPr>
        <p:spPr>
          <a:xfrm flipV="1">
            <a:off x="1561613" y="2708442"/>
            <a:ext cx="1182740" cy="33046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Cube 132"/>
          <p:cNvSpPr/>
          <p:nvPr/>
        </p:nvSpPr>
        <p:spPr>
          <a:xfrm>
            <a:off x="5469026" y="1697791"/>
            <a:ext cx="574842" cy="898356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4" name="TextBox 133"/>
          <p:cNvSpPr txBox="1"/>
          <p:nvPr/>
        </p:nvSpPr>
        <p:spPr>
          <a:xfrm>
            <a:off x="5301920" y="1051460"/>
            <a:ext cx="787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Node</a:t>
            </a:r>
          </a:p>
          <a:p>
            <a:r>
              <a:rPr lang="en-US" dirty="0" smtClean="0"/>
              <a:t>Server</a:t>
            </a:r>
            <a:endParaRPr lang="en-US" dirty="0"/>
          </a:p>
        </p:txBody>
      </p:sp>
      <p:cxnSp>
        <p:nvCxnSpPr>
          <p:cNvPr id="135" name="Straight Arrow Connector 134"/>
          <p:cNvCxnSpPr>
            <a:stCxn id="32" idx="4"/>
            <a:endCxn id="133" idx="2"/>
          </p:cNvCxnSpPr>
          <p:nvPr/>
        </p:nvCxnSpPr>
        <p:spPr>
          <a:xfrm flipV="1">
            <a:off x="4793917" y="2218824"/>
            <a:ext cx="675109" cy="457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0" name="Rounded Rectangle 139"/>
          <p:cNvSpPr/>
          <p:nvPr/>
        </p:nvSpPr>
        <p:spPr>
          <a:xfrm>
            <a:off x="6043868" y="1671051"/>
            <a:ext cx="613606" cy="887663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HTTP</a:t>
            </a:r>
          </a:p>
          <a:p>
            <a:pPr algn="ctr"/>
            <a:r>
              <a:rPr lang="en-US" sz="1200" dirty="0" smtClean="0"/>
              <a:t>API</a:t>
            </a:r>
            <a:endParaRPr lang="en-US" sz="1200" dirty="0"/>
          </a:p>
        </p:txBody>
      </p:sp>
      <p:cxnSp>
        <p:nvCxnSpPr>
          <p:cNvPr id="141" name="Straight Arrow Connector 140"/>
          <p:cNvCxnSpPr>
            <a:endCxn id="150" idx="2"/>
          </p:cNvCxnSpPr>
          <p:nvPr/>
        </p:nvCxnSpPr>
        <p:spPr>
          <a:xfrm>
            <a:off x="6350671" y="906044"/>
            <a:ext cx="131612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Arrow Connector 144"/>
          <p:cNvCxnSpPr>
            <a:endCxn id="140" idx="0"/>
          </p:cNvCxnSpPr>
          <p:nvPr/>
        </p:nvCxnSpPr>
        <p:spPr>
          <a:xfrm>
            <a:off x="6350671" y="895683"/>
            <a:ext cx="0" cy="775368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0" name="Cube 149"/>
          <p:cNvSpPr/>
          <p:nvPr/>
        </p:nvSpPr>
        <p:spPr>
          <a:xfrm>
            <a:off x="7666794" y="385011"/>
            <a:ext cx="574842" cy="898356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1" name="TextBox 150"/>
          <p:cNvSpPr txBox="1"/>
          <p:nvPr/>
        </p:nvSpPr>
        <p:spPr>
          <a:xfrm>
            <a:off x="7606331" y="1360749"/>
            <a:ext cx="7836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External</a:t>
            </a:r>
          </a:p>
          <a:p>
            <a:r>
              <a:rPr lang="en-US" sz="1400" dirty="0" smtClean="0"/>
              <a:t>Clients</a:t>
            </a:r>
            <a:endParaRPr lang="en-US" sz="1400" dirty="0"/>
          </a:p>
        </p:txBody>
      </p:sp>
      <p:sp>
        <p:nvSpPr>
          <p:cNvPr id="154" name="Rounded Rectangle 153"/>
          <p:cNvSpPr/>
          <p:nvPr/>
        </p:nvSpPr>
        <p:spPr>
          <a:xfrm>
            <a:off x="6274697" y="2975809"/>
            <a:ext cx="613606" cy="887663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Web App</a:t>
            </a:r>
            <a:endParaRPr lang="en-US" sz="1200" dirty="0"/>
          </a:p>
        </p:txBody>
      </p:sp>
      <p:cxnSp>
        <p:nvCxnSpPr>
          <p:cNvPr id="155" name="Straight Arrow Connector 154"/>
          <p:cNvCxnSpPr>
            <a:stCxn id="140" idx="2"/>
            <a:endCxn id="154" idx="0"/>
          </p:cNvCxnSpPr>
          <p:nvPr/>
        </p:nvCxnSpPr>
        <p:spPr>
          <a:xfrm>
            <a:off x="6350671" y="2558714"/>
            <a:ext cx="230829" cy="41709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9" name="Picture 1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3868" y="4154909"/>
            <a:ext cx="1176422" cy="8823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0" name="Picture 1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0817" y="5037225"/>
            <a:ext cx="1069473" cy="802105"/>
          </a:xfrm>
          <a:prstGeom prst="rect">
            <a:avLst/>
          </a:prstGeom>
        </p:spPr>
      </p:pic>
      <p:pic>
        <p:nvPicPr>
          <p:cNvPr id="161" name="Picture 1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4746" y="5839330"/>
            <a:ext cx="1265544" cy="949158"/>
          </a:xfrm>
          <a:prstGeom prst="rect">
            <a:avLst/>
          </a:prstGeom>
        </p:spPr>
      </p:pic>
      <p:cxnSp>
        <p:nvCxnSpPr>
          <p:cNvPr id="166" name="Straight Arrow Connector 165"/>
          <p:cNvCxnSpPr>
            <a:stCxn id="154" idx="2"/>
            <a:endCxn id="159" idx="0"/>
          </p:cNvCxnSpPr>
          <p:nvPr/>
        </p:nvCxnSpPr>
        <p:spPr>
          <a:xfrm>
            <a:off x="6581500" y="3863472"/>
            <a:ext cx="50579" cy="2914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2" name="Picture 171" descr="ITS-WebSite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331" y="3261899"/>
            <a:ext cx="1229895" cy="800321"/>
          </a:xfrm>
          <a:prstGeom prst="rect">
            <a:avLst/>
          </a:prstGeom>
        </p:spPr>
      </p:pic>
      <p:sp>
        <p:nvSpPr>
          <p:cNvPr id="173" name="Rounded Rectangle 172"/>
          <p:cNvSpPr/>
          <p:nvPr/>
        </p:nvSpPr>
        <p:spPr>
          <a:xfrm>
            <a:off x="7425858" y="2540000"/>
            <a:ext cx="1590842" cy="1765972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MBARI </a:t>
            </a:r>
            <a:r>
              <a:rPr lang="en-US" sz="1400" dirty="0" err="1" smtClean="0">
                <a:solidFill>
                  <a:schemeClr val="tx1"/>
                </a:solidFill>
              </a:rPr>
              <a:t>WordPress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74" name="Straight Arrow Connector 173"/>
          <p:cNvCxnSpPr>
            <a:stCxn id="154" idx="3"/>
            <a:endCxn id="173" idx="1"/>
          </p:cNvCxnSpPr>
          <p:nvPr/>
        </p:nvCxnSpPr>
        <p:spPr>
          <a:xfrm>
            <a:off x="6888303" y="3419641"/>
            <a:ext cx="537555" cy="33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Arrow Connector 186"/>
          <p:cNvCxnSpPr>
            <a:stCxn id="127" idx="3"/>
          </p:cNvCxnSpPr>
          <p:nvPr/>
        </p:nvCxnSpPr>
        <p:spPr>
          <a:xfrm flipV="1">
            <a:off x="538745" y="5494421"/>
            <a:ext cx="1212518" cy="564146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Elbow Connector 2"/>
          <p:cNvCxnSpPr/>
          <p:nvPr/>
        </p:nvCxnSpPr>
        <p:spPr>
          <a:xfrm>
            <a:off x="166554" y="749470"/>
            <a:ext cx="0" cy="4580521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Elbow Connector 2"/>
          <p:cNvCxnSpPr/>
          <p:nvPr/>
        </p:nvCxnSpPr>
        <p:spPr>
          <a:xfrm>
            <a:off x="166554" y="5329991"/>
            <a:ext cx="1211726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Elbow Connector 2"/>
          <p:cNvCxnSpPr/>
          <p:nvPr/>
        </p:nvCxnSpPr>
        <p:spPr>
          <a:xfrm flipV="1">
            <a:off x="1376948" y="2823409"/>
            <a:ext cx="1332" cy="2506582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Elbow Connector 2"/>
          <p:cNvCxnSpPr/>
          <p:nvPr/>
        </p:nvCxnSpPr>
        <p:spPr>
          <a:xfrm flipH="1">
            <a:off x="1376947" y="2823409"/>
            <a:ext cx="2432981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Elbow Connector 2"/>
          <p:cNvCxnSpPr/>
          <p:nvPr/>
        </p:nvCxnSpPr>
        <p:spPr>
          <a:xfrm>
            <a:off x="3809928" y="2823409"/>
            <a:ext cx="0" cy="96558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Elbow Connector 2"/>
          <p:cNvCxnSpPr/>
          <p:nvPr/>
        </p:nvCxnSpPr>
        <p:spPr>
          <a:xfrm>
            <a:off x="3809928" y="3788989"/>
            <a:ext cx="1491992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Elbow Connector 2"/>
          <p:cNvCxnSpPr/>
          <p:nvPr/>
        </p:nvCxnSpPr>
        <p:spPr>
          <a:xfrm>
            <a:off x="5301920" y="749470"/>
            <a:ext cx="0" cy="3058544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Elbow Connector 2"/>
          <p:cNvCxnSpPr/>
          <p:nvPr/>
        </p:nvCxnSpPr>
        <p:spPr>
          <a:xfrm flipH="1">
            <a:off x="166554" y="749470"/>
            <a:ext cx="5135366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1144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n 3"/>
          <p:cNvSpPr/>
          <p:nvPr/>
        </p:nvSpPr>
        <p:spPr>
          <a:xfrm>
            <a:off x="386345" y="895683"/>
            <a:ext cx="82884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BOG</a:t>
            </a:r>
            <a:endParaRPr lang="en-US" dirty="0"/>
          </a:p>
        </p:txBody>
      </p:sp>
      <p:sp>
        <p:nvSpPr>
          <p:cNvPr id="5" name="Can 4"/>
          <p:cNvSpPr/>
          <p:nvPr/>
        </p:nvSpPr>
        <p:spPr>
          <a:xfrm>
            <a:off x="282068" y="1820779"/>
            <a:ext cx="109621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Midwater</a:t>
            </a:r>
            <a:endParaRPr lang="en-US" dirty="0"/>
          </a:p>
        </p:txBody>
      </p:sp>
      <p:sp>
        <p:nvSpPr>
          <p:cNvPr id="6" name="Can 5"/>
          <p:cNvSpPr/>
          <p:nvPr/>
        </p:nvSpPr>
        <p:spPr>
          <a:xfrm>
            <a:off x="401046" y="2791326"/>
            <a:ext cx="82884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VARS</a:t>
            </a:r>
            <a:endParaRPr lang="en-US" dirty="0"/>
          </a:p>
        </p:txBody>
      </p:sp>
      <p:sp>
        <p:nvSpPr>
          <p:cNvPr id="7" name="Snip Single Corner Rectangle 6"/>
          <p:cNvSpPr/>
          <p:nvPr/>
        </p:nvSpPr>
        <p:spPr>
          <a:xfrm>
            <a:off x="386345" y="4561308"/>
            <a:ext cx="895685" cy="647034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Benthic XLS</a:t>
            </a:r>
            <a:endParaRPr lang="en-US" sz="1400" dirty="0"/>
          </a:p>
        </p:txBody>
      </p:sp>
      <p:sp>
        <p:nvSpPr>
          <p:cNvPr id="8" name="Rounded Rectangle 7"/>
          <p:cNvSpPr/>
          <p:nvPr/>
        </p:nvSpPr>
        <p:spPr>
          <a:xfrm>
            <a:off x="2383405" y="1820779"/>
            <a:ext cx="721895" cy="887663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Java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30193" y="3871494"/>
            <a:ext cx="970548" cy="291432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Linda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4" idx="4"/>
            <a:endCxn id="8" idx="0"/>
          </p:cNvCxnSpPr>
          <p:nvPr/>
        </p:nvCxnSpPr>
        <p:spPr>
          <a:xfrm>
            <a:off x="1215187" y="1283367"/>
            <a:ext cx="1529166" cy="5374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6" idx="3"/>
            <a:endCxn id="9" idx="0"/>
          </p:cNvCxnSpPr>
          <p:nvPr/>
        </p:nvCxnSpPr>
        <p:spPr>
          <a:xfrm>
            <a:off x="815467" y="3566694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5" idx="4"/>
            <a:endCxn id="8" idx="1"/>
          </p:cNvCxnSpPr>
          <p:nvPr/>
        </p:nvCxnSpPr>
        <p:spPr>
          <a:xfrm>
            <a:off x="1378280" y="2208463"/>
            <a:ext cx="1005125" cy="561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6" idx="4"/>
            <a:endCxn id="8" idx="1"/>
          </p:cNvCxnSpPr>
          <p:nvPr/>
        </p:nvCxnSpPr>
        <p:spPr>
          <a:xfrm flipV="1">
            <a:off x="1229888" y="2264611"/>
            <a:ext cx="1153517" cy="9143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7" idx="0"/>
            <a:endCxn id="8" idx="2"/>
          </p:cNvCxnSpPr>
          <p:nvPr/>
        </p:nvCxnSpPr>
        <p:spPr>
          <a:xfrm flipV="1">
            <a:off x="1282030" y="2708442"/>
            <a:ext cx="1462323" cy="217638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9" idx="2"/>
            <a:endCxn id="7" idx="3"/>
          </p:cNvCxnSpPr>
          <p:nvPr/>
        </p:nvCxnSpPr>
        <p:spPr>
          <a:xfrm>
            <a:off x="815467" y="4162926"/>
            <a:ext cx="18721" cy="3983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Can 31"/>
          <p:cNvSpPr/>
          <p:nvPr/>
        </p:nvSpPr>
        <p:spPr>
          <a:xfrm>
            <a:off x="3609474" y="1820779"/>
            <a:ext cx="1184443" cy="887663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MongoDB</a:t>
            </a:r>
            <a:endParaRPr lang="en-US" dirty="0"/>
          </a:p>
        </p:txBody>
      </p:sp>
      <p:cxnSp>
        <p:nvCxnSpPr>
          <p:cNvPr id="33" name="Straight Arrow Connector 32"/>
          <p:cNvCxnSpPr>
            <a:stCxn id="8" idx="3"/>
            <a:endCxn id="32" idx="2"/>
          </p:cNvCxnSpPr>
          <p:nvPr/>
        </p:nvCxnSpPr>
        <p:spPr>
          <a:xfrm>
            <a:off x="3105300" y="2264611"/>
            <a:ext cx="50417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9" name="Picture 58" descr="ITSDataShee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003" y="196282"/>
            <a:ext cx="1804737" cy="1057340"/>
          </a:xfrm>
          <a:prstGeom prst="rect">
            <a:avLst/>
          </a:prstGeom>
        </p:spPr>
      </p:pic>
      <p:cxnSp>
        <p:nvCxnSpPr>
          <p:cNvPr id="60" name="Straight Arrow Connector 59"/>
          <p:cNvCxnSpPr>
            <a:stCxn id="59" idx="2"/>
            <a:endCxn id="8" idx="0"/>
          </p:cNvCxnSpPr>
          <p:nvPr/>
        </p:nvCxnSpPr>
        <p:spPr>
          <a:xfrm flipH="1">
            <a:off x="2744353" y="1253622"/>
            <a:ext cx="8019" cy="56715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3" name="Picture 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8318" y="4120150"/>
            <a:ext cx="1176422" cy="8823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1440" y="5037225"/>
            <a:ext cx="1069473" cy="802105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5369" y="5839330"/>
            <a:ext cx="1265544" cy="949158"/>
          </a:xfrm>
          <a:prstGeom prst="rect">
            <a:avLst/>
          </a:prstGeom>
        </p:spPr>
      </p:pic>
      <p:sp>
        <p:nvSpPr>
          <p:cNvPr id="74" name="Snip Single Corner Rectangle 73"/>
          <p:cNvSpPr/>
          <p:nvPr/>
        </p:nvSpPr>
        <p:spPr>
          <a:xfrm>
            <a:off x="4336717" y="28234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75" name="Snip Single Corner Rectangle 74"/>
          <p:cNvSpPr/>
          <p:nvPr/>
        </p:nvSpPr>
        <p:spPr>
          <a:xfrm>
            <a:off x="4489117" y="29758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76" name="Snip Single Corner Rectangle 75"/>
          <p:cNvSpPr/>
          <p:nvPr/>
        </p:nvSpPr>
        <p:spPr>
          <a:xfrm>
            <a:off x="4641517" y="31282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Raw Data</a:t>
            </a:r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cxnSp>
        <p:nvCxnSpPr>
          <p:cNvPr id="78" name="Straight Arrow Connector 77"/>
          <p:cNvCxnSpPr/>
          <p:nvPr/>
        </p:nvCxnSpPr>
        <p:spPr>
          <a:xfrm>
            <a:off x="4201696" y="3518565"/>
            <a:ext cx="28742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>
            <a:stCxn id="32" idx="3"/>
          </p:cNvCxnSpPr>
          <p:nvPr/>
        </p:nvCxnSpPr>
        <p:spPr>
          <a:xfrm>
            <a:off x="4201696" y="2708442"/>
            <a:ext cx="0" cy="810123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Rounded Rectangle 86"/>
          <p:cNvSpPr/>
          <p:nvPr/>
        </p:nvSpPr>
        <p:spPr>
          <a:xfrm>
            <a:off x="3998496" y="3871494"/>
            <a:ext cx="1590842" cy="2916994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Aggregation/Map-Reduce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88" name="Straight Arrow Connector 87"/>
          <p:cNvCxnSpPr>
            <a:endCxn id="87" idx="1"/>
          </p:cNvCxnSpPr>
          <p:nvPr/>
        </p:nvCxnSpPr>
        <p:spPr>
          <a:xfrm>
            <a:off x="3558672" y="5329991"/>
            <a:ext cx="43982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Snip Single Corner Rectangle 95"/>
          <p:cNvSpPr/>
          <p:nvPr/>
        </p:nvSpPr>
        <p:spPr>
          <a:xfrm>
            <a:off x="4511846" y="4609434"/>
            <a:ext cx="7352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Counts By Month</a:t>
            </a:r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97" name="Snip Single Corner Rectangle 96"/>
          <p:cNvSpPr/>
          <p:nvPr/>
        </p:nvSpPr>
        <p:spPr>
          <a:xfrm>
            <a:off x="4518530" y="5329991"/>
            <a:ext cx="7352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Counts By Depth</a:t>
            </a:r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cxnSp>
        <p:nvCxnSpPr>
          <p:cNvPr id="98" name="Straight Arrow Connector 97"/>
          <p:cNvCxnSpPr/>
          <p:nvPr/>
        </p:nvCxnSpPr>
        <p:spPr>
          <a:xfrm flipH="1">
            <a:off x="4184317" y="3518565"/>
            <a:ext cx="17380" cy="2863519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/>
          <p:nvPr/>
        </p:nvCxnSpPr>
        <p:spPr>
          <a:xfrm>
            <a:off x="4184317" y="5721684"/>
            <a:ext cx="35827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>
            <a:off x="4184317" y="4924926"/>
            <a:ext cx="35827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Snip Single Corner Rectangle 105"/>
          <p:cNvSpPr/>
          <p:nvPr/>
        </p:nvSpPr>
        <p:spPr>
          <a:xfrm>
            <a:off x="4518530" y="6042527"/>
            <a:ext cx="7352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.</a:t>
            </a:r>
          </a:p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.</a:t>
            </a:r>
          </a:p>
          <a:p>
            <a:pPr algn="ctr"/>
            <a:r>
              <a:rPr lang="en-US" sz="1200" dirty="0">
                <a:ln>
                  <a:solidFill>
                    <a:srgbClr val="000000"/>
                  </a:solidFill>
                </a:ln>
              </a:rPr>
              <a:t>.</a:t>
            </a:r>
          </a:p>
        </p:txBody>
      </p:sp>
      <p:cxnSp>
        <p:nvCxnSpPr>
          <p:cNvPr id="107" name="Straight Arrow Connector 106"/>
          <p:cNvCxnSpPr/>
          <p:nvPr/>
        </p:nvCxnSpPr>
        <p:spPr>
          <a:xfrm>
            <a:off x="4201697" y="6382084"/>
            <a:ext cx="35827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9" name="TextBox 118"/>
          <p:cNvSpPr txBox="1"/>
          <p:nvPr/>
        </p:nvSpPr>
        <p:spPr>
          <a:xfrm>
            <a:off x="1376947" y="6350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7" name="Snip Single Corner Rectangle 126"/>
          <p:cNvSpPr/>
          <p:nvPr/>
        </p:nvSpPr>
        <p:spPr>
          <a:xfrm>
            <a:off x="90902" y="6058567"/>
            <a:ext cx="895685" cy="647034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Mooring</a:t>
            </a:r>
            <a:endParaRPr lang="en-US" sz="1400" dirty="0"/>
          </a:p>
        </p:txBody>
      </p:sp>
      <p:sp>
        <p:nvSpPr>
          <p:cNvPr id="128" name="Can 127"/>
          <p:cNvSpPr/>
          <p:nvPr/>
        </p:nvSpPr>
        <p:spPr>
          <a:xfrm>
            <a:off x="1147192" y="6013120"/>
            <a:ext cx="82884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ROVCTD</a:t>
            </a:r>
            <a:endParaRPr lang="en-US" sz="1400" dirty="0"/>
          </a:p>
        </p:txBody>
      </p:sp>
      <p:cxnSp>
        <p:nvCxnSpPr>
          <p:cNvPr id="129" name="Straight Arrow Connector 128"/>
          <p:cNvCxnSpPr>
            <a:stCxn id="128" idx="1"/>
            <a:endCxn id="8" idx="2"/>
          </p:cNvCxnSpPr>
          <p:nvPr/>
        </p:nvCxnSpPr>
        <p:spPr>
          <a:xfrm flipV="1">
            <a:off x="1561613" y="2708442"/>
            <a:ext cx="1182740" cy="33046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Cube 132"/>
          <p:cNvSpPr/>
          <p:nvPr/>
        </p:nvSpPr>
        <p:spPr>
          <a:xfrm>
            <a:off x="5469026" y="1697791"/>
            <a:ext cx="574842" cy="898356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4" name="TextBox 133"/>
          <p:cNvSpPr txBox="1"/>
          <p:nvPr/>
        </p:nvSpPr>
        <p:spPr>
          <a:xfrm>
            <a:off x="5301920" y="1051460"/>
            <a:ext cx="787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Node</a:t>
            </a:r>
          </a:p>
          <a:p>
            <a:r>
              <a:rPr lang="en-US" dirty="0" smtClean="0"/>
              <a:t>Server</a:t>
            </a:r>
            <a:endParaRPr lang="en-US" dirty="0"/>
          </a:p>
        </p:txBody>
      </p:sp>
      <p:cxnSp>
        <p:nvCxnSpPr>
          <p:cNvPr id="135" name="Straight Arrow Connector 134"/>
          <p:cNvCxnSpPr>
            <a:stCxn id="32" idx="4"/>
            <a:endCxn id="133" idx="2"/>
          </p:cNvCxnSpPr>
          <p:nvPr/>
        </p:nvCxnSpPr>
        <p:spPr>
          <a:xfrm flipV="1">
            <a:off x="4793917" y="2218824"/>
            <a:ext cx="675109" cy="457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0" name="Rounded Rectangle 139"/>
          <p:cNvSpPr/>
          <p:nvPr/>
        </p:nvSpPr>
        <p:spPr>
          <a:xfrm>
            <a:off x="6043868" y="1671051"/>
            <a:ext cx="613606" cy="887663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HTTP</a:t>
            </a:r>
          </a:p>
          <a:p>
            <a:pPr algn="ctr"/>
            <a:r>
              <a:rPr lang="en-US" sz="1200" dirty="0" smtClean="0"/>
              <a:t>API</a:t>
            </a:r>
            <a:endParaRPr lang="en-US" sz="1200" dirty="0"/>
          </a:p>
        </p:txBody>
      </p:sp>
      <p:cxnSp>
        <p:nvCxnSpPr>
          <p:cNvPr id="141" name="Straight Arrow Connector 140"/>
          <p:cNvCxnSpPr>
            <a:endCxn id="150" idx="2"/>
          </p:cNvCxnSpPr>
          <p:nvPr/>
        </p:nvCxnSpPr>
        <p:spPr>
          <a:xfrm>
            <a:off x="6350671" y="906044"/>
            <a:ext cx="131612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Arrow Connector 144"/>
          <p:cNvCxnSpPr>
            <a:endCxn id="140" idx="0"/>
          </p:cNvCxnSpPr>
          <p:nvPr/>
        </p:nvCxnSpPr>
        <p:spPr>
          <a:xfrm>
            <a:off x="6350671" y="895683"/>
            <a:ext cx="0" cy="775368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0" name="Cube 149"/>
          <p:cNvSpPr/>
          <p:nvPr/>
        </p:nvSpPr>
        <p:spPr>
          <a:xfrm>
            <a:off x="7666794" y="385011"/>
            <a:ext cx="574842" cy="898356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1" name="TextBox 150"/>
          <p:cNvSpPr txBox="1"/>
          <p:nvPr/>
        </p:nvSpPr>
        <p:spPr>
          <a:xfrm>
            <a:off x="7606331" y="1360749"/>
            <a:ext cx="7836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External</a:t>
            </a:r>
          </a:p>
          <a:p>
            <a:r>
              <a:rPr lang="en-US" sz="1400" dirty="0" smtClean="0"/>
              <a:t>Clients</a:t>
            </a:r>
            <a:endParaRPr lang="en-US" sz="1400" dirty="0"/>
          </a:p>
        </p:txBody>
      </p:sp>
      <p:sp>
        <p:nvSpPr>
          <p:cNvPr id="154" name="Rounded Rectangle 153"/>
          <p:cNvSpPr/>
          <p:nvPr/>
        </p:nvSpPr>
        <p:spPr>
          <a:xfrm>
            <a:off x="6274697" y="2975809"/>
            <a:ext cx="613606" cy="887663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Web App</a:t>
            </a:r>
            <a:endParaRPr lang="en-US" sz="1200" dirty="0"/>
          </a:p>
        </p:txBody>
      </p:sp>
      <p:cxnSp>
        <p:nvCxnSpPr>
          <p:cNvPr id="155" name="Straight Arrow Connector 154"/>
          <p:cNvCxnSpPr>
            <a:stCxn id="140" idx="2"/>
            <a:endCxn id="154" idx="0"/>
          </p:cNvCxnSpPr>
          <p:nvPr/>
        </p:nvCxnSpPr>
        <p:spPr>
          <a:xfrm>
            <a:off x="6350671" y="2558714"/>
            <a:ext cx="230829" cy="41709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9" name="Picture 1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3868" y="4154909"/>
            <a:ext cx="1176422" cy="8823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0" name="Picture 1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0817" y="5037225"/>
            <a:ext cx="1069473" cy="802105"/>
          </a:xfrm>
          <a:prstGeom prst="rect">
            <a:avLst/>
          </a:prstGeom>
        </p:spPr>
      </p:pic>
      <p:pic>
        <p:nvPicPr>
          <p:cNvPr id="161" name="Picture 1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4746" y="5839330"/>
            <a:ext cx="1265544" cy="949158"/>
          </a:xfrm>
          <a:prstGeom prst="rect">
            <a:avLst/>
          </a:prstGeom>
        </p:spPr>
      </p:pic>
      <p:cxnSp>
        <p:nvCxnSpPr>
          <p:cNvPr id="166" name="Straight Arrow Connector 165"/>
          <p:cNvCxnSpPr>
            <a:stCxn id="154" idx="2"/>
            <a:endCxn id="159" idx="0"/>
          </p:cNvCxnSpPr>
          <p:nvPr/>
        </p:nvCxnSpPr>
        <p:spPr>
          <a:xfrm>
            <a:off x="6581500" y="3863472"/>
            <a:ext cx="50579" cy="2914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2" name="Picture 171" descr="ITS-WebSite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331" y="3261899"/>
            <a:ext cx="1229895" cy="800321"/>
          </a:xfrm>
          <a:prstGeom prst="rect">
            <a:avLst/>
          </a:prstGeom>
        </p:spPr>
      </p:pic>
      <p:sp>
        <p:nvSpPr>
          <p:cNvPr id="173" name="Rounded Rectangle 172"/>
          <p:cNvSpPr/>
          <p:nvPr/>
        </p:nvSpPr>
        <p:spPr>
          <a:xfrm>
            <a:off x="7425858" y="2540000"/>
            <a:ext cx="1590842" cy="1765972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MBARI </a:t>
            </a:r>
            <a:r>
              <a:rPr lang="en-US" sz="1400" dirty="0" err="1" smtClean="0">
                <a:solidFill>
                  <a:schemeClr val="tx1"/>
                </a:solidFill>
              </a:rPr>
              <a:t>WordPress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74" name="Straight Arrow Connector 173"/>
          <p:cNvCxnSpPr>
            <a:stCxn id="154" idx="3"/>
            <a:endCxn id="173" idx="1"/>
          </p:cNvCxnSpPr>
          <p:nvPr/>
        </p:nvCxnSpPr>
        <p:spPr>
          <a:xfrm>
            <a:off x="6888303" y="3419641"/>
            <a:ext cx="537555" cy="33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Arrow Connector 186"/>
          <p:cNvCxnSpPr>
            <a:stCxn id="127" idx="3"/>
          </p:cNvCxnSpPr>
          <p:nvPr/>
        </p:nvCxnSpPr>
        <p:spPr>
          <a:xfrm flipV="1">
            <a:off x="538745" y="5494421"/>
            <a:ext cx="1212518" cy="564146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Elbow Connector 2"/>
          <p:cNvCxnSpPr/>
          <p:nvPr/>
        </p:nvCxnSpPr>
        <p:spPr>
          <a:xfrm>
            <a:off x="166554" y="749470"/>
            <a:ext cx="0" cy="4580521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Elbow Connector 2"/>
          <p:cNvCxnSpPr/>
          <p:nvPr/>
        </p:nvCxnSpPr>
        <p:spPr>
          <a:xfrm>
            <a:off x="166554" y="5329991"/>
            <a:ext cx="1211726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Elbow Connector 2"/>
          <p:cNvCxnSpPr/>
          <p:nvPr/>
        </p:nvCxnSpPr>
        <p:spPr>
          <a:xfrm flipV="1">
            <a:off x="1376948" y="2823409"/>
            <a:ext cx="1332" cy="2506582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Elbow Connector 2"/>
          <p:cNvCxnSpPr/>
          <p:nvPr/>
        </p:nvCxnSpPr>
        <p:spPr>
          <a:xfrm flipH="1">
            <a:off x="1376947" y="2823409"/>
            <a:ext cx="2432981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Elbow Connector 2"/>
          <p:cNvCxnSpPr/>
          <p:nvPr/>
        </p:nvCxnSpPr>
        <p:spPr>
          <a:xfrm>
            <a:off x="3809928" y="2823409"/>
            <a:ext cx="0" cy="96558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Elbow Connector 2"/>
          <p:cNvCxnSpPr/>
          <p:nvPr/>
        </p:nvCxnSpPr>
        <p:spPr>
          <a:xfrm>
            <a:off x="3809928" y="3788989"/>
            <a:ext cx="1491992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Elbow Connector 2"/>
          <p:cNvCxnSpPr/>
          <p:nvPr/>
        </p:nvCxnSpPr>
        <p:spPr>
          <a:xfrm>
            <a:off x="5301920" y="749470"/>
            <a:ext cx="0" cy="3058544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Elbow Connector 2"/>
          <p:cNvCxnSpPr/>
          <p:nvPr/>
        </p:nvCxnSpPr>
        <p:spPr>
          <a:xfrm flipH="1">
            <a:off x="166554" y="749470"/>
            <a:ext cx="5135366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Elbow Connector 2"/>
          <p:cNvCxnSpPr/>
          <p:nvPr/>
        </p:nvCxnSpPr>
        <p:spPr>
          <a:xfrm>
            <a:off x="3809928" y="3871494"/>
            <a:ext cx="0" cy="2916994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Elbow Connector 2"/>
          <p:cNvCxnSpPr/>
          <p:nvPr/>
        </p:nvCxnSpPr>
        <p:spPr>
          <a:xfrm>
            <a:off x="3809928" y="3871494"/>
            <a:ext cx="1950072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Elbow Connector 2"/>
          <p:cNvCxnSpPr/>
          <p:nvPr/>
        </p:nvCxnSpPr>
        <p:spPr>
          <a:xfrm>
            <a:off x="3809928" y="6788488"/>
            <a:ext cx="1950072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Elbow Connector 2"/>
          <p:cNvCxnSpPr/>
          <p:nvPr/>
        </p:nvCxnSpPr>
        <p:spPr>
          <a:xfrm>
            <a:off x="5759726" y="3863472"/>
            <a:ext cx="0" cy="2916994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89139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n 3"/>
          <p:cNvSpPr/>
          <p:nvPr/>
        </p:nvSpPr>
        <p:spPr>
          <a:xfrm>
            <a:off x="386345" y="895683"/>
            <a:ext cx="82884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BOG</a:t>
            </a:r>
            <a:endParaRPr lang="en-US" dirty="0"/>
          </a:p>
        </p:txBody>
      </p:sp>
      <p:sp>
        <p:nvSpPr>
          <p:cNvPr id="5" name="Can 4"/>
          <p:cNvSpPr/>
          <p:nvPr/>
        </p:nvSpPr>
        <p:spPr>
          <a:xfrm>
            <a:off x="282068" y="1820779"/>
            <a:ext cx="109621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Midwater</a:t>
            </a:r>
            <a:endParaRPr lang="en-US" dirty="0"/>
          </a:p>
        </p:txBody>
      </p:sp>
      <p:sp>
        <p:nvSpPr>
          <p:cNvPr id="6" name="Can 5"/>
          <p:cNvSpPr/>
          <p:nvPr/>
        </p:nvSpPr>
        <p:spPr>
          <a:xfrm>
            <a:off x="401046" y="2791326"/>
            <a:ext cx="82884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VARS</a:t>
            </a:r>
            <a:endParaRPr lang="en-US" dirty="0"/>
          </a:p>
        </p:txBody>
      </p:sp>
      <p:sp>
        <p:nvSpPr>
          <p:cNvPr id="7" name="Snip Single Corner Rectangle 6"/>
          <p:cNvSpPr/>
          <p:nvPr/>
        </p:nvSpPr>
        <p:spPr>
          <a:xfrm>
            <a:off x="386345" y="4561308"/>
            <a:ext cx="895685" cy="647034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Benthic XLS</a:t>
            </a:r>
            <a:endParaRPr lang="en-US" sz="1400" dirty="0"/>
          </a:p>
        </p:txBody>
      </p:sp>
      <p:sp>
        <p:nvSpPr>
          <p:cNvPr id="8" name="Rounded Rectangle 7"/>
          <p:cNvSpPr/>
          <p:nvPr/>
        </p:nvSpPr>
        <p:spPr>
          <a:xfrm>
            <a:off x="2383405" y="1820779"/>
            <a:ext cx="721895" cy="887663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Java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30193" y="3871494"/>
            <a:ext cx="970548" cy="291432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Linda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4" idx="4"/>
            <a:endCxn id="8" idx="0"/>
          </p:cNvCxnSpPr>
          <p:nvPr/>
        </p:nvCxnSpPr>
        <p:spPr>
          <a:xfrm>
            <a:off x="1215187" y="1283367"/>
            <a:ext cx="1529166" cy="5374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6" idx="3"/>
            <a:endCxn id="9" idx="0"/>
          </p:cNvCxnSpPr>
          <p:nvPr/>
        </p:nvCxnSpPr>
        <p:spPr>
          <a:xfrm>
            <a:off x="815467" y="3566694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5" idx="4"/>
            <a:endCxn id="8" idx="1"/>
          </p:cNvCxnSpPr>
          <p:nvPr/>
        </p:nvCxnSpPr>
        <p:spPr>
          <a:xfrm>
            <a:off x="1378280" y="2208463"/>
            <a:ext cx="1005125" cy="561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6" idx="4"/>
            <a:endCxn id="8" idx="1"/>
          </p:cNvCxnSpPr>
          <p:nvPr/>
        </p:nvCxnSpPr>
        <p:spPr>
          <a:xfrm flipV="1">
            <a:off x="1229888" y="2264611"/>
            <a:ext cx="1153517" cy="9143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7" idx="0"/>
            <a:endCxn id="8" idx="2"/>
          </p:cNvCxnSpPr>
          <p:nvPr/>
        </p:nvCxnSpPr>
        <p:spPr>
          <a:xfrm flipV="1">
            <a:off x="1282030" y="2708442"/>
            <a:ext cx="1462323" cy="217638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9" idx="2"/>
            <a:endCxn id="7" idx="3"/>
          </p:cNvCxnSpPr>
          <p:nvPr/>
        </p:nvCxnSpPr>
        <p:spPr>
          <a:xfrm>
            <a:off x="815467" y="4162926"/>
            <a:ext cx="18721" cy="3983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Can 31"/>
          <p:cNvSpPr/>
          <p:nvPr/>
        </p:nvSpPr>
        <p:spPr>
          <a:xfrm>
            <a:off x="3609474" y="1820779"/>
            <a:ext cx="1184443" cy="887663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MongoDB</a:t>
            </a:r>
            <a:endParaRPr lang="en-US" dirty="0"/>
          </a:p>
        </p:txBody>
      </p:sp>
      <p:cxnSp>
        <p:nvCxnSpPr>
          <p:cNvPr id="33" name="Straight Arrow Connector 32"/>
          <p:cNvCxnSpPr>
            <a:stCxn id="8" idx="3"/>
            <a:endCxn id="32" idx="2"/>
          </p:cNvCxnSpPr>
          <p:nvPr/>
        </p:nvCxnSpPr>
        <p:spPr>
          <a:xfrm>
            <a:off x="3105300" y="2264611"/>
            <a:ext cx="50417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9" name="Picture 58" descr="ITSDataShee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003" y="196282"/>
            <a:ext cx="1804737" cy="1057340"/>
          </a:xfrm>
          <a:prstGeom prst="rect">
            <a:avLst/>
          </a:prstGeom>
        </p:spPr>
      </p:pic>
      <p:cxnSp>
        <p:nvCxnSpPr>
          <p:cNvPr id="60" name="Straight Arrow Connector 59"/>
          <p:cNvCxnSpPr>
            <a:stCxn id="59" idx="2"/>
            <a:endCxn id="8" idx="0"/>
          </p:cNvCxnSpPr>
          <p:nvPr/>
        </p:nvCxnSpPr>
        <p:spPr>
          <a:xfrm flipH="1">
            <a:off x="2744353" y="1253622"/>
            <a:ext cx="8019" cy="56715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3" name="Picture 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8318" y="4120150"/>
            <a:ext cx="1176422" cy="8823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1440" y="5037225"/>
            <a:ext cx="1069473" cy="802105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5369" y="5839330"/>
            <a:ext cx="1265544" cy="949158"/>
          </a:xfrm>
          <a:prstGeom prst="rect">
            <a:avLst/>
          </a:prstGeom>
        </p:spPr>
      </p:pic>
      <p:sp>
        <p:nvSpPr>
          <p:cNvPr id="74" name="Snip Single Corner Rectangle 73"/>
          <p:cNvSpPr/>
          <p:nvPr/>
        </p:nvSpPr>
        <p:spPr>
          <a:xfrm>
            <a:off x="4336717" y="28234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75" name="Snip Single Corner Rectangle 74"/>
          <p:cNvSpPr/>
          <p:nvPr/>
        </p:nvSpPr>
        <p:spPr>
          <a:xfrm>
            <a:off x="4489117" y="29758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76" name="Snip Single Corner Rectangle 75"/>
          <p:cNvSpPr/>
          <p:nvPr/>
        </p:nvSpPr>
        <p:spPr>
          <a:xfrm>
            <a:off x="4641517" y="31282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Raw Data</a:t>
            </a:r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cxnSp>
        <p:nvCxnSpPr>
          <p:cNvPr id="78" name="Straight Arrow Connector 77"/>
          <p:cNvCxnSpPr/>
          <p:nvPr/>
        </p:nvCxnSpPr>
        <p:spPr>
          <a:xfrm>
            <a:off x="4201696" y="3518565"/>
            <a:ext cx="28742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>
            <a:stCxn id="32" idx="3"/>
          </p:cNvCxnSpPr>
          <p:nvPr/>
        </p:nvCxnSpPr>
        <p:spPr>
          <a:xfrm>
            <a:off x="4201696" y="2708442"/>
            <a:ext cx="0" cy="810123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Rounded Rectangle 86"/>
          <p:cNvSpPr/>
          <p:nvPr/>
        </p:nvSpPr>
        <p:spPr>
          <a:xfrm>
            <a:off x="3998496" y="3871494"/>
            <a:ext cx="1590842" cy="2916994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Aggregation/Map-Reduce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88" name="Straight Arrow Connector 87"/>
          <p:cNvCxnSpPr>
            <a:endCxn id="87" idx="1"/>
          </p:cNvCxnSpPr>
          <p:nvPr/>
        </p:nvCxnSpPr>
        <p:spPr>
          <a:xfrm>
            <a:off x="3558672" y="5329991"/>
            <a:ext cx="43982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Snip Single Corner Rectangle 95"/>
          <p:cNvSpPr/>
          <p:nvPr/>
        </p:nvSpPr>
        <p:spPr>
          <a:xfrm>
            <a:off x="4511846" y="4609434"/>
            <a:ext cx="7352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Counts By Month</a:t>
            </a:r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97" name="Snip Single Corner Rectangle 96"/>
          <p:cNvSpPr/>
          <p:nvPr/>
        </p:nvSpPr>
        <p:spPr>
          <a:xfrm>
            <a:off x="4518530" y="5329991"/>
            <a:ext cx="7352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Counts By Depth</a:t>
            </a:r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cxnSp>
        <p:nvCxnSpPr>
          <p:cNvPr id="98" name="Straight Arrow Connector 97"/>
          <p:cNvCxnSpPr/>
          <p:nvPr/>
        </p:nvCxnSpPr>
        <p:spPr>
          <a:xfrm flipH="1">
            <a:off x="4184317" y="3518565"/>
            <a:ext cx="17380" cy="2863519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/>
          <p:nvPr/>
        </p:nvCxnSpPr>
        <p:spPr>
          <a:xfrm>
            <a:off x="4184317" y="5721684"/>
            <a:ext cx="35827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>
            <a:off x="4184317" y="4924926"/>
            <a:ext cx="35827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Snip Single Corner Rectangle 105"/>
          <p:cNvSpPr/>
          <p:nvPr/>
        </p:nvSpPr>
        <p:spPr>
          <a:xfrm>
            <a:off x="4518530" y="6042527"/>
            <a:ext cx="7352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.</a:t>
            </a:r>
          </a:p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.</a:t>
            </a:r>
          </a:p>
          <a:p>
            <a:pPr algn="ctr"/>
            <a:r>
              <a:rPr lang="en-US" sz="1200" dirty="0">
                <a:ln>
                  <a:solidFill>
                    <a:srgbClr val="000000"/>
                  </a:solidFill>
                </a:ln>
              </a:rPr>
              <a:t>.</a:t>
            </a:r>
          </a:p>
        </p:txBody>
      </p:sp>
      <p:cxnSp>
        <p:nvCxnSpPr>
          <p:cNvPr id="107" name="Straight Arrow Connector 106"/>
          <p:cNvCxnSpPr/>
          <p:nvPr/>
        </p:nvCxnSpPr>
        <p:spPr>
          <a:xfrm>
            <a:off x="4201697" y="6382084"/>
            <a:ext cx="35827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9" name="TextBox 118"/>
          <p:cNvSpPr txBox="1"/>
          <p:nvPr/>
        </p:nvSpPr>
        <p:spPr>
          <a:xfrm>
            <a:off x="1376947" y="6350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7" name="Snip Single Corner Rectangle 126"/>
          <p:cNvSpPr/>
          <p:nvPr/>
        </p:nvSpPr>
        <p:spPr>
          <a:xfrm>
            <a:off x="90902" y="6058567"/>
            <a:ext cx="895685" cy="647034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Mooring</a:t>
            </a:r>
            <a:endParaRPr lang="en-US" sz="1400" dirty="0"/>
          </a:p>
        </p:txBody>
      </p:sp>
      <p:sp>
        <p:nvSpPr>
          <p:cNvPr id="128" name="Can 127"/>
          <p:cNvSpPr/>
          <p:nvPr/>
        </p:nvSpPr>
        <p:spPr>
          <a:xfrm>
            <a:off x="1147192" y="6013120"/>
            <a:ext cx="82884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ROVCTD</a:t>
            </a:r>
            <a:endParaRPr lang="en-US" sz="1400" dirty="0"/>
          </a:p>
        </p:txBody>
      </p:sp>
      <p:cxnSp>
        <p:nvCxnSpPr>
          <p:cNvPr id="129" name="Straight Arrow Connector 128"/>
          <p:cNvCxnSpPr>
            <a:stCxn id="128" idx="1"/>
            <a:endCxn id="8" idx="2"/>
          </p:cNvCxnSpPr>
          <p:nvPr/>
        </p:nvCxnSpPr>
        <p:spPr>
          <a:xfrm flipV="1">
            <a:off x="1561613" y="2708442"/>
            <a:ext cx="1182740" cy="33046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Cube 132"/>
          <p:cNvSpPr/>
          <p:nvPr/>
        </p:nvSpPr>
        <p:spPr>
          <a:xfrm>
            <a:off x="5469026" y="1697791"/>
            <a:ext cx="574842" cy="898356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4" name="TextBox 133"/>
          <p:cNvSpPr txBox="1"/>
          <p:nvPr/>
        </p:nvSpPr>
        <p:spPr>
          <a:xfrm>
            <a:off x="5301920" y="1051460"/>
            <a:ext cx="787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Node</a:t>
            </a:r>
          </a:p>
          <a:p>
            <a:r>
              <a:rPr lang="en-US" dirty="0" smtClean="0"/>
              <a:t>Server</a:t>
            </a:r>
            <a:endParaRPr lang="en-US" dirty="0"/>
          </a:p>
        </p:txBody>
      </p:sp>
      <p:cxnSp>
        <p:nvCxnSpPr>
          <p:cNvPr id="135" name="Straight Arrow Connector 134"/>
          <p:cNvCxnSpPr>
            <a:stCxn id="32" idx="4"/>
            <a:endCxn id="133" idx="2"/>
          </p:cNvCxnSpPr>
          <p:nvPr/>
        </p:nvCxnSpPr>
        <p:spPr>
          <a:xfrm flipV="1">
            <a:off x="4793917" y="2218824"/>
            <a:ext cx="675109" cy="457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0" name="Rounded Rectangle 139"/>
          <p:cNvSpPr/>
          <p:nvPr/>
        </p:nvSpPr>
        <p:spPr>
          <a:xfrm>
            <a:off x="6043868" y="1671051"/>
            <a:ext cx="613606" cy="887663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HTTP</a:t>
            </a:r>
          </a:p>
          <a:p>
            <a:pPr algn="ctr"/>
            <a:r>
              <a:rPr lang="en-US" sz="1200" dirty="0" smtClean="0">
                <a:hlinkClick r:id="rId6"/>
              </a:rPr>
              <a:t>API</a:t>
            </a:r>
            <a:endParaRPr lang="en-US" sz="1200" dirty="0"/>
          </a:p>
        </p:txBody>
      </p:sp>
      <p:cxnSp>
        <p:nvCxnSpPr>
          <p:cNvPr id="141" name="Straight Arrow Connector 140"/>
          <p:cNvCxnSpPr>
            <a:endCxn id="150" idx="2"/>
          </p:cNvCxnSpPr>
          <p:nvPr/>
        </p:nvCxnSpPr>
        <p:spPr>
          <a:xfrm>
            <a:off x="6350671" y="906044"/>
            <a:ext cx="131612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Arrow Connector 144"/>
          <p:cNvCxnSpPr>
            <a:endCxn id="140" idx="0"/>
          </p:cNvCxnSpPr>
          <p:nvPr/>
        </p:nvCxnSpPr>
        <p:spPr>
          <a:xfrm>
            <a:off x="6350671" y="895683"/>
            <a:ext cx="0" cy="775368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0" name="Cube 149"/>
          <p:cNvSpPr/>
          <p:nvPr/>
        </p:nvSpPr>
        <p:spPr>
          <a:xfrm>
            <a:off x="7666794" y="385011"/>
            <a:ext cx="574842" cy="898356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1" name="TextBox 150"/>
          <p:cNvSpPr txBox="1"/>
          <p:nvPr/>
        </p:nvSpPr>
        <p:spPr>
          <a:xfrm>
            <a:off x="7606331" y="1360749"/>
            <a:ext cx="7836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External</a:t>
            </a:r>
          </a:p>
          <a:p>
            <a:r>
              <a:rPr lang="en-US" sz="1400" dirty="0" smtClean="0"/>
              <a:t>Clients</a:t>
            </a:r>
            <a:endParaRPr lang="en-US" sz="1400" dirty="0"/>
          </a:p>
        </p:txBody>
      </p:sp>
      <p:sp>
        <p:nvSpPr>
          <p:cNvPr id="154" name="Rounded Rectangle 153"/>
          <p:cNvSpPr/>
          <p:nvPr/>
        </p:nvSpPr>
        <p:spPr>
          <a:xfrm>
            <a:off x="6274697" y="2975809"/>
            <a:ext cx="613606" cy="887663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Web App</a:t>
            </a:r>
            <a:endParaRPr lang="en-US" sz="1200" dirty="0"/>
          </a:p>
        </p:txBody>
      </p:sp>
      <p:cxnSp>
        <p:nvCxnSpPr>
          <p:cNvPr id="155" name="Straight Arrow Connector 154"/>
          <p:cNvCxnSpPr>
            <a:stCxn id="140" idx="2"/>
            <a:endCxn id="154" idx="0"/>
          </p:cNvCxnSpPr>
          <p:nvPr/>
        </p:nvCxnSpPr>
        <p:spPr>
          <a:xfrm>
            <a:off x="6350671" y="2558714"/>
            <a:ext cx="230829" cy="41709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9" name="Picture 1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3868" y="4154909"/>
            <a:ext cx="1176422" cy="8823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0" name="Picture 1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0817" y="5037225"/>
            <a:ext cx="1069473" cy="802105"/>
          </a:xfrm>
          <a:prstGeom prst="rect">
            <a:avLst/>
          </a:prstGeom>
        </p:spPr>
      </p:pic>
      <p:pic>
        <p:nvPicPr>
          <p:cNvPr id="161" name="Picture 1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4746" y="5839330"/>
            <a:ext cx="1265544" cy="949158"/>
          </a:xfrm>
          <a:prstGeom prst="rect">
            <a:avLst/>
          </a:prstGeom>
        </p:spPr>
      </p:pic>
      <p:cxnSp>
        <p:nvCxnSpPr>
          <p:cNvPr id="166" name="Straight Arrow Connector 165"/>
          <p:cNvCxnSpPr>
            <a:stCxn id="154" idx="2"/>
            <a:endCxn id="159" idx="0"/>
          </p:cNvCxnSpPr>
          <p:nvPr/>
        </p:nvCxnSpPr>
        <p:spPr>
          <a:xfrm>
            <a:off x="6581500" y="3863472"/>
            <a:ext cx="50579" cy="2914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2" name="Picture 171" descr="ITS-WebSite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331" y="3261899"/>
            <a:ext cx="1229895" cy="800321"/>
          </a:xfrm>
          <a:prstGeom prst="rect">
            <a:avLst/>
          </a:prstGeom>
        </p:spPr>
      </p:pic>
      <p:sp>
        <p:nvSpPr>
          <p:cNvPr id="173" name="Rounded Rectangle 172"/>
          <p:cNvSpPr/>
          <p:nvPr/>
        </p:nvSpPr>
        <p:spPr>
          <a:xfrm>
            <a:off x="7425858" y="2540000"/>
            <a:ext cx="1590842" cy="1765972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MBARI </a:t>
            </a:r>
            <a:r>
              <a:rPr lang="en-US" sz="1400" dirty="0" err="1" smtClean="0">
                <a:solidFill>
                  <a:schemeClr val="tx1"/>
                </a:solidFill>
              </a:rPr>
              <a:t>WordPress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74" name="Straight Arrow Connector 173"/>
          <p:cNvCxnSpPr>
            <a:stCxn id="154" idx="3"/>
            <a:endCxn id="173" idx="1"/>
          </p:cNvCxnSpPr>
          <p:nvPr/>
        </p:nvCxnSpPr>
        <p:spPr>
          <a:xfrm>
            <a:off x="6888303" y="3419641"/>
            <a:ext cx="537555" cy="33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Arrow Connector 186"/>
          <p:cNvCxnSpPr>
            <a:stCxn id="127" idx="3"/>
          </p:cNvCxnSpPr>
          <p:nvPr/>
        </p:nvCxnSpPr>
        <p:spPr>
          <a:xfrm flipV="1">
            <a:off x="538745" y="5494421"/>
            <a:ext cx="1212518" cy="564146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Elbow Connector 2"/>
          <p:cNvCxnSpPr/>
          <p:nvPr/>
        </p:nvCxnSpPr>
        <p:spPr>
          <a:xfrm>
            <a:off x="166554" y="749470"/>
            <a:ext cx="0" cy="4580521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Elbow Connector 2"/>
          <p:cNvCxnSpPr/>
          <p:nvPr/>
        </p:nvCxnSpPr>
        <p:spPr>
          <a:xfrm>
            <a:off x="166554" y="5329991"/>
            <a:ext cx="1211726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Elbow Connector 2"/>
          <p:cNvCxnSpPr/>
          <p:nvPr/>
        </p:nvCxnSpPr>
        <p:spPr>
          <a:xfrm flipV="1">
            <a:off x="1376948" y="2823409"/>
            <a:ext cx="1332" cy="2506582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Elbow Connector 2"/>
          <p:cNvCxnSpPr/>
          <p:nvPr/>
        </p:nvCxnSpPr>
        <p:spPr>
          <a:xfrm flipH="1">
            <a:off x="1376947" y="2823409"/>
            <a:ext cx="2432981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Elbow Connector 2"/>
          <p:cNvCxnSpPr/>
          <p:nvPr/>
        </p:nvCxnSpPr>
        <p:spPr>
          <a:xfrm>
            <a:off x="3809928" y="2823409"/>
            <a:ext cx="0" cy="96558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Elbow Connector 2"/>
          <p:cNvCxnSpPr/>
          <p:nvPr/>
        </p:nvCxnSpPr>
        <p:spPr>
          <a:xfrm>
            <a:off x="3809928" y="3788989"/>
            <a:ext cx="1491992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Elbow Connector 2"/>
          <p:cNvCxnSpPr/>
          <p:nvPr/>
        </p:nvCxnSpPr>
        <p:spPr>
          <a:xfrm>
            <a:off x="5301920" y="749470"/>
            <a:ext cx="0" cy="3058544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Elbow Connector 2"/>
          <p:cNvCxnSpPr/>
          <p:nvPr/>
        </p:nvCxnSpPr>
        <p:spPr>
          <a:xfrm flipH="1">
            <a:off x="166554" y="749470"/>
            <a:ext cx="5135366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Elbow Connector 2"/>
          <p:cNvCxnSpPr/>
          <p:nvPr/>
        </p:nvCxnSpPr>
        <p:spPr>
          <a:xfrm>
            <a:off x="3809928" y="3871494"/>
            <a:ext cx="0" cy="2916994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Elbow Connector 2"/>
          <p:cNvCxnSpPr/>
          <p:nvPr/>
        </p:nvCxnSpPr>
        <p:spPr>
          <a:xfrm>
            <a:off x="3809928" y="3871494"/>
            <a:ext cx="1950072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Elbow Connector 2"/>
          <p:cNvCxnSpPr/>
          <p:nvPr/>
        </p:nvCxnSpPr>
        <p:spPr>
          <a:xfrm>
            <a:off x="3809928" y="6788488"/>
            <a:ext cx="1950072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Elbow Connector 2"/>
          <p:cNvCxnSpPr/>
          <p:nvPr/>
        </p:nvCxnSpPr>
        <p:spPr>
          <a:xfrm>
            <a:off x="5759726" y="3863472"/>
            <a:ext cx="0" cy="2916994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Elbow Connector 2"/>
          <p:cNvCxnSpPr/>
          <p:nvPr/>
        </p:nvCxnSpPr>
        <p:spPr>
          <a:xfrm>
            <a:off x="5413508" y="1644314"/>
            <a:ext cx="0" cy="101353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Elbow Connector 2"/>
          <p:cNvCxnSpPr/>
          <p:nvPr/>
        </p:nvCxnSpPr>
        <p:spPr>
          <a:xfrm>
            <a:off x="5413508" y="1644314"/>
            <a:ext cx="1324998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Elbow Connector 2"/>
          <p:cNvCxnSpPr/>
          <p:nvPr/>
        </p:nvCxnSpPr>
        <p:spPr>
          <a:xfrm>
            <a:off x="5409128" y="2657844"/>
            <a:ext cx="1329378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Elbow Connector 2"/>
          <p:cNvCxnSpPr/>
          <p:nvPr/>
        </p:nvCxnSpPr>
        <p:spPr>
          <a:xfrm>
            <a:off x="6732446" y="1634957"/>
            <a:ext cx="0" cy="1022887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1901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n 3"/>
          <p:cNvSpPr/>
          <p:nvPr/>
        </p:nvSpPr>
        <p:spPr>
          <a:xfrm>
            <a:off x="386345" y="895683"/>
            <a:ext cx="82884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BOG</a:t>
            </a:r>
            <a:endParaRPr lang="en-US" dirty="0"/>
          </a:p>
        </p:txBody>
      </p:sp>
      <p:sp>
        <p:nvSpPr>
          <p:cNvPr id="5" name="Can 4"/>
          <p:cNvSpPr/>
          <p:nvPr/>
        </p:nvSpPr>
        <p:spPr>
          <a:xfrm>
            <a:off x="282068" y="1820779"/>
            <a:ext cx="109621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Midwater</a:t>
            </a:r>
            <a:endParaRPr lang="en-US" dirty="0"/>
          </a:p>
        </p:txBody>
      </p:sp>
      <p:sp>
        <p:nvSpPr>
          <p:cNvPr id="6" name="Can 5"/>
          <p:cNvSpPr/>
          <p:nvPr/>
        </p:nvSpPr>
        <p:spPr>
          <a:xfrm>
            <a:off x="401046" y="2791326"/>
            <a:ext cx="82884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VARS</a:t>
            </a:r>
            <a:endParaRPr lang="en-US" dirty="0"/>
          </a:p>
        </p:txBody>
      </p:sp>
      <p:sp>
        <p:nvSpPr>
          <p:cNvPr id="7" name="Snip Single Corner Rectangle 6"/>
          <p:cNvSpPr/>
          <p:nvPr/>
        </p:nvSpPr>
        <p:spPr>
          <a:xfrm>
            <a:off x="386345" y="4561308"/>
            <a:ext cx="895685" cy="647034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Benthic XLS</a:t>
            </a:r>
            <a:endParaRPr lang="en-US" sz="1400" dirty="0"/>
          </a:p>
        </p:txBody>
      </p:sp>
      <p:sp>
        <p:nvSpPr>
          <p:cNvPr id="8" name="Rounded Rectangle 7"/>
          <p:cNvSpPr/>
          <p:nvPr/>
        </p:nvSpPr>
        <p:spPr>
          <a:xfrm>
            <a:off x="2383405" y="1820779"/>
            <a:ext cx="721895" cy="887663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Java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30193" y="3871494"/>
            <a:ext cx="970548" cy="291432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Linda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4" idx="4"/>
            <a:endCxn id="8" idx="0"/>
          </p:cNvCxnSpPr>
          <p:nvPr/>
        </p:nvCxnSpPr>
        <p:spPr>
          <a:xfrm>
            <a:off x="1215187" y="1283367"/>
            <a:ext cx="1529166" cy="5374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6" idx="3"/>
            <a:endCxn id="9" idx="0"/>
          </p:cNvCxnSpPr>
          <p:nvPr/>
        </p:nvCxnSpPr>
        <p:spPr>
          <a:xfrm>
            <a:off x="815467" y="3566694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5" idx="4"/>
            <a:endCxn id="8" idx="1"/>
          </p:cNvCxnSpPr>
          <p:nvPr/>
        </p:nvCxnSpPr>
        <p:spPr>
          <a:xfrm>
            <a:off x="1378280" y="2208463"/>
            <a:ext cx="1005125" cy="561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6" idx="4"/>
            <a:endCxn id="8" idx="1"/>
          </p:cNvCxnSpPr>
          <p:nvPr/>
        </p:nvCxnSpPr>
        <p:spPr>
          <a:xfrm flipV="1">
            <a:off x="1229888" y="2264611"/>
            <a:ext cx="1153517" cy="9143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7" idx="0"/>
            <a:endCxn id="8" idx="2"/>
          </p:cNvCxnSpPr>
          <p:nvPr/>
        </p:nvCxnSpPr>
        <p:spPr>
          <a:xfrm flipV="1">
            <a:off x="1282030" y="2708442"/>
            <a:ext cx="1462323" cy="217638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9" idx="2"/>
            <a:endCxn id="7" idx="3"/>
          </p:cNvCxnSpPr>
          <p:nvPr/>
        </p:nvCxnSpPr>
        <p:spPr>
          <a:xfrm>
            <a:off x="815467" y="4162926"/>
            <a:ext cx="18721" cy="3983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Can 31"/>
          <p:cNvSpPr/>
          <p:nvPr/>
        </p:nvSpPr>
        <p:spPr>
          <a:xfrm>
            <a:off x="3609474" y="1820779"/>
            <a:ext cx="1184443" cy="887663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MongoDB</a:t>
            </a:r>
            <a:endParaRPr lang="en-US" dirty="0"/>
          </a:p>
        </p:txBody>
      </p:sp>
      <p:cxnSp>
        <p:nvCxnSpPr>
          <p:cNvPr id="33" name="Straight Arrow Connector 32"/>
          <p:cNvCxnSpPr>
            <a:stCxn id="8" idx="3"/>
            <a:endCxn id="32" idx="2"/>
          </p:cNvCxnSpPr>
          <p:nvPr/>
        </p:nvCxnSpPr>
        <p:spPr>
          <a:xfrm>
            <a:off x="3105300" y="2264611"/>
            <a:ext cx="50417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9" name="Picture 58" descr="ITSDataShee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003" y="196282"/>
            <a:ext cx="1804737" cy="1057340"/>
          </a:xfrm>
          <a:prstGeom prst="rect">
            <a:avLst/>
          </a:prstGeom>
        </p:spPr>
      </p:pic>
      <p:cxnSp>
        <p:nvCxnSpPr>
          <p:cNvPr id="60" name="Straight Arrow Connector 59"/>
          <p:cNvCxnSpPr>
            <a:stCxn id="59" idx="2"/>
            <a:endCxn id="8" idx="0"/>
          </p:cNvCxnSpPr>
          <p:nvPr/>
        </p:nvCxnSpPr>
        <p:spPr>
          <a:xfrm flipH="1">
            <a:off x="2744353" y="1253622"/>
            <a:ext cx="8019" cy="56715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3" name="Picture 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8318" y="4120150"/>
            <a:ext cx="1176422" cy="8823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1440" y="5037225"/>
            <a:ext cx="1069473" cy="802105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5369" y="5839330"/>
            <a:ext cx="1265544" cy="949158"/>
          </a:xfrm>
          <a:prstGeom prst="rect">
            <a:avLst/>
          </a:prstGeom>
        </p:spPr>
      </p:pic>
      <p:sp>
        <p:nvSpPr>
          <p:cNvPr id="74" name="Snip Single Corner Rectangle 73"/>
          <p:cNvSpPr/>
          <p:nvPr/>
        </p:nvSpPr>
        <p:spPr>
          <a:xfrm>
            <a:off x="4336717" y="28234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75" name="Snip Single Corner Rectangle 74"/>
          <p:cNvSpPr/>
          <p:nvPr/>
        </p:nvSpPr>
        <p:spPr>
          <a:xfrm>
            <a:off x="4489117" y="29758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76" name="Snip Single Corner Rectangle 75"/>
          <p:cNvSpPr/>
          <p:nvPr/>
        </p:nvSpPr>
        <p:spPr>
          <a:xfrm>
            <a:off x="4641517" y="31282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Raw Data</a:t>
            </a:r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cxnSp>
        <p:nvCxnSpPr>
          <p:cNvPr id="78" name="Straight Arrow Connector 77"/>
          <p:cNvCxnSpPr/>
          <p:nvPr/>
        </p:nvCxnSpPr>
        <p:spPr>
          <a:xfrm>
            <a:off x="4201696" y="3518565"/>
            <a:ext cx="28742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>
            <a:stCxn id="32" idx="3"/>
          </p:cNvCxnSpPr>
          <p:nvPr/>
        </p:nvCxnSpPr>
        <p:spPr>
          <a:xfrm>
            <a:off x="4201696" y="2708442"/>
            <a:ext cx="0" cy="810123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Rounded Rectangle 86"/>
          <p:cNvSpPr/>
          <p:nvPr/>
        </p:nvSpPr>
        <p:spPr>
          <a:xfrm>
            <a:off x="3998496" y="3871494"/>
            <a:ext cx="1590842" cy="2916994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Aggregation/Map-Reduce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88" name="Straight Arrow Connector 87"/>
          <p:cNvCxnSpPr>
            <a:endCxn id="87" idx="1"/>
          </p:cNvCxnSpPr>
          <p:nvPr/>
        </p:nvCxnSpPr>
        <p:spPr>
          <a:xfrm>
            <a:off x="3558672" y="5329991"/>
            <a:ext cx="43982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Snip Single Corner Rectangle 95"/>
          <p:cNvSpPr/>
          <p:nvPr/>
        </p:nvSpPr>
        <p:spPr>
          <a:xfrm>
            <a:off x="4511846" y="4609434"/>
            <a:ext cx="7352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Counts By Month</a:t>
            </a:r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97" name="Snip Single Corner Rectangle 96"/>
          <p:cNvSpPr/>
          <p:nvPr/>
        </p:nvSpPr>
        <p:spPr>
          <a:xfrm>
            <a:off x="4518530" y="5329991"/>
            <a:ext cx="7352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Counts By Depth</a:t>
            </a:r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cxnSp>
        <p:nvCxnSpPr>
          <p:cNvPr id="98" name="Straight Arrow Connector 97"/>
          <p:cNvCxnSpPr/>
          <p:nvPr/>
        </p:nvCxnSpPr>
        <p:spPr>
          <a:xfrm flipH="1">
            <a:off x="4184317" y="3518565"/>
            <a:ext cx="17380" cy="2863519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/>
          <p:nvPr/>
        </p:nvCxnSpPr>
        <p:spPr>
          <a:xfrm>
            <a:off x="4184317" y="5721684"/>
            <a:ext cx="35827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>
            <a:off x="4184317" y="4924926"/>
            <a:ext cx="35827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Snip Single Corner Rectangle 105"/>
          <p:cNvSpPr/>
          <p:nvPr/>
        </p:nvSpPr>
        <p:spPr>
          <a:xfrm>
            <a:off x="4518530" y="6042527"/>
            <a:ext cx="7352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.</a:t>
            </a:r>
          </a:p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.</a:t>
            </a:r>
          </a:p>
          <a:p>
            <a:pPr algn="ctr"/>
            <a:r>
              <a:rPr lang="en-US" sz="1200" dirty="0">
                <a:ln>
                  <a:solidFill>
                    <a:srgbClr val="000000"/>
                  </a:solidFill>
                </a:ln>
              </a:rPr>
              <a:t>.</a:t>
            </a:r>
          </a:p>
        </p:txBody>
      </p:sp>
      <p:cxnSp>
        <p:nvCxnSpPr>
          <p:cNvPr id="107" name="Straight Arrow Connector 106"/>
          <p:cNvCxnSpPr/>
          <p:nvPr/>
        </p:nvCxnSpPr>
        <p:spPr>
          <a:xfrm>
            <a:off x="4201697" y="6382084"/>
            <a:ext cx="35827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9" name="TextBox 118"/>
          <p:cNvSpPr txBox="1"/>
          <p:nvPr/>
        </p:nvSpPr>
        <p:spPr>
          <a:xfrm>
            <a:off x="1376947" y="6350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7" name="Snip Single Corner Rectangle 126"/>
          <p:cNvSpPr/>
          <p:nvPr/>
        </p:nvSpPr>
        <p:spPr>
          <a:xfrm>
            <a:off x="90902" y="6058567"/>
            <a:ext cx="895685" cy="647034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Mooring</a:t>
            </a:r>
            <a:endParaRPr lang="en-US" sz="1400" dirty="0"/>
          </a:p>
        </p:txBody>
      </p:sp>
      <p:sp>
        <p:nvSpPr>
          <p:cNvPr id="128" name="Can 127"/>
          <p:cNvSpPr/>
          <p:nvPr/>
        </p:nvSpPr>
        <p:spPr>
          <a:xfrm>
            <a:off x="1147192" y="6013120"/>
            <a:ext cx="82884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ROVCTD</a:t>
            </a:r>
            <a:endParaRPr lang="en-US" sz="1400" dirty="0"/>
          </a:p>
        </p:txBody>
      </p:sp>
      <p:cxnSp>
        <p:nvCxnSpPr>
          <p:cNvPr id="129" name="Straight Arrow Connector 128"/>
          <p:cNvCxnSpPr>
            <a:stCxn id="128" idx="1"/>
            <a:endCxn id="8" idx="2"/>
          </p:cNvCxnSpPr>
          <p:nvPr/>
        </p:nvCxnSpPr>
        <p:spPr>
          <a:xfrm flipV="1">
            <a:off x="1561613" y="2708442"/>
            <a:ext cx="1182740" cy="33046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Cube 132"/>
          <p:cNvSpPr/>
          <p:nvPr/>
        </p:nvSpPr>
        <p:spPr>
          <a:xfrm>
            <a:off x="5469026" y="1697791"/>
            <a:ext cx="574842" cy="898356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4" name="TextBox 133"/>
          <p:cNvSpPr txBox="1"/>
          <p:nvPr/>
        </p:nvSpPr>
        <p:spPr>
          <a:xfrm>
            <a:off x="5301920" y="1051460"/>
            <a:ext cx="787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Node</a:t>
            </a:r>
          </a:p>
          <a:p>
            <a:r>
              <a:rPr lang="en-US" dirty="0" smtClean="0"/>
              <a:t>Server</a:t>
            </a:r>
            <a:endParaRPr lang="en-US" dirty="0"/>
          </a:p>
        </p:txBody>
      </p:sp>
      <p:cxnSp>
        <p:nvCxnSpPr>
          <p:cNvPr id="135" name="Straight Arrow Connector 134"/>
          <p:cNvCxnSpPr>
            <a:stCxn id="32" idx="4"/>
            <a:endCxn id="133" idx="2"/>
          </p:cNvCxnSpPr>
          <p:nvPr/>
        </p:nvCxnSpPr>
        <p:spPr>
          <a:xfrm flipV="1">
            <a:off x="4793917" y="2218824"/>
            <a:ext cx="675109" cy="457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0" name="Rounded Rectangle 139"/>
          <p:cNvSpPr/>
          <p:nvPr/>
        </p:nvSpPr>
        <p:spPr>
          <a:xfrm>
            <a:off x="6043868" y="1671051"/>
            <a:ext cx="613606" cy="887663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HTTP</a:t>
            </a:r>
          </a:p>
          <a:p>
            <a:pPr algn="ctr"/>
            <a:r>
              <a:rPr lang="en-US" sz="1200" dirty="0" smtClean="0"/>
              <a:t>API</a:t>
            </a:r>
            <a:endParaRPr lang="en-US" sz="1200" dirty="0"/>
          </a:p>
        </p:txBody>
      </p:sp>
      <p:cxnSp>
        <p:nvCxnSpPr>
          <p:cNvPr id="141" name="Straight Arrow Connector 140"/>
          <p:cNvCxnSpPr>
            <a:endCxn id="150" idx="2"/>
          </p:cNvCxnSpPr>
          <p:nvPr/>
        </p:nvCxnSpPr>
        <p:spPr>
          <a:xfrm>
            <a:off x="6350671" y="906044"/>
            <a:ext cx="131612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Arrow Connector 144"/>
          <p:cNvCxnSpPr>
            <a:endCxn id="140" idx="0"/>
          </p:cNvCxnSpPr>
          <p:nvPr/>
        </p:nvCxnSpPr>
        <p:spPr>
          <a:xfrm>
            <a:off x="6350671" y="895683"/>
            <a:ext cx="0" cy="775368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0" name="Cube 149"/>
          <p:cNvSpPr/>
          <p:nvPr/>
        </p:nvSpPr>
        <p:spPr>
          <a:xfrm>
            <a:off x="7666794" y="385011"/>
            <a:ext cx="574842" cy="898356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1" name="TextBox 150"/>
          <p:cNvSpPr txBox="1"/>
          <p:nvPr/>
        </p:nvSpPr>
        <p:spPr>
          <a:xfrm>
            <a:off x="7606331" y="1360749"/>
            <a:ext cx="7836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External</a:t>
            </a:r>
          </a:p>
          <a:p>
            <a:r>
              <a:rPr lang="en-US" sz="1400" dirty="0" smtClean="0"/>
              <a:t>Clients</a:t>
            </a:r>
            <a:endParaRPr lang="en-US" sz="1400" dirty="0"/>
          </a:p>
        </p:txBody>
      </p:sp>
      <p:sp>
        <p:nvSpPr>
          <p:cNvPr id="154" name="Rounded Rectangle 153"/>
          <p:cNvSpPr/>
          <p:nvPr/>
        </p:nvSpPr>
        <p:spPr>
          <a:xfrm>
            <a:off x="6274697" y="2975809"/>
            <a:ext cx="613606" cy="887663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hlinkClick r:id="rId6"/>
              </a:rPr>
              <a:t>Web App</a:t>
            </a:r>
            <a:endParaRPr lang="en-US" sz="1200" dirty="0"/>
          </a:p>
        </p:txBody>
      </p:sp>
      <p:cxnSp>
        <p:nvCxnSpPr>
          <p:cNvPr id="155" name="Straight Arrow Connector 154"/>
          <p:cNvCxnSpPr>
            <a:stCxn id="140" idx="2"/>
            <a:endCxn id="154" idx="0"/>
          </p:cNvCxnSpPr>
          <p:nvPr/>
        </p:nvCxnSpPr>
        <p:spPr>
          <a:xfrm>
            <a:off x="6350671" y="2558714"/>
            <a:ext cx="230829" cy="41709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9" name="Picture 1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3868" y="4154909"/>
            <a:ext cx="1176422" cy="8823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0" name="Picture 1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0817" y="5037225"/>
            <a:ext cx="1069473" cy="802105"/>
          </a:xfrm>
          <a:prstGeom prst="rect">
            <a:avLst/>
          </a:prstGeom>
        </p:spPr>
      </p:pic>
      <p:pic>
        <p:nvPicPr>
          <p:cNvPr id="161" name="Picture 1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4746" y="5839330"/>
            <a:ext cx="1265544" cy="949158"/>
          </a:xfrm>
          <a:prstGeom prst="rect">
            <a:avLst/>
          </a:prstGeom>
        </p:spPr>
      </p:pic>
      <p:cxnSp>
        <p:nvCxnSpPr>
          <p:cNvPr id="166" name="Straight Arrow Connector 165"/>
          <p:cNvCxnSpPr>
            <a:stCxn id="154" idx="2"/>
            <a:endCxn id="159" idx="0"/>
          </p:cNvCxnSpPr>
          <p:nvPr/>
        </p:nvCxnSpPr>
        <p:spPr>
          <a:xfrm>
            <a:off x="6581500" y="3863472"/>
            <a:ext cx="50579" cy="2914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2" name="Picture 171" descr="ITS-WebSite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331" y="3261899"/>
            <a:ext cx="1229895" cy="800321"/>
          </a:xfrm>
          <a:prstGeom prst="rect">
            <a:avLst/>
          </a:prstGeom>
        </p:spPr>
      </p:pic>
      <p:sp>
        <p:nvSpPr>
          <p:cNvPr id="173" name="Rounded Rectangle 172"/>
          <p:cNvSpPr/>
          <p:nvPr/>
        </p:nvSpPr>
        <p:spPr>
          <a:xfrm>
            <a:off x="7425858" y="2540000"/>
            <a:ext cx="1590842" cy="1765972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MBARI </a:t>
            </a:r>
            <a:r>
              <a:rPr lang="en-US" sz="1400" dirty="0" err="1" smtClean="0">
                <a:solidFill>
                  <a:schemeClr val="tx1"/>
                </a:solidFill>
              </a:rPr>
              <a:t>WordPress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74" name="Straight Arrow Connector 173"/>
          <p:cNvCxnSpPr>
            <a:stCxn id="154" idx="3"/>
            <a:endCxn id="173" idx="1"/>
          </p:cNvCxnSpPr>
          <p:nvPr/>
        </p:nvCxnSpPr>
        <p:spPr>
          <a:xfrm>
            <a:off x="6888303" y="3419641"/>
            <a:ext cx="537555" cy="33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Arrow Connector 186"/>
          <p:cNvCxnSpPr>
            <a:stCxn id="127" idx="3"/>
          </p:cNvCxnSpPr>
          <p:nvPr/>
        </p:nvCxnSpPr>
        <p:spPr>
          <a:xfrm flipV="1">
            <a:off x="538745" y="5494421"/>
            <a:ext cx="1212518" cy="564146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Elbow Connector 2"/>
          <p:cNvCxnSpPr/>
          <p:nvPr/>
        </p:nvCxnSpPr>
        <p:spPr>
          <a:xfrm>
            <a:off x="166554" y="749470"/>
            <a:ext cx="0" cy="4580521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Elbow Connector 2"/>
          <p:cNvCxnSpPr/>
          <p:nvPr/>
        </p:nvCxnSpPr>
        <p:spPr>
          <a:xfrm>
            <a:off x="166554" y="5329991"/>
            <a:ext cx="1211726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Elbow Connector 2"/>
          <p:cNvCxnSpPr/>
          <p:nvPr/>
        </p:nvCxnSpPr>
        <p:spPr>
          <a:xfrm flipV="1">
            <a:off x="1376948" y="2823409"/>
            <a:ext cx="1332" cy="2506582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Elbow Connector 2"/>
          <p:cNvCxnSpPr/>
          <p:nvPr/>
        </p:nvCxnSpPr>
        <p:spPr>
          <a:xfrm flipH="1">
            <a:off x="1376947" y="2823409"/>
            <a:ext cx="2432981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Elbow Connector 2"/>
          <p:cNvCxnSpPr/>
          <p:nvPr/>
        </p:nvCxnSpPr>
        <p:spPr>
          <a:xfrm>
            <a:off x="3809928" y="2823409"/>
            <a:ext cx="0" cy="96558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Elbow Connector 2"/>
          <p:cNvCxnSpPr/>
          <p:nvPr/>
        </p:nvCxnSpPr>
        <p:spPr>
          <a:xfrm>
            <a:off x="3809928" y="3788989"/>
            <a:ext cx="1491992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Elbow Connector 2"/>
          <p:cNvCxnSpPr/>
          <p:nvPr/>
        </p:nvCxnSpPr>
        <p:spPr>
          <a:xfrm>
            <a:off x="5301920" y="749470"/>
            <a:ext cx="0" cy="3058544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Elbow Connector 2"/>
          <p:cNvCxnSpPr/>
          <p:nvPr/>
        </p:nvCxnSpPr>
        <p:spPr>
          <a:xfrm flipH="1">
            <a:off x="166554" y="749470"/>
            <a:ext cx="5135366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Elbow Connector 2"/>
          <p:cNvCxnSpPr/>
          <p:nvPr/>
        </p:nvCxnSpPr>
        <p:spPr>
          <a:xfrm>
            <a:off x="3809928" y="3871494"/>
            <a:ext cx="0" cy="2916994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Elbow Connector 2"/>
          <p:cNvCxnSpPr/>
          <p:nvPr/>
        </p:nvCxnSpPr>
        <p:spPr>
          <a:xfrm>
            <a:off x="3809928" y="3871494"/>
            <a:ext cx="1950072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Elbow Connector 2"/>
          <p:cNvCxnSpPr/>
          <p:nvPr/>
        </p:nvCxnSpPr>
        <p:spPr>
          <a:xfrm>
            <a:off x="3809928" y="6788488"/>
            <a:ext cx="1950072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Elbow Connector 2"/>
          <p:cNvCxnSpPr/>
          <p:nvPr/>
        </p:nvCxnSpPr>
        <p:spPr>
          <a:xfrm>
            <a:off x="5759726" y="3863472"/>
            <a:ext cx="0" cy="2916994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Elbow Connector 2"/>
          <p:cNvCxnSpPr/>
          <p:nvPr/>
        </p:nvCxnSpPr>
        <p:spPr>
          <a:xfrm>
            <a:off x="5413508" y="1644314"/>
            <a:ext cx="0" cy="101353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Elbow Connector 2"/>
          <p:cNvCxnSpPr/>
          <p:nvPr/>
        </p:nvCxnSpPr>
        <p:spPr>
          <a:xfrm>
            <a:off x="5413508" y="1644314"/>
            <a:ext cx="1324998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Elbow Connector 2"/>
          <p:cNvCxnSpPr/>
          <p:nvPr/>
        </p:nvCxnSpPr>
        <p:spPr>
          <a:xfrm>
            <a:off x="5409128" y="2657844"/>
            <a:ext cx="1329378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Elbow Connector 2"/>
          <p:cNvCxnSpPr/>
          <p:nvPr/>
        </p:nvCxnSpPr>
        <p:spPr>
          <a:xfrm>
            <a:off x="6732446" y="1634957"/>
            <a:ext cx="0" cy="1022887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Elbow Connector 2"/>
          <p:cNvCxnSpPr/>
          <p:nvPr/>
        </p:nvCxnSpPr>
        <p:spPr>
          <a:xfrm>
            <a:off x="7276245" y="2937024"/>
            <a:ext cx="0" cy="2114889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Elbow Connector 2"/>
          <p:cNvCxnSpPr/>
          <p:nvPr/>
        </p:nvCxnSpPr>
        <p:spPr>
          <a:xfrm>
            <a:off x="5947416" y="2937024"/>
            <a:ext cx="0" cy="2114889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Elbow Connector 2"/>
          <p:cNvCxnSpPr/>
          <p:nvPr/>
        </p:nvCxnSpPr>
        <p:spPr>
          <a:xfrm>
            <a:off x="5947416" y="2950634"/>
            <a:ext cx="1329378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Elbow Connector 2"/>
          <p:cNvCxnSpPr/>
          <p:nvPr/>
        </p:nvCxnSpPr>
        <p:spPr>
          <a:xfrm>
            <a:off x="5947416" y="5066852"/>
            <a:ext cx="1329378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32379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n 3"/>
          <p:cNvSpPr/>
          <p:nvPr/>
        </p:nvSpPr>
        <p:spPr>
          <a:xfrm>
            <a:off x="386345" y="895683"/>
            <a:ext cx="82884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BOG</a:t>
            </a:r>
            <a:endParaRPr lang="en-US" dirty="0"/>
          </a:p>
        </p:txBody>
      </p:sp>
      <p:sp>
        <p:nvSpPr>
          <p:cNvPr id="5" name="Can 4"/>
          <p:cNvSpPr/>
          <p:nvPr/>
        </p:nvSpPr>
        <p:spPr>
          <a:xfrm>
            <a:off x="282068" y="1820779"/>
            <a:ext cx="109621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Midwater</a:t>
            </a:r>
            <a:endParaRPr lang="en-US" dirty="0"/>
          </a:p>
        </p:txBody>
      </p:sp>
      <p:sp>
        <p:nvSpPr>
          <p:cNvPr id="6" name="Can 5"/>
          <p:cNvSpPr/>
          <p:nvPr/>
        </p:nvSpPr>
        <p:spPr>
          <a:xfrm>
            <a:off x="401046" y="2791326"/>
            <a:ext cx="82884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VARS</a:t>
            </a:r>
            <a:endParaRPr lang="en-US" dirty="0"/>
          </a:p>
        </p:txBody>
      </p:sp>
      <p:sp>
        <p:nvSpPr>
          <p:cNvPr id="7" name="Snip Single Corner Rectangle 6"/>
          <p:cNvSpPr/>
          <p:nvPr/>
        </p:nvSpPr>
        <p:spPr>
          <a:xfrm>
            <a:off x="386345" y="4561308"/>
            <a:ext cx="895685" cy="647034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Benthic XLS</a:t>
            </a:r>
            <a:endParaRPr lang="en-US" sz="1400" dirty="0"/>
          </a:p>
        </p:txBody>
      </p:sp>
      <p:sp>
        <p:nvSpPr>
          <p:cNvPr id="8" name="Rounded Rectangle 7"/>
          <p:cNvSpPr/>
          <p:nvPr/>
        </p:nvSpPr>
        <p:spPr>
          <a:xfrm>
            <a:off x="2383405" y="1820779"/>
            <a:ext cx="721895" cy="887663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Java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30193" y="3871494"/>
            <a:ext cx="970548" cy="291432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Linda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4" idx="4"/>
            <a:endCxn id="8" idx="0"/>
          </p:cNvCxnSpPr>
          <p:nvPr/>
        </p:nvCxnSpPr>
        <p:spPr>
          <a:xfrm>
            <a:off x="1215187" y="1283367"/>
            <a:ext cx="1529166" cy="5374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6" idx="3"/>
            <a:endCxn id="9" idx="0"/>
          </p:cNvCxnSpPr>
          <p:nvPr/>
        </p:nvCxnSpPr>
        <p:spPr>
          <a:xfrm>
            <a:off x="815467" y="3566694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5" idx="4"/>
            <a:endCxn id="8" idx="1"/>
          </p:cNvCxnSpPr>
          <p:nvPr/>
        </p:nvCxnSpPr>
        <p:spPr>
          <a:xfrm>
            <a:off x="1378280" y="2208463"/>
            <a:ext cx="1005125" cy="561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6" idx="4"/>
            <a:endCxn id="8" idx="1"/>
          </p:cNvCxnSpPr>
          <p:nvPr/>
        </p:nvCxnSpPr>
        <p:spPr>
          <a:xfrm flipV="1">
            <a:off x="1229888" y="2264611"/>
            <a:ext cx="1153517" cy="9143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7" idx="0"/>
            <a:endCxn id="8" idx="2"/>
          </p:cNvCxnSpPr>
          <p:nvPr/>
        </p:nvCxnSpPr>
        <p:spPr>
          <a:xfrm flipV="1">
            <a:off x="1282030" y="2708442"/>
            <a:ext cx="1462323" cy="217638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9" idx="2"/>
            <a:endCxn id="7" idx="3"/>
          </p:cNvCxnSpPr>
          <p:nvPr/>
        </p:nvCxnSpPr>
        <p:spPr>
          <a:xfrm>
            <a:off x="815467" y="4162926"/>
            <a:ext cx="18721" cy="3983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Can 31"/>
          <p:cNvSpPr/>
          <p:nvPr/>
        </p:nvSpPr>
        <p:spPr>
          <a:xfrm>
            <a:off x="3609474" y="1820779"/>
            <a:ext cx="1184443" cy="887663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MongoDB</a:t>
            </a:r>
            <a:endParaRPr lang="en-US" dirty="0"/>
          </a:p>
        </p:txBody>
      </p:sp>
      <p:cxnSp>
        <p:nvCxnSpPr>
          <p:cNvPr id="33" name="Straight Arrow Connector 32"/>
          <p:cNvCxnSpPr>
            <a:stCxn id="8" idx="3"/>
            <a:endCxn id="32" idx="2"/>
          </p:cNvCxnSpPr>
          <p:nvPr/>
        </p:nvCxnSpPr>
        <p:spPr>
          <a:xfrm>
            <a:off x="3105300" y="2264611"/>
            <a:ext cx="50417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9" name="Picture 58" descr="ITSDataShee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003" y="196282"/>
            <a:ext cx="1804737" cy="1057340"/>
          </a:xfrm>
          <a:prstGeom prst="rect">
            <a:avLst/>
          </a:prstGeom>
        </p:spPr>
      </p:pic>
      <p:cxnSp>
        <p:nvCxnSpPr>
          <p:cNvPr id="60" name="Straight Arrow Connector 59"/>
          <p:cNvCxnSpPr>
            <a:stCxn id="59" idx="2"/>
            <a:endCxn id="8" idx="0"/>
          </p:cNvCxnSpPr>
          <p:nvPr/>
        </p:nvCxnSpPr>
        <p:spPr>
          <a:xfrm flipH="1">
            <a:off x="2744353" y="1253622"/>
            <a:ext cx="8019" cy="56715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3" name="Picture 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8318" y="4120150"/>
            <a:ext cx="1176422" cy="8823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1440" y="5037225"/>
            <a:ext cx="1069473" cy="802105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5369" y="5839330"/>
            <a:ext cx="1265544" cy="949158"/>
          </a:xfrm>
          <a:prstGeom prst="rect">
            <a:avLst/>
          </a:prstGeom>
        </p:spPr>
      </p:pic>
      <p:sp>
        <p:nvSpPr>
          <p:cNvPr id="74" name="Snip Single Corner Rectangle 73"/>
          <p:cNvSpPr/>
          <p:nvPr/>
        </p:nvSpPr>
        <p:spPr>
          <a:xfrm>
            <a:off x="4336717" y="28234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75" name="Snip Single Corner Rectangle 74"/>
          <p:cNvSpPr/>
          <p:nvPr/>
        </p:nvSpPr>
        <p:spPr>
          <a:xfrm>
            <a:off x="4489117" y="29758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76" name="Snip Single Corner Rectangle 75"/>
          <p:cNvSpPr/>
          <p:nvPr/>
        </p:nvSpPr>
        <p:spPr>
          <a:xfrm>
            <a:off x="4641517" y="31282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Raw Data</a:t>
            </a:r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cxnSp>
        <p:nvCxnSpPr>
          <p:cNvPr id="78" name="Straight Arrow Connector 77"/>
          <p:cNvCxnSpPr/>
          <p:nvPr/>
        </p:nvCxnSpPr>
        <p:spPr>
          <a:xfrm>
            <a:off x="4201696" y="3518565"/>
            <a:ext cx="28742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>
            <a:stCxn id="32" idx="3"/>
          </p:cNvCxnSpPr>
          <p:nvPr/>
        </p:nvCxnSpPr>
        <p:spPr>
          <a:xfrm>
            <a:off x="4201696" y="2708442"/>
            <a:ext cx="0" cy="810123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Rounded Rectangle 86"/>
          <p:cNvSpPr/>
          <p:nvPr/>
        </p:nvSpPr>
        <p:spPr>
          <a:xfrm>
            <a:off x="3998496" y="3871494"/>
            <a:ext cx="1590842" cy="2916994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Aggregation/Map-Reduce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88" name="Straight Arrow Connector 87"/>
          <p:cNvCxnSpPr>
            <a:endCxn id="87" idx="1"/>
          </p:cNvCxnSpPr>
          <p:nvPr/>
        </p:nvCxnSpPr>
        <p:spPr>
          <a:xfrm>
            <a:off x="3558672" y="5329991"/>
            <a:ext cx="43982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Snip Single Corner Rectangle 95"/>
          <p:cNvSpPr/>
          <p:nvPr/>
        </p:nvSpPr>
        <p:spPr>
          <a:xfrm>
            <a:off x="4511846" y="4609434"/>
            <a:ext cx="7352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Counts By Month</a:t>
            </a:r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97" name="Snip Single Corner Rectangle 96"/>
          <p:cNvSpPr/>
          <p:nvPr/>
        </p:nvSpPr>
        <p:spPr>
          <a:xfrm>
            <a:off x="4518530" y="5329991"/>
            <a:ext cx="7352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Counts By Depth</a:t>
            </a:r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cxnSp>
        <p:nvCxnSpPr>
          <p:cNvPr id="98" name="Straight Arrow Connector 97"/>
          <p:cNvCxnSpPr/>
          <p:nvPr/>
        </p:nvCxnSpPr>
        <p:spPr>
          <a:xfrm flipH="1">
            <a:off x="4184317" y="3518565"/>
            <a:ext cx="17380" cy="2863519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/>
          <p:nvPr/>
        </p:nvCxnSpPr>
        <p:spPr>
          <a:xfrm>
            <a:off x="4184317" y="5721684"/>
            <a:ext cx="35827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>
            <a:off x="4184317" y="4924926"/>
            <a:ext cx="35827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Snip Single Corner Rectangle 105"/>
          <p:cNvSpPr/>
          <p:nvPr/>
        </p:nvSpPr>
        <p:spPr>
          <a:xfrm>
            <a:off x="4518530" y="6042527"/>
            <a:ext cx="7352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.</a:t>
            </a:r>
          </a:p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.</a:t>
            </a:r>
          </a:p>
          <a:p>
            <a:pPr algn="ctr"/>
            <a:r>
              <a:rPr lang="en-US" sz="1200" dirty="0">
                <a:ln>
                  <a:solidFill>
                    <a:srgbClr val="000000"/>
                  </a:solidFill>
                </a:ln>
              </a:rPr>
              <a:t>.</a:t>
            </a:r>
          </a:p>
        </p:txBody>
      </p:sp>
      <p:cxnSp>
        <p:nvCxnSpPr>
          <p:cNvPr id="107" name="Straight Arrow Connector 106"/>
          <p:cNvCxnSpPr/>
          <p:nvPr/>
        </p:nvCxnSpPr>
        <p:spPr>
          <a:xfrm>
            <a:off x="4201697" y="6382084"/>
            <a:ext cx="35827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9" name="TextBox 118"/>
          <p:cNvSpPr txBox="1"/>
          <p:nvPr/>
        </p:nvSpPr>
        <p:spPr>
          <a:xfrm>
            <a:off x="1376947" y="6350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7" name="Snip Single Corner Rectangle 126"/>
          <p:cNvSpPr/>
          <p:nvPr/>
        </p:nvSpPr>
        <p:spPr>
          <a:xfrm>
            <a:off x="90902" y="6058567"/>
            <a:ext cx="895685" cy="647034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Mooring</a:t>
            </a:r>
            <a:endParaRPr lang="en-US" sz="1400" dirty="0"/>
          </a:p>
        </p:txBody>
      </p:sp>
      <p:sp>
        <p:nvSpPr>
          <p:cNvPr id="128" name="Can 127"/>
          <p:cNvSpPr/>
          <p:nvPr/>
        </p:nvSpPr>
        <p:spPr>
          <a:xfrm>
            <a:off x="1147192" y="6013120"/>
            <a:ext cx="82884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ROVCTD</a:t>
            </a:r>
            <a:endParaRPr lang="en-US" sz="1400" dirty="0"/>
          </a:p>
        </p:txBody>
      </p:sp>
      <p:cxnSp>
        <p:nvCxnSpPr>
          <p:cNvPr id="129" name="Straight Arrow Connector 128"/>
          <p:cNvCxnSpPr>
            <a:stCxn id="128" idx="1"/>
            <a:endCxn id="8" idx="2"/>
          </p:cNvCxnSpPr>
          <p:nvPr/>
        </p:nvCxnSpPr>
        <p:spPr>
          <a:xfrm flipV="1">
            <a:off x="1561613" y="2708442"/>
            <a:ext cx="1182740" cy="33046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Cube 132"/>
          <p:cNvSpPr/>
          <p:nvPr/>
        </p:nvSpPr>
        <p:spPr>
          <a:xfrm>
            <a:off x="5469026" y="1697791"/>
            <a:ext cx="574842" cy="898356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4" name="TextBox 133"/>
          <p:cNvSpPr txBox="1"/>
          <p:nvPr/>
        </p:nvSpPr>
        <p:spPr>
          <a:xfrm>
            <a:off x="5301920" y="1051460"/>
            <a:ext cx="787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Node</a:t>
            </a:r>
          </a:p>
          <a:p>
            <a:r>
              <a:rPr lang="en-US" dirty="0" smtClean="0"/>
              <a:t>Server</a:t>
            </a:r>
            <a:endParaRPr lang="en-US" dirty="0"/>
          </a:p>
        </p:txBody>
      </p:sp>
      <p:cxnSp>
        <p:nvCxnSpPr>
          <p:cNvPr id="135" name="Straight Arrow Connector 134"/>
          <p:cNvCxnSpPr>
            <a:stCxn id="32" idx="4"/>
            <a:endCxn id="133" idx="2"/>
          </p:cNvCxnSpPr>
          <p:nvPr/>
        </p:nvCxnSpPr>
        <p:spPr>
          <a:xfrm flipV="1">
            <a:off x="4793917" y="2218824"/>
            <a:ext cx="675109" cy="457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0" name="Rounded Rectangle 139"/>
          <p:cNvSpPr/>
          <p:nvPr/>
        </p:nvSpPr>
        <p:spPr>
          <a:xfrm>
            <a:off x="6043868" y="1671051"/>
            <a:ext cx="613606" cy="887663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HTTP</a:t>
            </a:r>
          </a:p>
          <a:p>
            <a:pPr algn="ctr"/>
            <a:r>
              <a:rPr lang="en-US" sz="1200" dirty="0" smtClean="0"/>
              <a:t>API</a:t>
            </a:r>
            <a:endParaRPr lang="en-US" sz="1200" dirty="0"/>
          </a:p>
        </p:txBody>
      </p:sp>
      <p:cxnSp>
        <p:nvCxnSpPr>
          <p:cNvPr id="141" name="Straight Arrow Connector 140"/>
          <p:cNvCxnSpPr>
            <a:endCxn id="150" idx="2"/>
          </p:cNvCxnSpPr>
          <p:nvPr/>
        </p:nvCxnSpPr>
        <p:spPr>
          <a:xfrm>
            <a:off x="6350671" y="906044"/>
            <a:ext cx="131612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Arrow Connector 144"/>
          <p:cNvCxnSpPr>
            <a:endCxn id="140" idx="0"/>
          </p:cNvCxnSpPr>
          <p:nvPr/>
        </p:nvCxnSpPr>
        <p:spPr>
          <a:xfrm>
            <a:off x="6350671" y="895683"/>
            <a:ext cx="0" cy="775368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0" name="Cube 149"/>
          <p:cNvSpPr/>
          <p:nvPr/>
        </p:nvSpPr>
        <p:spPr>
          <a:xfrm>
            <a:off x="7666794" y="385011"/>
            <a:ext cx="574842" cy="898356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1" name="TextBox 150"/>
          <p:cNvSpPr txBox="1"/>
          <p:nvPr/>
        </p:nvSpPr>
        <p:spPr>
          <a:xfrm>
            <a:off x="7606331" y="1360749"/>
            <a:ext cx="7836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External</a:t>
            </a:r>
          </a:p>
          <a:p>
            <a:r>
              <a:rPr lang="en-US" sz="1400" dirty="0" smtClean="0"/>
              <a:t>Clients</a:t>
            </a:r>
            <a:endParaRPr lang="en-US" sz="1400" dirty="0"/>
          </a:p>
        </p:txBody>
      </p:sp>
      <p:sp>
        <p:nvSpPr>
          <p:cNvPr id="154" name="Rounded Rectangle 153"/>
          <p:cNvSpPr/>
          <p:nvPr/>
        </p:nvSpPr>
        <p:spPr>
          <a:xfrm>
            <a:off x="6274697" y="2975809"/>
            <a:ext cx="613606" cy="887663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hlinkClick r:id="rId6"/>
              </a:rPr>
              <a:t>Web App</a:t>
            </a:r>
            <a:endParaRPr lang="en-US" sz="1200" dirty="0"/>
          </a:p>
        </p:txBody>
      </p:sp>
      <p:cxnSp>
        <p:nvCxnSpPr>
          <p:cNvPr id="155" name="Straight Arrow Connector 154"/>
          <p:cNvCxnSpPr>
            <a:stCxn id="140" idx="2"/>
            <a:endCxn id="154" idx="0"/>
          </p:cNvCxnSpPr>
          <p:nvPr/>
        </p:nvCxnSpPr>
        <p:spPr>
          <a:xfrm>
            <a:off x="6350671" y="2558714"/>
            <a:ext cx="230829" cy="41709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9" name="Picture 1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3868" y="4154909"/>
            <a:ext cx="1176422" cy="8823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0" name="Picture 1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0817" y="5037225"/>
            <a:ext cx="1069473" cy="802105"/>
          </a:xfrm>
          <a:prstGeom prst="rect">
            <a:avLst/>
          </a:prstGeom>
        </p:spPr>
      </p:pic>
      <p:pic>
        <p:nvPicPr>
          <p:cNvPr id="161" name="Picture 1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4746" y="5839330"/>
            <a:ext cx="1265544" cy="949158"/>
          </a:xfrm>
          <a:prstGeom prst="rect">
            <a:avLst/>
          </a:prstGeom>
        </p:spPr>
      </p:pic>
      <p:cxnSp>
        <p:nvCxnSpPr>
          <p:cNvPr id="166" name="Straight Arrow Connector 165"/>
          <p:cNvCxnSpPr>
            <a:stCxn id="154" idx="2"/>
            <a:endCxn id="159" idx="0"/>
          </p:cNvCxnSpPr>
          <p:nvPr/>
        </p:nvCxnSpPr>
        <p:spPr>
          <a:xfrm>
            <a:off x="6581500" y="3863472"/>
            <a:ext cx="50579" cy="2914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2" name="Picture 171" descr="ITS-WebSite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331" y="3261899"/>
            <a:ext cx="1229895" cy="800321"/>
          </a:xfrm>
          <a:prstGeom prst="rect">
            <a:avLst/>
          </a:prstGeom>
        </p:spPr>
      </p:pic>
      <p:sp>
        <p:nvSpPr>
          <p:cNvPr id="173" name="Rounded Rectangle 172"/>
          <p:cNvSpPr/>
          <p:nvPr/>
        </p:nvSpPr>
        <p:spPr>
          <a:xfrm>
            <a:off x="7425858" y="2540000"/>
            <a:ext cx="1590842" cy="1765972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MBARI </a:t>
            </a:r>
            <a:r>
              <a:rPr lang="en-US" sz="1400" dirty="0" err="1" smtClean="0">
                <a:solidFill>
                  <a:schemeClr val="tx1"/>
                </a:solidFill>
              </a:rPr>
              <a:t>WordPress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74" name="Straight Arrow Connector 173"/>
          <p:cNvCxnSpPr>
            <a:stCxn id="154" idx="3"/>
            <a:endCxn id="173" idx="1"/>
          </p:cNvCxnSpPr>
          <p:nvPr/>
        </p:nvCxnSpPr>
        <p:spPr>
          <a:xfrm>
            <a:off x="6888303" y="3419641"/>
            <a:ext cx="537555" cy="33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Arrow Connector 186"/>
          <p:cNvCxnSpPr>
            <a:stCxn id="127" idx="3"/>
          </p:cNvCxnSpPr>
          <p:nvPr/>
        </p:nvCxnSpPr>
        <p:spPr>
          <a:xfrm flipV="1">
            <a:off x="538745" y="5494421"/>
            <a:ext cx="1212518" cy="564146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Elbow Connector 2"/>
          <p:cNvCxnSpPr/>
          <p:nvPr/>
        </p:nvCxnSpPr>
        <p:spPr>
          <a:xfrm>
            <a:off x="166554" y="749470"/>
            <a:ext cx="0" cy="4580521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Elbow Connector 2"/>
          <p:cNvCxnSpPr/>
          <p:nvPr/>
        </p:nvCxnSpPr>
        <p:spPr>
          <a:xfrm>
            <a:off x="166554" y="5329991"/>
            <a:ext cx="1211726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Elbow Connector 2"/>
          <p:cNvCxnSpPr/>
          <p:nvPr/>
        </p:nvCxnSpPr>
        <p:spPr>
          <a:xfrm flipV="1">
            <a:off x="1376948" y="2823409"/>
            <a:ext cx="1332" cy="2506582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Elbow Connector 2"/>
          <p:cNvCxnSpPr/>
          <p:nvPr/>
        </p:nvCxnSpPr>
        <p:spPr>
          <a:xfrm flipH="1">
            <a:off x="1376947" y="2823409"/>
            <a:ext cx="2432981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Elbow Connector 2"/>
          <p:cNvCxnSpPr/>
          <p:nvPr/>
        </p:nvCxnSpPr>
        <p:spPr>
          <a:xfrm>
            <a:off x="3809928" y="2823409"/>
            <a:ext cx="0" cy="96558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Elbow Connector 2"/>
          <p:cNvCxnSpPr/>
          <p:nvPr/>
        </p:nvCxnSpPr>
        <p:spPr>
          <a:xfrm>
            <a:off x="3809928" y="3788989"/>
            <a:ext cx="1491992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Elbow Connector 2"/>
          <p:cNvCxnSpPr/>
          <p:nvPr/>
        </p:nvCxnSpPr>
        <p:spPr>
          <a:xfrm>
            <a:off x="5301920" y="749470"/>
            <a:ext cx="0" cy="3058544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Elbow Connector 2"/>
          <p:cNvCxnSpPr/>
          <p:nvPr/>
        </p:nvCxnSpPr>
        <p:spPr>
          <a:xfrm flipH="1">
            <a:off x="166554" y="749470"/>
            <a:ext cx="5135366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Elbow Connector 2"/>
          <p:cNvCxnSpPr/>
          <p:nvPr/>
        </p:nvCxnSpPr>
        <p:spPr>
          <a:xfrm>
            <a:off x="3809928" y="3871494"/>
            <a:ext cx="0" cy="2916994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Elbow Connector 2"/>
          <p:cNvCxnSpPr/>
          <p:nvPr/>
        </p:nvCxnSpPr>
        <p:spPr>
          <a:xfrm>
            <a:off x="3809928" y="3871494"/>
            <a:ext cx="1950072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Elbow Connector 2"/>
          <p:cNvCxnSpPr/>
          <p:nvPr/>
        </p:nvCxnSpPr>
        <p:spPr>
          <a:xfrm>
            <a:off x="3809928" y="6788488"/>
            <a:ext cx="1950072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Elbow Connector 2"/>
          <p:cNvCxnSpPr/>
          <p:nvPr/>
        </p:nvCxnSpPr>
        <p:spPr>
          <a:xfrm>
            <a:off x="5759726" y="3863472"/>
            <a:ext cx="0" cy="2916994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Elbow Connector 2"/>
          <p:cNvCxnSpPr/>
          <p:nvPr/>
        </p:nvCxnSpPr>
        <p:spPr>
          <a:xfrm>
            <a:off x="5413508" y="1644314"/>
            <a:ext cx="0" cy="101353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Elbow Connector 2"/>
          <p:cNvCxnSpPr/>
          <p:nvPr/>
        </p:nvCxnSpPr>
        <p:spPr>
          <a:xfrm>
            <a:off x="5413508" y="1644314"/>
            <a:ext cx="1324998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Elbow Connector 2"/>
          <p:cNvCxnSpPr/>
          <p:nvPr/>
        </p:nvCxnSpPr>
        <p:spPr>
          <a:xfrm>
            <a:off x="5409128" y="2657844"/>
            <a:ext cx="1329378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Elbow Connector 2"/>
          <p:cNvCxnSpPr/>
          <p:nvPr/>
        </p:nvCxnSpPr>
        <p:spPr>
          <a:xfrm>
            <a:off x="6732446" y="1634957"/>
            <a:ext cx="0" cy="1022887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Elbow Connector 2"/>
          <p:cNvCxnSpPr/>
          <p:nvPr/>
        </p:nvCxnSpPr>
        <p:spPr>
          <a:xfrm>
            <a:off x="7276245" y="2937024"/>
            <a:ext cx="0" cy="2114889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Elbow Connector 2"/>
          <p:cNvCxnSpPr/>
          <p:nvPr/>
        </p:nvCxnSpPr>
        <p:spPr>
          <a:xfrm>
            <a:off x="5947416" y="2937024"/>
            <a:ext cx="0" cy="2114889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Elbow Connector 2"/>
          <p:cNvCxnSpPr/>
          <p:nvPr/>
        </p:nvCxnSpPr>
        <p:spPr>
          <a:xfrm>
            <a:off x="5947416" y="2950634"/>
            <a:ext cx="1329378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Elbow Connector 2"/>
          <p:cNvCxnSpPr/>
          <p:nvPr/>
        </p:nvCxnSpPr>
        <p:spPr>
          <a:xfrm>
            <a:off x="5947416" y="5066852"/>
            <a:ext cx="1329378" cy="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Elbow Connector 2"/>
          <p:cNvCxnSpPr/>
          <p:nvPr/>
        </p:nvCxnSpPr>
        <p:spPr>
          <a:xfrm>
            <a:off x="90902" y="6788488"/>
            <a:ext cx="2030229" cy="0"/>
          </a:xfrm>
          <a:prstGeom prst="straightConnector1">
            <a:avLst/>
          </a:prstGeom>
          <a:ln w="5715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Elbow Connector 2"/>
          <p:cNvCxnSpPr/>
          <p:nvPr/>
        </p:nvCxnSpPr>
        <p:spPr>
          <a:xfrm flipV="1">
            <a:off x="87385" y="5401438"/>
            <a:ext cx="2033746" cy="10488"/>
          </a:xfrm>
          <a:prstGeom prst="straightConnector1">
            <a:avLst/>
          </a:prstGeom>
          <a:ln w="5715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Elbow Connector 2"/>
          <p:cNvCxnSpPr/>
          <p:nvPr/>
        </p:nvCxnSpPr>
        <p:spPr>
          <a:xfrm flipV="1">
            <a:off x="2121131" y="5401438"/>
            <a:ext cx="0" cy="1387050"/>
          </a:xfrm>
          <a:prstGeom prst="straightConnector1">
            <a:avLst/>
          </a:prstGeom>
          <a:ln w="5715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Elbow Connector 2"/>
          <p:cNvCxnSpPr/>
          <p:nvPr/>
        </p:nvCxnSpPr>
        <p:spPr>
          <a:xfrm flipH="1" flipV="1">
            <a:off x="87385" y="5401438"/>
            <a:ext cx="3517" cy="1373574"/>
          </a:xfrm>
          <a:prstGeom prst="straightConnector1">
            <a:avLst/>
          </a:prstGeom>
          <a:ln w="5715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olded Corner 16"/>
          <p:cNvSpPr/>
          <p:nvPr/>
        </p:nvSpPr>
        <p:spPr>
          <a:xfrm>
            <a:off x="7339631" y="5476541"/>
            <a:ext cx="533399" cy="36278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User Data</a:t>
            </a:r>
            <a:endParaRPr lang="en-US" sz="1200" dirty="0"/>
          </a:p>
        </p:txBody>
      </p:sp>
      <p:cxnSp>
        <p:nvCxnSpPr>
          <p:cNvPr id="99" name="Straight Arrow Connector 98"/>
          <p:cNvCxnSpPr>
            <a:stCxn id="17" idx="0"/>
          </p:cNvCxnSpPr>
          <p:nvPr/>
        </p:nvCxnSpPr>
        <p:spPr>
          <a:xfrm flipH="1" flipV="1">
            <a:off x="6836257" y="3788990"/>
            <a:ext cx="770074" cy="1687551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 flipH="1" flipV="1">
            <a:off x="4793917" y="2596147"/>
            <a:ext cx="1480780" cy="532063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Elbow Connector 2"/>
          <p:cNvCxnSpPr/>
          <p:nvPr/>
        </p:nvCxnSpPr>
        <p:spPr>
          <a:xfrm>
            <a:off x="5923188" y="6719332"/>
            <a:ext cx="2030229" cy="0"/>
          </a:xfrm>
          <a:prstGeom prst="straightConnector1">
            <a:avLst/>
          </a:prstGeom>
          <a:ln w="5715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Elbow Connector 2"/>
          <p:cNvCxnSpPr/>
          <p:nvPr/>
        </p:nvCxnSpPr>
        <p:spPr>
          <a:xfrm flipV="1">
            <a:off x="5923188" y="5083218"/>
            <a:ext cx="2033746" cy="10488"/>
          </a:xfrm>
          <a:prstGeom prst="straightConnector1">
            <a:avLst/>
          </a:prstGeom>
          <a:ln w="5715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Elbow Connector 2"/>
          <p:cNvCxnSpPr/>
          <p:nvPr/>
        </p:nvCxnSpPr>
        <p:spPr>
          <a:xfrm flipV="1">
            <a:off x="7953417" y="5083218"/>
            <a:ext cx="3517" cy="1622383"/>
          </a:xfrm>
          <a:prstGeom prst="straightConnector1">
            <a:avLst/>
          </a:prstGeom>
          <a:ln w="5715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Elbow Connector 2"/>
          <p:cNvCxnSpPr/>
          <p:nvPr/>
        </p:nvCxnSpPr>
        <p:spPr>
          <a:xfrm flipV="1">
            <a:off x="5923188" y="5083218"/>
            <a:ext cx="1" cy="1636114"/>
          </a:xfrm>
          <a:prstGeom prst="straightConnector1">
            <a:avLst/>
          </a:prstGeom>
          <a:ln w="5715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Elbow Connector 2"/>
          <p:cNvCxnSpPr/>
          <p:nvPr/>
        </p:nvCxnSpPr>
        <p:spPr>
          <a:xfrm>
            <a:off x="4169161" y="4492066"/>
            <a:ext cx="1233445" cy="0"/>
          </a:xfrm>
          <a:prstGeom prst="straightConnector1">
            <a:avLst/>
          </a:prstGeom>
          <a:ln w="5715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Elbow Connector 2"/>
          <p:cNvCxnSpPr/>
          <p:nvPr/>
        </p:nvCxnSpPr>
        <p:spPr>
          <a:xfrm flipV="1">
            <a:off x="4180800" y="3994967"/>
            <a:ext cx="1228328" cy="10488"/>
          </a:xfrm>
          <a:prstGeom prst="straightConnector1">
            <a:avLst/>
          </a:prstGeom>
          <a:ln w="5715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Elbow Connector 2"/>
          <p:cNvCxnSpPr/>
          <p:nvPr/>
        </p:nvCxnSpPr>
        <p:spPr>
          <a:xfrm flipV="1">
            <a:off x="5402606" y="3994967"/>
            <a:ext cx="6522" cy="497099"/>
          </a:xfrm>
          <a:prstGeom prst="straightConnector1">
            <a:avLst/>
          </a:prstGeom>
          <a:ln w="5715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Elbow Connector 2"/>
          <p:cNvCxnSpPr/>
          <p:nvPr/>
        </p:nvCxnSpPr>
        <p:spPr>
          <a:xfrm flipH="1" flipV="1">
            <a:off x="4180801" y="3994967"/>
            <a:ext cx="3516" cy="497099"/>
          </a:xfrm>
          <a:prstGeom prst="straightConnector1">
            <a:avLst/>
          </a:prstGeom>
          <a:ln w="5715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8" name="Rounded Rectangle 117"/>
          <p:cNvSpPr/>
          <p:nvPr/>
        </p:nvSpPr>
        <p:spPr>
          <a:xfrm>
            <a:off x="3796635" y="4440993"/>
            <a:ext cx="721895" cy="887663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Other?</a:t>
            </a:r>
          </a:p>
          <a:p>
            <a:pPr algn="ctr"/>
            <a:r>
              <a:rPr lang="en-US" sz="1000" dirty="0" err="1" smtClean="0"/>
              <a:t>Matlab</a:t>
            </a:r>
            <a:r>
              <a:rPr lang="en-US" sz="1000" dirty="0" smtClean="0"/>
              <a:t>, Octave,</a:t>
            </a:r>
          </a:p>
          <a:p>
            <a:pPr algn="ctr"/>
            <a:r>
              <a:rPr lang="en-US" sz="1000" dirty="0" smtClean="0"/>
              <a:t>R?</a:t>
            </a:r>
            <a:endParaRPr lang="en-US" sz="1000" dirty="0"/>
          </a:p>
        </p:txBody>
      </p:sp>
      <p:sp>
        <p:nvSpPr>
          <p:cNvPr id="113" name="Rounded Rectangle 112"/>
          <p:cNvSpPr/>
          <p:nvPr/>
        </p:nvSpPr>
        <p:spPr>
          <a:xfrm>
            <a:off x="5954746" y="3994967"/>
            <a:ext cx="721895" cy="887663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D3?</a:t>
            </a:r>
          </a:p>
        </p:txBody>
      </p:sp>
    </p:spTree>
    <p:extLst>
      <p:ext uri="{BB962C8B-B14F-4D97-AF65-F5344CB8AC3E}">
        <p14:creationId xmlns:p14="http://schemas.microsoft.com/office/powerpoint/2010/main" val="1296460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</TotalTime>
  <Words>228</Words>
  <Application>Microsoft Macintosh PowerPoint</Application>
  <PresentationFormat>On-screen Show (4:3)</PresentationFormat>
  <Paragraphs>149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Kevin Gomes</dc:creator>
  <cp:lastModifiedBy>Kevin Gomes</cp:lastModifiedBy>
  <cp:revision>31</cp:revision>
  <dcterms:created xsi:type="dcterms:W3CDTF">2015-12-10T05:55:35Z</dcterms:created>
  <dcterms:modified xsi:type="dcterms:W3CDTF">2016-05-11T19:20:16Z</dcterms:modified>
</cp:coreProperties>
</file>