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sldIdLst>
    <p:sldId id="256" r:id="rId2"/>
    <p:sldId id="263" r:id="rId3"/>
    <p:sldId id="260" r:id="rId4"/>
    <p:sldId id="257" r:id="rId5"/>
    <p:sldId id="274" r:id="rId6"/>
    <p:sldId id="266" r:id="rId7"/>
    <p:sldId id="269" r:id="rId8"/>
    <p:sldId id="272" r:id="rId9"/>
    <p:sldId id="268" r:id="rId10"/>
    <p:sldId id="273" r:id="rId11"/>
    <p:sldId id="277" r:id="rId12"/>
    <p:sldId id="258" r:id="rId13"/>
    <p:sldId id="261" r:id="rId14"/>
    <p:sldId id="262" r:id="rId15"/>
    <p:sldId id="264" r:id="rId16"/>
    <p:sldId id="265" r:id="rId17"/>
    <p:sldId id="279" r:id="rId18"/>
    <p:sldId id="259" r:id="rId19"/>
    <p:sldId id="283" r:id="rId20"/>
    <p:sldId id="284" r:id="rId21"/>
    <p:sldId id="281" r:id="rId22"/>
    <p:sldId id="282" r:id="rId23"/>
    <p:sldId id="275" r:id="rId24"/>
    <p:sldId id="276" r:id="rId25"/>
    <p:sldId id="285" r:id="rId2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73"/>
    <p:restoredTop sz="94671"/>
  </p:normalViewPr>
  <p:slideViewPr>
    <p:cSldViewPr snapToGrid="0" snapToObjects="1">
      <p:cViewPr>
        <p:scale>
          <a:sx n="120" d="100"/>
          <a:sy n="120" d="100"/>
        </p:scale>
        <p:origin x="1080" y="-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idwater:Transects:Anomalies:Anomalies_2015_particle_feedersV4_correcte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Log10 Abundance </a:t>
            </a:r>
            <a:r>
              <a:rPr lang="en-US" dirty="0" err="1" smtClean="0"/>
              <a:t>Anom</a:t>
            </a:r>
            <a:r>
              <a:rPr lang="en-US" dirty="0" smtClean="0"/>
              <a:t>/m^3, 1997 </a:t>
            </a:r>
            <a:r>
              <a:rPr lang="en-US" dirty="0"/>
              <a:t>- 2015</a:t>
            </a:r>
          </a:p>
        </c:rich>
      </c:tx>
      <c:layout>
        <c:manualLayout>
          <c:xMode val="edge"/>
          <c:yMode val="edge"/>
          <c:x val="0.263331475247656"/>
          <c:y val="0.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913815158439731"/>
          <c:y val="0.0797502102285758"/>
          <c:w val="0.892578072282057"/>
          <c:h val="0.881894035844402"/>
        </c:manualLayout>
      </c:layout>
      <c:barChart>
        <c:barDir val="col"/>
        <c:grouping val="clustered"/>
        <c:varyColors val="0"/>
        <c:ser>
          <c:idx val="0"/>
          <c:order val="0"/>
          <c:tx>
            <c:v>Acanthammunnopsis</c:v>
          </c:tx>
          <c:invertIfNegative val="0"/>
          <c:cat>
            <c:numRef>
              <c:f>pivot_Part_feeders_vol_MACKAS!$A$52:$A$70</c:f>
              <c:numCache>
                <c:formatCode>General</c:formatCode>
                <c:ptCount val="19"/>
                <c:pt idx="0">
                  <c:v>1997.0</c:v>
                </c:pt>
                <c:pt idx="1">
                  <c:v>1998.0</c:v>
                </c:pt>
                <c:pt idx="2">
                  <c:v>1999.0</c:v>
                </c:pt>
                <c:pt idx="3">
                  <c:v>2000.0</c:v>
                </c:pt>
                <c:pt idx="4">
                  <c:v>2001.0</c:v>
                </c:pt>
                <c:pt idx="5">
                  <c:v>2002.0</c:v>
                </c:pt>
                <c:pt idx="6">
                  <c:v>2003.0</c:v>
                </c:pt>
                <c:pt idx="7">
                  <c:v>2004.0</c:v>
                </c:pt>
                <c:pt idx="8">
                  <c:v>2005.0</c:v>
                </c:pt>
                <c:pt idx="9">
                  <c:v>2006.0</c:v>
                </c:pt>
                <c:pt idx="10">
                  <c:v>2007.0</c:v>
                </c:pt>
                <c:pt idx="11">
                  <c:v>2008.0</c:v>
                </c:pt>
                <c:pt idx="12">
                  <c:v>2009.0</c:v>
                </c:pt>
                <c:pt idx="13">
                  <c:v>2010.0</c:v>
                </c:pt>
                <c:pt idx="14">
                  <c:v>2011.0</c:v>
                </c:pt>
                <c:pt idx="15">
                  <c:v>2012.0</c:v>
                </c:pt>
                <c:pt idx="16">
                  <c:v>2013.0</c:v>
                </c:pt>
                <c:pt idx="17">
                  <c:v>2014.0</c:v>
                </c:pt>
                <c:pt idx="18">
                  <c:v>2015.0</c:v>
                </c:pt>
              </c:numCache>
            </c:numRef>
          </c:cat>
          <c:val>
            <c:numRef>
              <c:f>pivot_Part_feeders_vol_MACKAS!$B$52:$B$70</c:f>
              <c:numCache>
                <c:formatCode>General</c:formatCode>
                <c:ptCount val="19"/>
                <c:pt idx="0">
                  <c:v>-0.358562734443</c:v>
                </c:pt>
                <c:pt idx="1">
                  <c:v>-0.637868533380684</c:v>
                </c:pt>
                <c:pt idx="2">
                  <c:v>-0.863433533857406</c:v>
                </c:pt>
                <c:pt idx="3">
                  <c:v>-0.291130079269901</c:v>
                </c:pt>
                <c:pt idx="4">
                  <c:v>-0.0559108328499795</c:v>
                </c:pt>
                <c:pt idx="5">
                  <c:v>0.38620379906307</c:v>
                </c:pt>
                <c:pt idx="6">
                  <c:v>-0.0988508051586296</c:v>
                </c:pt>
                <c:pt idx="7">
                  <c:v>-0.113728250011699</c:v>
                </c:pt>
                <c:pt idx="8">
                  <c:v>-0.110696800006534</c:v>
                </c:pt>
                <c:pt idx="9">
                  <c:v>-0.246803509103222</c:v>
                </c:pt>
                <c:pt idx="10">
                  <c:v>0.365329209156821</c:v>
                </c:pt>
                <c:pt idx="11">
                  <c:v>0.414794606988209</c:v>
                </c:pt>
                <c:pt idx="12">
                  <c:v>0.50889013866769</c:v>
                </c:pt>
                <c:pt idx="13">
                  <c:v>0.590296541187026</c:v>
                </c:pt>
                <c:pt idx="14">
                  <c:v>0.467665773339002</c:v>
                </c:pt>
                <c:pt idx="16">
                  <c:v>0.300623512880471</c:v>
                </c:pt>
                <c:pt idx="17">
                  <c:v>0.0215009550022578</c:v>
                </c:pt>
                <c:pt idx="18">
                  <c:v>-0.278319451699393</c:v>
                </c:pt>
              </c:numCache>
            </c:numRef>
          </c:val>
        </c:ser>
        <c:ser>
          <c:idx val="2"/>
          <c:order val="1"/>
          <c:tx>
            <c:v>Bathochordaeus spp</c:v>
          </c:tx>
          <c:invertIfNegative val="0"/>
          <c:cat>
            <c:numRef>
              <c:f>pivot_Part_feeders_vol_MACKAS!$A$52:$A$70</c:f>
              <c:numCache>
                <c:formatCode>General</c:formatCode>
                <c:ptCount val="19"/>
                <c:pt idx="0">
                  <c:v>1997.0</c:v>
                </c:pt>
                <c:pt idx="1">
                  <c:v>1998.0</c:v>
                </c:pt>
                <c:pt idx="2">
                  <c:v>1999.0</c:v>
                </c:pt>
                <c:pt idx="3">
                  <c:v>2000.0</c:v>
                </c:pt>
                <c:pt idx="4">
                  <c:v>2001.0</c:v>
                </c:pt>
                <c:pt idx="5">
                  <c:v>2002.0</c:v>
                </c:pt>
                <c:pt idx="6">
                  <c:v>2003.0</c:v>
                </c:pt>
                <c:pt idx="7">
                  <c:v>2004.0</c:v>
                </c:pt>
                <c:pt idx="8">
                  <c:v>2005.0</c:v>
                </c:pt>
                <c:pt idx="9">
                  <c:v>2006.0</c:v>
                </c:pt>
                <c:pt idx="10">
                  <c:v>2007.0</c:v>
                </c:pt>
                <c:pt idx="11">
                  <c:v>2008.0</c:v>
                </c:pt>
                <c:pt idx="12">
                  <c:v>2009.0</c:v>
                </c:pt>
                <c:pt idx="13">
                  <c:v>2010.0</c:v>
                </c:pt>
                <c:pt idx="14">
                  <c:v>2011.0</c:v>
                </c:pt>
                <c:pt idx="15">
                  <c:v>2012.0</c:v>
                </c:pt>
                <c:pt idx="16">
                  <c:v>2013.0</c:v>
                </c:pt>
                <c:pt idx="17">
                  <c:v>2014.0</c:v>
                </c:pt>
                <c:pt idx="18">
                  <c:v>2015.0</c:v>
                </c:pt>
              </c:numCache>
            </c:numRef>
          </c:cat>
          <c:val>
            <c:numRef>
              <c:f>pivot_Part_feeders_vol_MACKAS!$D$52:$D$70</c:f>
              <c:numCache>
                <c:formatCode>General</c:formatCode>
                <c:ptCount val="19"/>
                <c:pt idx="0">
                  <c:v>0.336042442249837</c:v>
                </c:pt>
                <c:pt idx="1">
                  <c:v>0.0617894116875659</c:v>
                </c:pt>
                <c:pt idx="2">
                  <c:v>0.938024062621503</c:v>
                </c:pt>
                <c:pt idx="3">
                  <c:v>-0.08090364629826</c:v>
                </c:pt>
                <c:pt idx="4">
                  <c:v>0.546645777411999</c:v>
                </c:pt>
                <c:pt idx="5">
                  <c:v>0.111003014865414</c:v>
                </c:pt>
                <c:pt idx="6">
                  <c:v>-0.777097490509774</c:v>
                </c:pt>
                <c:pt idx="7">
                  <c:v>-0.428178978991185</c:v>
                </c:pt>
                <c:pt idx="8">
                  <c:v>-0.120899497509155</c:v>
                </c:pt>
                <c:pt idx="9">
                  <c:v>-0.433361372471847</c:v>
                </c:pt>
                <c:pt idx="10">
                  <c:v>0.380371886443831</c:v>
                </c:pt>
                <c:pt idx="11">
                  <c:v>-0.45588253228102</c:v>
                </c:pt>
                <c:pt idx="12">
                  <c:v>0.0837100077106014</c:v>
                </c:pt>
                <c:pt idx="13">
                  <c:v>-0.319025841568007</c:v>
                </c:pt>
                <c:pt idx="14">
                  <c:v>0.274831912810948</c:v>
                </c:pt>
                <c:pt idx="16">
                  <c:v>0.161970046036059</c:v>
                </c:pt>
                <c:pt idx="17">
                  <c:v>0.0576919177381274</c:v>
                </c:pt>
                <c:pt idx="18">
                  <c:v>-0.336731128062014</c:v>
                </c:pt>
              </c:numCache>
            </c:numRef>
          </c:val>
        </c:ser>
        <c:ser>
          <c:idx val="4"/>
          <c:order val="2"/>
          <c:tx>
            <c:v>Vitreosalpa gemini</c:v>
          </c:tx>
          <c:invertIfNegative val="0"/>
          <c:cat>
            <c:numRef>
              <c:f>pivot_Part_feeders_vol_MACKAS!$A$52:$A$70</c:f>
              <c:numCache>
                <c:formatCode>General</c:formatCode>
                <c:ptCount val="19"/>
                <c:pt idx="0">
                  <c:v>1997.0</c:v>
                </c:pt>
                <c:pt idx="1">
                  <c:v>1998.0</c:v>
                </c:pt>
                <c:pt idx="2">
                  <c:v>1999.0</c:v>
                </c:pt>
                <c:pt idx="3">
                  <c:v>2000.0</c:v>
                </c:pt>
                <c:pt idx="4">
                  <c:v>2001.0</c:v>
                </c:pt>
                <c:pt idx="5">
                  <c:v>2002.0</c:v>
                </c:pt>
                <c:pt idx="6">
                  <c:v>2003.0</c:v>
                </c:pt>
                <c:pt idx="7">
                  <c:v>2004.0</c:v>
                </c:pt>
                <c:pt idx="8">
                  <c:v>2005.0</c:v>
                </c:pt>
                <c:pt idx="9">
                  <c:v>2006.0</c:v>
                </c:pt>
                <c:pt idx="10">
                  <c:v>2007.0</c:v>
                </c:pt>
                <c:pt idx="11">
                  <c:v>2008.0</c:v>
                </c:pt>
                <c:pt idx="12">
                  <c:v>2009.0</c:v>
                </c:pt>
                <c:pt idx="13">
                  <c:v>2010.0</c:v>
                </c:pt>
                <c:pt idx="14">
                  <c:v>2011.0</c:v>
                </c:pt>
                <c:pt idx="15">
                  <c:v>2012.0</c:v>
                </c:pt>
                <c:pt idx="16">
                  <c:v>2013.0</c:v>
                </c:pt>
                <c:pt idx="17">
                  <c:v>2014.0</c:v>
                </c:pt>
                <c:pt idx="18">
                  <c:v>2015.0</c:v>
                </c:pt>
              </c:numCache>
            </c:numRef>
          </c:cat>
          <c:val>
            <c:numRef>
              <c:f>pivot_Part_feeders_vol_MACKAS!$F$52:$F$70</c:f>
              <c:numCache>
                <c:formatCode>General</c:formatCode>
                <c:ptCount val="19"/>
                <c:pt idx="0">
                  <c:v>0.187298910218434</c:v>
                </c:pt>
                <c:pt idx="1">
                  <c:v>-1.163957631574002</c:v>
                </c:pt>
                <c:pt idx="2">
                  <c:v>0.42466600882174</c:v>
                </c:pt>
                <c:pt idx="3">
                  <c:v>0.336972553372735</c:v>
                </c:pt>
                <c:pt idx="4">
                  <c:v>0.202399304360679</c:v>
                </c:pt>
                <c:pt idx="5">
                  <c:v>0.140027674069283</c:v>
                </c:pt>
                <c:pt idx="6">
                  <c:v>-0.390412924916776</c:v>
                </c:pt>
                <c:pt idx="7">
                  <c:v>-0.378723767064462</c:v>
                </c:pt>
                <c:pt idx="8">
                  <c:v>-0.431785610397045</c:v>
                </c:pt>
                <c:pt idx="9">
                  <c:v>-0.472988544745744</c:v>
                </c:pt>
                <c:pt idx="10">
                  <c:v>-0.364607934552919</c:v>
                </c:pt>
                <c:pt idx="11">
                  <c:v>0.219382141667113</c:v>
                </c:pt>
                <c:pt idx="12">
                  <c:v>0.242960164658907</c:v>
                </c:pt>
                <c:pt idx="13">
                  <c:v>0.22648348047324</c:v>
                </c:pt>
                <c:pt idx="14">
                  <c:v>0.574432723348211</c:v>
                </c:pt>
                <c:pt idx="16">
                  <c:v>0.610942563814654</c:v>
                </c:pt>
                <c:pt idx="17">
                  <c:v>0.348486577496604</c:v>
                </c:pt>
                <c:pt idx="18">
                  <c:v>-0.311575688730282</c:v>
                </c:pt>
              </c:numCache>
            </c:numRef>
          </c:val>
        </c:ser>
        <c:ser>
          <c:idx val="3"/>
          <c:order val="3"/>
          <c:tx>
            <c:v>Poeobius meseres</c:v>
          </c:tx>
          <c:invertIfNegative val="0"/>
          <c:cat>
            <c:numRef>
              <c:f>pivot_Part_feeders_vol_MACKAS!$A$52:$A$70</c:f>
              <c:numCache>
                <c:formatCode>General</c:formatCode>
                <c:ptCount val="19"/>
                <c:pt idx="0">
                  <c:v>1997.0</c:v>
                </c:pt>
                <c:pt idx="1">
                  <c:v>1998.0</c:v>
                </c:pt>
                <c:pt idx="2">
                  <c:v>1999.0</c:v>
                </c:pt>
                <c:pt idx="3">
                  <c:v>2000.0</c:v>
                </c:pt>
                <c:pt idx="4">
                  <c:v>2001.0</c:v>
                </c:pt>
                <c:pt idx="5">
                  <c:v>2002.0</c:v>
                </c:pt>
                <c:pt idx="6">
                  <c:v>2003.0</c:v>
                </c:pt>
                <c:pt idx="7">
                  <c:v>2004.0</c:v>
                </c:pt>
                <c:pt idx="8">
                  <c:v>2005.0</c:v>
                </c:pt>
                <c:pt idx="9">
                  <c:v>2006.0</c:v>
                </c:pt>
                <c:pt idx="10">
                  <c:v>2007.0</c:v>
                </c:pt>
                <c:pt idx="11">
                  <c:v>2008.0</c:v>
                </c:pt>
                <c:pt idx="12">
                  <c:v>2009.0</c:v>
                </c:pt>
                <c:pt idx="13">
                  <c:v>2010.0</c:v>
                </c:pt>
                <c:pt idx="14">
                  <c:v>2011.0</c:v>
                </c:pt>
                <c:pt idx="15">
                  <c:v>2012.0</c:v>
                </c:pt>
                <c:pt idx="16">
                  <c:v>2013.0</c:v>
                </c:pt>
                <c:pt idx="17">
                  <c:v>2014.0</c:v>
                </c:pt>
                <c:pt idx="18">
                  <c:v>2015.0</c:v>
                </c:pt>
              </c:numCache>
            </c:numRef>
          </c:cat>
          <c:val>
            <c:numRef>
              <c:f>pivot_Part_feeders_vol_MACKAS!$E$52:$E$70</c:f>
              <c:numCache>
                <c:formatCode>General</c:formatCode>
                <c:ptCount val="19"/>
                <c:pt idx="0">
                  <c:v>-0.124808529363377</c:v>
                </c:pt>
                <c:pt idx="1">
                  <c:v>-0.262232396451783</c:v>
                </c:pt>
                <c:pt idx="2">
                  <c:v>0.00305579244664233</c:v>
                </c:pt>
                <c:pt idx="3">
                  <c:v>-0.436175060873894</c:v>
                </c:pt>
                <c:pt idx="4">
                  <c:v>-0.301566518757818</c:v>
                </c:pt>
                <c:pt idx="5">
                  <c:v>-0.370641572777937</c:v>
                </c:pt>
                <c:pt idx="6">
                  <c:v>0.200201147046552</c:v>
                </c:pt>
                <c:pt idx="7">
                  <c:v>0.229061396117401</c:v>
                </c:pt>
                <c:pt idx="8">
                  <c:v>-0.136707743939736</c:v>
                </c:pt>
                <c:pt idx="9">
                  <c:v>0.0632090502273348</c:v>
                </c:pt>
                <c:pt idx="10">
                  <c:v>0.223740852699628</c:v>
                </c:pt>
                <c:pt idx="11">
                  <c:v>0.243563472631912</c:v>
                </c:pt>
                <c:pt idx="12">
                  <c:v>0.274911706583927</c:v>
                </c:pt>
                <c:pt idx="13">
                  <c:v>0.0129653927980864</c:v>
                </c:pt>
                <c:pt idx="14">
                  <c:v>0.103618041493064</c:v>
                </c:pt>
                <c:pt idx="16">
                  <c:v>0.473538619075913</c:v>
                </c:pt>
                <c:pt idx="17">
                  <c:v>0.0686196834792614</c:v>
                </c:pt>
                <c:pt idx="18">
                  <c:v>-0.264353332988416</c:v>
                </c:pt>
              </c:numCache>
            </c:numRef>
          </c:val>
        </c:ser>
        <c:ser>
          <c:idx val="1"/>
          <c:order val="4"/>
          <c:tx>
            <c:v>Mesochordaeus</c:v>
          </c:tx>
          <c:invertIfNegative val="0"/>
          <c:cat>
            <c:numRef>
              <c:f>pivot_Part_feeders_vol_MACKAS!$A$52:$A$70</c:f>
              <c:numCache>
                <c:formatCode>General</c:formatCode>
                <c:ptCount val="19"/>
                <c:pt idx="0">
                  <c:v>1997.0</c:v>
                </c:pt>
                <c:pt idx="1">
                  <c:v>1998.0</c:v>
                </c:pt>
                <c:pt idx="2">
                  <c:v>1999.0</c:v>
                </c:pt>
                <c:pt idx="3">
                  <c:v>2000.0</c:v>
                </c:pt>
                <c:pt idx="4">
                  <c:v>2001.0</c:v>
                </c:pt>
                <c:pt idx="5">
                  <c:v>2002.0</c:v>
                </c:pt>
                <c:pt idx="6">
                  <c:v>2003.0</c:v>
                </c:pt>
                <c:pt idx="7">
                  <c:v>2004.0</c:v>
                </c:pt>
                <c:pt idx="8">
                  <c:v>2005.0</c:v>
                </c:pt>
                <c:pt idx="9">
                  <c:v>2006.0</c:v>
                </c:pt>
                <c:pt idx="10">
                  <c:v>2007.0</c:v>
                </c:pt>
                <c:pt idx="11">
                  <c:v>2008.0</c:v>
                </c:pt>
                <c:pt idx="12">
                  <c:v>2009.0</c:v>
                </c:pt>
                <c:pt idx="13">
                  <c:v>2010.0</c:v>
                </c:pt>
                <c:pt idx="14">
                  <c:v>2011.0</c:v>
                </c:pt>
                <c:pt idx="15">
                  <c:v>2012.0</c:v>
                </c:pt>
                <c:pt idx="16">
                  <c:v>2013.0</c:v>
                </c:pt>
                <c:pt idx="17">
                  <c:v>2014.0</c:v>
                </c:pt>
                <c:pt idx="18">
                  <c:v>2015.0</c:v>
                </c:pt>
              </c:numCache>
            </c:numRef>
          </c:cat>
          <c:val>
            <c:numRef>
              <c:f>pivot_Part_feeders_vol_MACKAS!$G$52:$G$70</c:f>
              <c:numCache>
                <c:formatCode>General</c:formatCode>
                <c:ptCount val="19"/>
                <c:pt idx="0">
                  <c:v>0.0491257685316815</c:v>
                </c:pt>
                <c:pt idx="1">
                  <c:v>0.0569794287210117</c:v>
                </c:pt>
                <c:pt idx="2">
                  <c:v>0.090890832668606</c:v>
                </c:pt>
                <c:pt idx="3">
                  <c:v>0.0840085130136874</c:v>
                </c:pt>
                <c:pt idx="4">
                  <c:v>0.54866216545166</c:v>
                </c:pt>
                <c:pt idx="5">
                  <c:v>1.000826050730134</c:v>
                </c:pt>
                <c:pt idx="6">
                  <c:v>-0.303677648537455</c:v>
                </c:pt>
                <c:pt idx="7">
                  <c:v>-1.037542874272084</c:v>
                </c:pt>
                <c:pt idx="8">
                  <c:v>-1.076581773356643</c:v>
                </c:pt>
                <c:pt idx="9">
                  <c:v>-1.427821560625023</c:v>
                </c:pt>
                <c:pt idx="10">
                  <c:v>0.490161065986931</c:v>
                </c:pt>
                <c:pt idx="11">
                  <c:v>1.218999266997433</c:v>
                </c:pt>
                <c:pt idx="12">
                  <c:v>0.275000900684323</c:v>
                </c:pt>
                <c:pt idx="13">
                  <c:v>0.787441472513661</c:v>
                </c:pt>
                <c:pt idx="14">
                  <c:v>0.702267935528658</c:v>
                </c:pt>
                <c:pt idx="16">
                  <c:v>0.256476164678579</c:v>
                </c:pt>
                <c:pt idx="17">
                  <c:v>-0.669448537387206</c:v>
                </c:pt>
                <c:pt idx="18">
                  <c:v>-1.045767175548832</c:v>
                </c:pt>
              </c:numCache>
            </c:numRef>
          </c:val>
        </c:ser>
        <c:ser>
          <c:idx val="5"/>
          <c:order val="5"/>
          <c:tx>
            <c:v>Pyrosoma</c:v>
          </c:tx>
          <c:invertIfNegative val="0"/>
          <c:cat>
            <c:numRef>
              <c:f>pivot_Part_feeders_vol_MACKAS!$A$52:$A$70</c:f>
              <c:numCache>
                <c:formatCode>General</c:formatCode>
                <c:ptCount val="19"/>
                <c:pt idx="0">
                  <c:v>1997.0</c:v>
                </c:pt>
                <c:pt idx="1">
                  <c:v>1998.0</c:v>
                </c:pt>
                <c:pt idx="2">
                  <c:v>1999.0</c:v>
                </c:pt>
                <c:pt idx="3">
                  <c:v>2000.0</c:v>
                </c:pt>
                <c:pt idx="4">
                  <c:v>2001.0</c:v>
                </c:pt>
                <c:pt idx="5">
                  <c:v>2002.0</c:v>
                </c:pt>
                <c:pt idx="6">
                  <c:v>2003.0</c:v>
                </c:pt>
                <c:pt idx="7">
                  <c:v>2004.0</c:v>
                </c:pt>
                <c:pt idx="8">
                  <c:v>2005.0</c:v>
                </c:pt>
                <c:pt idx="9">
                  <c:v>2006.0</c:v>
                </c:pt>
                <c:pt idx="10">
                  <c:v>2007.0</c:v>
                </c:pt>
                <c:pt idx="11">
                  <c:v>2008.0</c:v>
                </c:pt>
                <c:pt idx="12">
                  <c:v>2009.0</c:v>
                </c:pt>
                <c:pt idx="13">
                  <c:v>2010.0</c:v>
                </c:pt>
                <c:pt idx="14">
                  <c:v>2011.0</c:v>
                </c:pt>
                <c:pt idx="15">
                  <c:v>2012.0</c:v>
                </c:pt>
                <c:pt idx="16">
                  <c:v>2013.0</c:v>
                </c:pt>
                <c:pt idx="17">
                  <c:v>2014.0</c:v>
                </c:pt>
                <c:pt idx="18">
                  <c:v>2015.0</c:v>
                </c:pt>
              </c:numCache>
            </c:numRef>
          </c:cat>
          <c:val>
            <c:numRef>
              <c:f>pivot_Part_feeders_vol_MACKAS!$H$52:$H$70</c:f>
              <c:numCache>
                <c:formatCode>General</c:formatCode>
                <c:ptCount val="19"/>
                <c:pt idx="0">
                  <c:v>-0.369568997146969</c:v>
                </c:pt>
                <c:pt idx="4">
                  <c:v>-0.151777132850995</c:v>
                </c:pt>
                <c:pt idx="8">
                  <c:v>-0.622267808671644</c:v>
                </c:pt>
                <c:pt idx="16">
                  <c:v>0.322425256842622</c:v>
                </c:pt>
                <c:pt idx="17">
                  <c:v>-0.142955341774074</c:v>
                </c:pt>
                <c:pt idx="18">
                  <c:v>0.964144020969695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44930848"/>
        <c:axId val="2136072336"/>
      </c:barChart>
      <c:catAx>
        <c:axId val="-2144930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 baseline="0"/>
            </a:pPr>
            <a:endParaRPr lang="fr-FR"/>
          </a:p>
        </c:txPr>
        <c:crossAx val="2136072336"/>
        <c:crosses val="autoZero"/>
        <c:auto val="1"/>
        <c:lblAlgn val="ctr"/>
        <c:lblOffset val="100"/>
        <c:noMultiLvlLbl val="0"/>
      </c:catAx>
      <c:valAx>
        <c:axId val="213607233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-21449308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47435962865753"/>
          <c:y val="0.754803342404699"/>
          <c:w val="0.743647718955349"/>
          <c:h val="0.182830261758658"/>
        </c:manualLayout>
      </c:layout>
      <c:overlay val="0"/>
      <c:txPr>
        <a:bodyPr/>
        <a:lstStyle/>
        <a:p>
          <a:pPr>
            <a:defRPr i="1"/>
          </a:pPr>
          <a:endParaRPr lang="fr-FR"/>
        </a:p>
      </c:txPr>
    </c:legend>
    <c:plotVisOnly val="1"/>
    <c:dispBlanksAs val="gap"/>
    <c:showDLblsOverMax val="0"/>
  </c:chart>
  <c:txPr>
    <a:bodyPr/>
    <a:lstStyle/>
    <a:p>
      <a:pPr>
        <a:defRPr sz="1400"/>
      </a:pPr>
      <a:endParaRPr lang="fr-F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85526-333C-F944-AC51-F8DA8980CF2B}" type="datetimeFigureOut">
              <a:rPr lang="en-US" smtClean="0"/>
              <a:t>5/11/16</a:t>
            </a:fld>
            <a:endParaRPr lang="en-US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C995CD-A75E-BB4B-B264-5598E15C0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4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6BEFF-203B-9147-963A-906724807F1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46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5/11/16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8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5/11/16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697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5/11/16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654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5/11/16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137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5/11/16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947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5/11/16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548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5/11/16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213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5/11/16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41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5/11/16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923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5/11/16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00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4998-C58F-C243-9DCF-8C2047B76244}" type="datetimeFigureOut">
              <a:rPr lang="en-US" smtClean="0"/>
              <a:t>5/11/16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095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94998-C58F-C243-9DCF-8C2047B76244}" type="datetimeFigureOut">
              <a:rPr lang="en-US" smtClean="0"/>
              <a:t>5/11/16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7C479-54C6-1547-B582-F043DB079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6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5" Type="http://schemas.openxmlformats.org/officeDocument/2006/relationships/image" Target="../media/image24.jpg"/><Relationship Id="rId6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Relationship Id="rId3" Type="http://schemas.openxmlformats.org/officeDocument/2006/relationships/image" Target="../media/image29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chart" Target="../charts/char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ITS data synthesis:</a:t>
            </a:r>
            <a:br>
              <a:rPr lang="en-US" dirty="0" smtClean="0"/>
            </a:br>
            <a:r>
              <a:rPr lang="en-US" dirty="0" smtClean="0"/>
              <a:t>El Niño 1997-98 study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3887744"/>
            <a:ext cx="7772400" cy="912856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ITS data team – </a:t>
            </a:r>
            <a:r>
              <a:rPr lang="en-US" dirty="0" err="1" smtClean="0"/>
              <a:t>Crissy</a:t>
            </a:r>
            <a:r>
              <a:rPr lang="en-US" dirty="0" smtClean="0"/>
              <a:t>, Rob, Kevin, Duane, </a:t>
            </a:r>
            <a:r>
              <a:rPr lang="en-US" dirty="0" err="1" smtClean="0"/>
              <a:t>Anela</a:t>
            </a:r>
            <a:r>
              <a:rPr lang="en-US" dirty="0" smtClean="0"/>
              <a:t>, Tim, Monique</a:t>
            </a:r>
          </a:p>
          <a:p>
            <a:r>
              <a:rPr lang="en-US" dirty="0" smtClean="0"/>
              <a:t>3 data synthesis meetings so far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69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9" y="-1"/>
            <a:ext cx="6858001" cy="6858001"/>
          </a:xfr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3113590" cy="2743200"/>
          </a:xfrm>
        </p:spPr>
        <p:txBody>
          <a:bodyPr>
            <a:normAutofit/>
          </a:bodyPr>
          <a:lstStyle/>
          <a:p>
            <a:r>
              <a:rPr lang="en-US" dirty="0" smtClean="0"/>
              <a:t>Primary </a:t>
            </a:r>
            <a:r>
              <a:rPr lang="en-US" dirty="0" smtClean="0"/>
              <a:t>production &amp; carbon flux</a:t>
            </a:r>
            <a:endParaRPr lang="en-US" dirty="0"/>
          </a:p>
        </p:txBody>
      </p:sp>
      <p:sp>
        <p:nvSpPr>
          <p:cNvPr id="3" name="ZoneTexte 2"/>
          <p:cNvSpPr txBox="1"/>
          <p:nvPr/>
        </p:nvSpPr>
        <p:spPr>
          <a:xfrm>
            <a:off x="3379808" y="300942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MEI</a:t>
            </a:r>
            <a:endParaRPr lang="en-US"/>
          </a:p>
        </p:txBody>
      </p:sp>
      <p:sp>
        <p:nvSpPr>
          <p:cNvPr id="5" name="ZoneTexte 4"/>
          <p:cNvSpPr txBox="1"/>
          <p:nvPr/>
        </p:nvSpPr>
        <p:spPr>
          <a:xfrm>
            <a:off x="3379808" y="2775310"/>
            <a:ext cx="3033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Integrated primary production</a:t>
            </a:r>
            <a:endParaRPr lang="en-US" dirty="0"/>
          </a:p>
        </p:txBody>
      </p:sp>
      <p:sp>
        <p:nvSpPr>
          <p:cNvPr id="6" name="ZoneTexte 5"/>
          <p:cNvSpPr txBox="1"/>
          <p:nvPr/>
        </p:nvSpPr>
        <p:spPr>
          <a:xfrm>
            <a:off x="3379808" y="4921416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POC</a:t>
            </a:r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300942" y="5290748"/>
            <a:ext cx="2095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correlation PP / POC = 0.58 (yearly).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8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9" y="-1"/>
            <a:ext cx="6858001" cy="6858001"/>
          </a:xfr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3113590" cy="2743200"/>
          </a:xfrm>
        </p:spPr>
        <p:txBody>
          <a:bodyPr>
            <a:normAutofit/>
          </a:bodyPr>
          <a:lstStyle/>
          <a:p>
            <a:r>
              <a:rPr lang="en-US" dirty="0" smtClean="0"/>
              <a:t>Primary </a:t>
            </a:r>
            <a:r>
              <a:rPr lang="en-US" dirty="0" smtClean="0"/>
              <a:t>production &amp; </a:t>
            </a:r>
            <a:r>
              <a:rPr lang="en-US" smtClean="0"/>
              <a:t>carbon flux</a:t>
            </a:r>
            <a:endParaRPr lang="en-US" dirty="0"/>
          </a:p>
        </p:txBody>
      </p:sp>
      <p:sp>
        <p:nvSpPr>
          <p:cNvPr id="5" name="ZoneTexte 4"/>
          <p:cNvSpPr txBox="1"/>
          <p:nvPr/>
        </p:nvSpPr>
        <p:spPr>
          <a:xfrm>
            <a:off x="3379808" y="300942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MEI</a:t>
            </a:r>
            <a:endParaRPr lang="en-US"/>
          </a:p>
        </p:txBody>
      </p:sp>
      <p:sp>
        <p:nvSpPr>
          <p:cNvPr id="6" name="ZoneTexte 5"/>
          <p:cNvSpPr txBox="1"/>
          <p:nvPr/>
        </p:nvSpPr>
        <p:spPr>
          <a:xfrm>
            <a:off x="3379808" y="2775310"/>
            <a:ext cx="3550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Cumulated </a:t>
            </a:r>
            <a:r>
              <a:rPr lang="en-US" dirty="0" err="1" smtClean="0"/>
              <a:t>int</a:t>
            </a:r>
            <a:r>
              <a:rPr lang="en-US" dirty="0" smtClean="0"/>
              <a:t> PP (3 month) + </a:t>
            </a:r>
            <a:r>
              <a:rPr lang="en-US" dirty="0" err="1" smtClean="0"/>
              <a:t>anom</a:t>
            </a:r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3379808" y="4921416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POC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19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b="1" dirty="0">
                <a:solidFill>
                  <a:srgbClr val="C00000"/>
                </a:solidFill>
              </a:rPr>
              <a:t>)</a:t>
            </a:r>
            <a:r>
              <a:rPr lang="en-US" b="1" dirty="0" smtClean="0">
                <a:solidFill>
                  <a:srgbClr val="C00000"/>
                </a:solidFill>
              </a:rPr>
              <a:t> Changes during El Ni</a:t>
            </a:r>
            <a:r>
              <a:rPr lang="fr-FR" b="1" dirty="0" err="1" smtClean="0">
                <a:solidFill>
                  <a:srgbClr val="C00000"/>
                </a:solidFill>
              </a:rPr>
              <a:t>ño</a:t>
            </a:r>
            <a:r>
              <a:rPr lang="fr-FR" b="1" dirty="0" smtClean="0">
                <a:solidFill>
                  <a:srgbClr val="C00000"/>
                </a:solidFill>
              </a:rPr>
              <a:t> / La </a:t>
            </a:r>
            <a:r>
              <a:rPr lang="fr-FR" b="1" dirty="0" err="1" smtClean="0">
                <a:solidFill>
                  <a:srgbClr val="C00000"/>
                </a:solidFill>
              </a:rPr>
              <a:t>Niña</a:t>
            </a:r>
            <a:r>
              <a:rPr lang="fr-FR" b="1" dirty="0" smtClean="0">
                <a:solidFill>
                  <a:srgbClr val="C00000"/>
                </a:solidFill>
              </a:rPr>
              <a:t>: </a:t>
            </a:r>
            <a:br>
              <a:rPr lang="fr-FR" b="1" dirty="0" smtClean="0">
                <a:solidFill>
                  <a:srgbClr val="C00000"/>
                </a:solidFill>
              </a:rPr>
            </a:br>
            <a:r>
              <a:rPr lang="fr-FR" b="1" dirty="0" smtClean="0">
                <a:solidFill>
                  <a:srgbClr val="C00000"/>
                </a:solidFill>
              </a:rPr>
              <a:t>timing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en-US" sz="2700" i="1" dirty="0">
                <a:solidFill>
                  <a:srgbClr val="0070C0"/>
                </a:solidFill>
                <a:latin typeface="Calibri" panose="020F0502020204030204"/>
              </a:rPr>
              <a:t> How do changes propagate across the system?</a:t>
            </a:r>
            <a:endParaRPr lang="en-US" dirty="0"/>
          </a:p>
        </p:txBody>
      </p:sp>
      <p:sp>
        <p:nvSpPr>
          <p:cNvPr id="7" name="Espace réservé du contenu 4"/>
          <p:cNvSpPr>
            <a:spLocks noGrp="1"/>
          </p:cNvSpPr>
          <p:nvPr>
            <p:ph idx="1"/>
          </p:nvPr>
        </p:nvSpPr>
        <p:spPr>
          <a:xfrm>
            <a:off x="628650" y="2594919"/>
            <a:ext cx="7886700" cy="3582044"/>
          </a:xfrm>
        </p:spPr>
        <p:txBody>
          <a:bodyPr>
            <a:normAutofit fontScale="85000" lnSpcReduction="20000"/>
          </a:bodyPr>
          <a:lstStyle/>
          <a:p>
            <a:pPr>
              <a:buFont typeface="Wingdings" charset="2"/>
              <a:buChar char="Ø"/>
            </a:pPr>
            <a:r>
              <a:rPr lang="en-US" dirty="0" smtClean="0"/>
              <a:t> Anomalies propagation (satellite data) in 97-98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charset="2"/>
              <a:buChar char="Ø"/>
            </a:pPr>
            <a:r>
              <a:rPr lang="en-US" dirty="0" smtClean="0"/>
              <a:t> Lagged </a:t>
            </a:r>
            <a:r>
              <a:rPr lang="en-US" dirty="0"/>
              <a:t>correlations between MEI and different </a:t>
            </a:r>
            <a:r>
              <a:rPr lang="en-US" dirty="0" smtClean="0"/>
              <a:t>datasets (1980-2016):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Satellite: SST, SLA, </a:t>
            </a:r>
            <a:r>
              <a:rPr lang="en-US" dirty="0" err="1" smtClean="0"/>
              <a:t>Chl</a:t>
            </a:r>
            <a:endParaRPr lang="en-US" dirty="0" smtClean="0"/>
          </a:p>
          <a:p>
            <a:pPr lvl="1"/>
            <a:r>
              <a:rPr lang="en-US" dirty="0" smtClean="0"/>
              <a:t>M1 mooring: temperature, salinity, currents</a:t>
            </a:r>
          </a:p>
          <a:p>
            <a:pPr lvl="1"/>
            <a:r>
              <a:rPr lang="en-US" dirty="0" smtClean="0"/>
              <a:t>Biology: BOG and midwater species</a:t>
            </a:r>
            <a:r>
              <a:rPr lang="en-US" dirty="0" smtClean="0"/>
              <a:t>.</a:t>
            </a:r>
          </a:p>
          <a:p>
            <a:pPr lvl="1"/>
            <a:r>
              <a:rPr lang="en-US" i="1" dirty="0" smtClean="0"/>
              <a:t>To do: biology-derived time series (</a:t>
            </a:r>
            <a:r>
              <a:rPr lang="en-US" i="1" dirty="0" err="1" smtClean="0"/>
              <a:t>eg</a:t>
            </a:r>
            <a:r>
              <a:rPr lang="en-US" i="1" dirty="0" smtClean="0"/>
              <a:t>. biodiversity)</a:t>
            </a:r>
            <a:endParaRPr lang="en-US" i="1" dirty="0" smtClean="0"/>
          </a:p>
          <a:p>
            <a:endParaRPr lang="en-US" dirty="0"/>
          </a:p>
          <a:p>
            <a:pPr lvl="0">
              <a:buFont typeface="Wingdings" charset="2"/>
              <a:buChar char="Ø"/>
            </a:pPr>
            <a:r>
              <a:rPr lang="en-US" i="1" dirty="0">
                <a:solidFill>
                  <a:prstClr val="black"/>
                </a:solidFill>
              </a:rPr>
              <a:t> </a:t>
            </a:r>
            <a:r>
              <a:rPr lang="en-US" i="1" dirty="0" smtClean="0">
                <a:solidFill>
                  <a:prstClr val="black"/>
                </a:solidFill>
              </a:rPr>
              <a:t>To do: look at advection from surface currents (how?)</a:t>
            </a:r>
            <a:endParaRPr lang="en-US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27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49" y="5532"/>
            <a:ext cx="7886700" cy="1325563"/>
          </a:xfrm>
        </p:spPr>
        <p:txBody>
          <a:bodyPr/>
          <a:lstStyle/>
          <a:p>
            <a:r>
              <a:rPr lang="en-US" dirty="0" smtClean="0"/>
              <a:t>Signal propagation (satellite data)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94547"/>
            <a:ext cx="3684601" cy="276345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795" y="1331096"/>
            <a:ext cx="3684601" cy="276345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363" y="4094549"/>
            <a:ext cx="3684601" cy="276345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551410" y="1331094"/>
            <a:ext cx="1252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5"/>
                </a:solidFill>
              </a:rPr>
              <a:t>SST (daily)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187658" y="4929307"/>
            <a:ext cx="1806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5"/>
                </a:solidFill>
              </a:rPr>
              <a:t>Sea level (daily)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155530" y="5918836"/>
            <a:ext cx="17727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chemeClr val="accent5"/>
                </a:solidFill>
              </a:rPr>
              <a:t>logChl</a:t>
            </a:r>
            <a:r>
              <a:rPr lang="en-US" sz="2000" dirty="0" smtClean="0">
                <a:solidFill>
                  <a:schemeClr val="accent5"/>
                </a:solidFill>
              </a:rPr>
              <a:t> (weekly)</a:t>
            </a:r>
            <a:endParaRPr lang="en-US" sz="2000" dirty="0">
              <a:solidFill>
                <a:schemeClr val="accent5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9" r="6874" b="53333"/>
          <a:stretch/>
        </p:blipFill>
        <p:spPr>
          <a:xfrm>
            <a:off x="248393" y="2983343"/>
            <a:ext cx="2754299" cy="1133898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4673670" y="3877956"/>
            <a:ext cx="66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TIME</a:t>
            </a:r>
            <a:endParaRPr lang="en-US"/>
          </a:p>
        </p:txBody>
      </p:sp>
      <p:sp>
        <p:nvSpPr>
          <p:cNvPr id="13" name="ZoneTexte 12"/>
          <p:cNvSpPr txBox="1"/>
          <p:nvPr/>
        </p:nvSpPr>
        <p:spPr>
          <a:xfrm rot="16200000">
            <a:off x="2860141" y="2327710"/>
            <a:ext cx="1081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LATITUDE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19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0"/>
            <a:ext cx="8021080" cy="1325563"/>
          </a:xfrm>
        </p:spPr>
        <p:txBody>
          <a:bodyPr/>
          <a:lstStyle/>
          <a:p>
            <a:r>
              <a:rPr lang="en-US" dirty="0" smtClean="0"/>
              <a:t>Lagged correlations (satellite data)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7" r="8764"/>
          <a:stretch/>
        </p:blipFill>
        <p:spPr>
          <a:xfrm>
            <a:off x="3404366" y="4187138"/>
            <a:ext cx="2780271" cy="245899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4" r="11493"/>
          <a:stretch/>
        </p:blipFill>
        <p:spPr>
          <a:xfrm>
            <a:off x="592736" y="4210251"/>
            <a:ext cx="2693187" cy="243588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49"/>
          <a:stretch/>
        </p:blipFill>
        <p:spPr>
          <a:xfrm>
            <a:off x="6056640" y="4187138"/>
            <a:ext cx="2988509" cy="245899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6" r="11791"/>
          <a:stretch/>
        </p:blipFill>
        <p:spPr>
          <a:xfrm>
            <a:off x="3480364" y="1738753"/>
            <a:ext cx="2628274" cy="242992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4" r="11493"/>
          <a:stretch/>
        </p:blipFill>
        <p:spPr>
          <a:xfrm>
            <a:off x="592736" y="1736226"/>
            <a:ext cx="2675892" cy="242024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2" r="11065"/>
          <a:stretch/>
        </p:blipFill>
        <p:spPr>
          <a:xfrm>
            <a:off x="6184637" y="1716037"/>
            <a:ext cx="2760098" cy="2452644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1797696" y="1336116"/>
            <a:ext cx="13885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5"/>
                </a:solidFill>
              </a:rPr>
              <a:t>SST </a:t>
            </a:r>
            <a:r>
              <a:rPr lang="en-US" sz="1400" dirty="0" smtClean="0">
                <a:solidFill>
                  <a:schemeClr val="accent5"/>
                </a:solidFill>
              </a:rPr>
              <a:t>1993-2016</a:t>
            </a: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287439" y="1310172"/>
            <a:ext cx="14029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000" dirty="0">
                <a:solidFill>
                  <a:schemeClr val="accent5"/>
                </a:solidFill>
              </a:rPr>
              <a:t>SLA </a:t>
            </a:r>
            <a:r>
              <a:rPr lang="en-US" sz="1400" dirty="0" smtClean="0">
                <a:solidFill>
                  <a:srgbClr val="4472C4"/>
                </a:solidFill>
              </a:rPr>
              <a:t>1993-2016</a:t>
            </a:r>
            <a:endParaRPr lang="en-US" sz="1400" dirty="0">
              <a:solidFill>
                <a:srgbClr val="4472C4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167615" y="1348473"/>
            <a:ext cx="1672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000" dirty="0" err="1">
                <a:solidFill>
                  <a:schemeClr val="accent5"/>
                </a:solidFill>
              </a:rPr>
              <a:t>logChl</a:t>
            </a:r>
            <a:r>
              <a:rPr lang="en-US" sz="2000" dirty="0">
                <a:solidFill>
                  <a:schemeClr val="accent5"/>
                </a:solidFill>
              </a:rPr>
              <a:t> </a:t>
            </a:r>
            <a:r>
              <a:rPr lang="en-US" sz="1400" dirty="0" smtClean="0">
                <a:solidFill>
                  <a:srgbClr val="4472C4"/>
                </a:solidFill>
              </a:rPr>
              <a:t>1997-2010</a:t>
            </a:r>
            <a:endParaRPr lang="en-US" sz="1400" dirty="0">
              <a:solidFill>
                <a:srgbClr val="4472C4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97738" y="2742304"/>
            <a:ext cx="4876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chemeClr val="accent5"/>
                </a:solidFill>
              </a:rPr>
              <a:t>lag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0084" y="5146160"/>
            <a:ext cx="917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5"/>
                </a:solidFill>
              </a:rPr>
              <a:t>l</a:t>
            </a:r>
            <a:r>
              <a:rPr lang="en-US" sz="2000" smtClean="0">
                <a:solidFill>
                  <a:schemeClr val="accent5"/>
                </a:solidFill>
              </a:rPr>
              <a:t>agged</a:t>
            </a:r>
            <a:endParaRPr lang="en-US" sz="2000" dirty="0" smtClean="0">
              <a:solidFill>
                <a:schemeClr val="accent5"/>
              </a:solidFill>
            </a:endParaRPr>
          </a:p>
          <a:p>
            <a:pPr algn="ctr"/>
            <a:r>
              <a:rPr lang="en-US" sz="2000" dirty="0" err="1" smtClean="0">
                <a:solidFill>
                  <a:schemeClr val="accent5"/>
                </a:solidFill>
              </a:rPr>
              <a:t>corr</a:t>
            </a:r>
            <a:endParaRPr lang="en-US" sz="2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09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5090"/>
            <a:ext cx="3027405" cy="2270553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02" y="1970477"/>
            <a:ext cx="3074301" cy="23057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dirty="0" smtClean="0"/>
              <a:t>Lagged correlations (M1)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93" r="6279"/>
          <a:stretch/>
        </p:blipFill>
        <p:spPr>
          <a:xfrm>
            <a:off x="6104243" y="4048481"/>
            <a:ext cx="3039757" cy="279716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73" r="8049"/>
          <a:stretch/>
        </p:blipFill>
        <p:spPr>
          <a:xfrm>
            <a:off x="6104243" y="1333821"/>
            <a:ext cx="2891479" cy="272952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177975" y="4053747"/>
            <a:ext cx="357841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5"/>
                </a:solidFill>
              </a:rPr>
              <a:t>Salinity</a:t>
            </a:r>
          </a:p>
          <a:p>
            <a:r>
              <a:rPr lang="en-US" dirty="0"/>
              <a:t> -&gt; max correlation at </a:t>
            </a:r>
            <a:r>
              <a:rPr lang="en-US" dirty="0" smtClean="0"/>
              <a:t>100m </a:t>
            </a:r>
            <a:r>
              <a:rPr lang="en-US" dirty="0"/>
              <a:t>(lag </a:t>
            </a:r>
            <a:r>
              <a:rPr lang="fr-FR" dirty="0" smtClean="0"/>
              <a:t>= 0)</a:t>
            </a:r>
            <a:endParaRPr lang="en-US" dirty="0"/>
          </a:p>
        </p:txBody>
      </p:sp>
      <p:sp>
        <p:nvSpPr>
          <p:cNvPr id="8" name="ZoneTexte 7"/>
          <p:cNvSpPr txBox="1"/>
          <p:nvPr/>
        </p:nvSpPr>
        <p:spPr>
          <a:xfrm rot="16200000">
            <a:off x="5548770" y="2473400"/>
            <a:ext cx="741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</a:t>
            </a:r>
            <a:endParaRPr lang="en-US" dirty="0"/>
          </a:p>
        </p:txBody>
      </p:sp>
      <p:sp>
        <p:nvSpPr>
          <p:cNvPr id="9" name="ZoneTexte 8"/>
          <p:cNvSpPr txBox="1"/>
          <p:nvPr/>
        </p:nvSpPr>
        <p:spPr>
          <a:xfrm rot="16200000">
            <a:off x="5548771" y="4949395"/>
            <a:ext cx="741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depth</a:t>
            </a:r>
            <a:endParaRPr lang="en-US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9" r="6874" b="53333"/>
          <a:stretch/>
        </p:blipFill>
        <p:spPr>
          <a:xfrm>
            <a:off x="259797" y="1325563"/>
            <a:ext cx="2236268" cy="69426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177975" y="975170"/>
            <a:ext cx="392626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5"/>
                </a:solidFill>
              </a:rPr>
              <a:t>Temperature</a:t>
            </a:r>
          </a:p>
          <a:p>
            <a:r>
              <a:rPr lang="en-US" dirty="0" smtClean="0"/>
              <a:t>   -&gt; max correlation at 20m (lag </a:t>
            </a:r>
            <a:r>
              <a:rPr lang="fr-FR" dirty="0" smtClean="0"/>
              <a:t>~ 2 mo)</a:t>
            </a:r>
            <a:endParaRPr lang="en-US" dirty="0"/>
          </a:p>
        </p:txBody>
      </p:sp>
      <p:sp>
        <p:nvSpPr>
          <p:cNvPr id="3" name="ZoneTexte 2"/>
          <p:cNvSpPr txBox="1"/>
          <p:nvPr/>
        </p:nvSpPr>
        <p:spPr>
          <a:xfrm>
            <a:off x="6968508" y="998843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1989-2016</a:t>
            </a:r>
            <a:endParaRPr lang="en-US"/>
          </a:p>
        </p:txBody>
      </p:sp>
      <p:sp>
        <p:nvSpPr>
          <p:cNvPr id="14" name="ZoneTexte 13"/>
          <p:cNvSpPr txBox="1"/>
          <p:nvPr/>
        </p:nvSpPr>
        <p:spPr>
          <a:xfrm>
            <a:off x="8025585" y="5136542"/>
            <a:ext cx="970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1999-2016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5957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dirty="0" smtClean="0"/>
              <a:t>Lagged correlations (species)</a:t>
            </a:r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451" y="1325563"/>
            <a:ext cx="4917097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1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dirty="0" smtClean="0"/>
              <a:t>Lagged correlations (species)</a:t>
            </a:r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451" y="1365429"/>
            <a:ext cx="4917097" cy="545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04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3) Community structure and change </a:t>
            </a:r>
            <a:r>
              <a:rPr lang="en-US" dirty="0">
                <a:solidFill>
                  <a:prstClr val="black"/>
                </a:solidFill>
              </a:rPr>
              <a:t/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sz="2900" i="1" dirty="0">
                <a:solidFill>
                  <a:srgbClr val="0070C0"/>
                </a:solidFill>
                <a:latin typeface="Calibri" panose="020F0502020204030204"/>
              </a:rPr>
              <a:t>How can we define the types of ecosystems observed; are changes consistent across the 3 time series?</a:t>
            </a:r>
            <a:endParaRPr lang="en-US" dirty="0"/>
          </a:p>
        </p:txBody>
      </p:sp>
      <p:sp>
        <p:nvSpPr>
          <p:cNvPr id="4" name="Espace réservé du contenu 4"/>
          <p:cNvSpPr txBox="1">
            <a:spLocks/>
          </p:cNvSpPr>
          <p:nvPr/>
        </p:nvSpPr>
        <p:spPr>
          <a:xfrm>
            <a:off x="628650" y="2594919"/>
            <a:ext cx="7547941" cy="3582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Ø"/>
            </a:pPr>
            <a:r>
              <a:rPr lang="en-US" sz="2600" dirty="0" smtClean="0"/>
              <a:t> PCA analysis of midwater and surface species (also benthos but little El Ni</a:t>
            </a:r>
            <a:r>
              <a:rPr lang="fr-FR" sz="2600" dirty="0" err="1" smtClean="0"/>
              <a:t>ño</a:t>
            </a:r>
            <a:r>
              <a:rPr lang="fr-FR" sz="2600" dirty="0" smtClean="0"/>
              <a:t> data)</a:t>
            </a:r>
            <a:r>
              <a:rPr lang="en-US" sz="2600" dirty="0" smtClean="0"/>
              <a:t> </a:t>
            </a:r>
            <a:r>
              <a:rPr lang="en-US" sz="2600" i="1" dirty="0" smtClean="0"/>
              <a:t>– nothing new</a:t>
            </a:r>
          </a:p>
          <a:p>
            <a:pPr marL="0" indent="0">
              <a:buNone/>
            </a:pPr>
            <a:r>
              <a:rPr lang="en-US" sz="2600" dirty="0" smtClean="0"/>
              <a:t> </a:t>
            </a:r>
          </a:p>
          <a:p>
            <a:pPr>
              <a:buFont typeface="Wingdings" charset="2"/>
              <a:buChar char="Ø"/>
            </a:pPr>
            <a:r>
              <a:rPr lang="en-US" sz="2600" dirty="0" smtClean="0"/>
              <a:t> Investigating </a:t>
            </a:r>
            <a:r>
              <a:rPr lang="en-US" sz="2600" dirty="0" smtClean="0"/>
              <a:t>clustering and neural networks on BOG data (MBON</a:t>
            </a:r>
            <a:r>
              <a:rPr lang="en-US" sz="2600" dirty="0" smtClean="0"/>
              <a:t>)</a:t>
            </a:r>
          </a:p>
          <a:p>
            <a:pPr>
              <a:buFont typeface="Wingdings" charset="2"/>
              <a:buChar char="Ø"/>
            </a:pPr>
            <a:endParaRPr lang="en-US" sz="2600" dirty="0" smtClean="0"/>
          </a:p>
          <a:p>
            <a:pPr>
              <a:buFont typeface="Wingdings" charset="2"/>
              <a:buChar char="Ø"/>
            </a:pPr>
            <a:r>
              <a:rPr lang="en-US" sz="2600" dirty="0" smtClean="0"/>
              <a:t> MDS analysis of midwater and surface species.</a:t>
            </a:r>
            <a:endParaRPr lang="en-US" sz="2600" dirty="0" smtClean="0"/>
          </a:p>
        </p:txBody>
      </p:sp>
    </p:spTree>
    <p:extLst>
      <p:ext uri="{BB962C8B-B14F-4D97-AF65-F5344CB8AC3E}">
        <p14:creationId xmlns:p14="http://schemas.microsoft.com/office/powerpoint/2010/main" val="95029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dirty="0" smtClean="0"/>
              <a:t>Clustering using self-organizing maps (BOG - MBON)</a:t>
            </a:r>
            <a:endParaRPr lang="en-US" dirty="0"/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0" y="3440563"/>
            <a:ext cx="4315355" cy="3236462"/>
          </a:xfrm>
          <a:prstGeom prst="rect">
            <a:avLst/>
          </a:prstGeom>
          <a:ln>
            <a:noFill/>
          </a:ln>
        </p:spPr>
      </p:pic>
      <p:sp>
        <p:nvSpPr>
          <p:cNvPr id="28" name="Espace réservé du contenu 2"/>
          <p:cNvSpPr>
            <a:spLocks noGrp="1"/>
          </p:cNvSpPr>
          <p:nvPr>
            <p:ph idx="1"/>
          </p:nvPr>
        </p:nvSpPr>
        <p:spPr>
          <a:xfrm>
            <a:off x="3692324" y="1825625"/>
            <a:ext cx="4823026" cy="4351338"/>
          </a:xfrm>
        </p:spPr>
        <p:txBody>
          <a:bodyPr/>
          <a:lstStyle/>
          <a:p>
            <a:r>
              <a:rPr lang="en-US" dirty="0" smtClean="0"/>
              <a:t>Self Organizing Maps (SOM):</a:t>
            </a:r>
            <a:br>
              <a:rPr lang="en-US" dirty="0" smtClean="0"/>
            </a:br>
            <a:r>
              <a:rPr lang="en-US" dirty="0" smtClean="0"/>
              <a:t>trains a neural network to map 16 taxa time series (16-dimensions space)</a:t>
            </a:r>
          </a:p>
          <a:p>
            <a:r>
              <a:rPr lang="en-US" dirty="0" smtClean="0"/>
              <a:t>Each neuron is a “virtual sample” with corresponding 16 concentrations</a:t>
            </a:r>
          </a:p>
          <a:p>
            <a:r>
              <a:rPr lang="en-US" dirty="0" smtClean="0"/>
              <a:t>Clustering on neurons (here 5 clusters)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004840" y="6307693"/>
            <a:ext cx="2807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cross = data, dots = neurons</a:t>
            </a:r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1224248" y="6483692"/>
            <a:ext cx="186685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Autotrophic </a:t>
            </a:r>
            <a:r>
              <a:rPr lang="en-US" dirty="0" err="1" smtClean="0"/>
              <a:t>dinos</a:t>
            </a:r>
            <a:endParaRPr lang="en-US" dirty="0"/>
          </a:p>
        </p:txBody>
      </p:sp>
      <p:sp>
        <p:nvSpPr>
          <p:cNvPr id="30" name="ZoneTexte 29"/>
          <p:cNvSpPr txBox="1"/>
          <p:nvPr/>
        </p:nvSpPr>
        <p:spPr>
          <a:xfrm rot="16200000">
            <a:off x="-604863" y="4750057"/>
            <a:ext cx="165808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Centric diatoms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Multivariate ENSO Index (MEI)</a:t>
            </a:r>
            <a:endParaRPr lang="en-US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" t="8784"/>
          <a:stretch/>
        </p:blipFill>
        <p:spPr>
          <a:xfrm>
            <a:off x="61783" y="1878226"/>
            <a:ext cx="9020432" cy="341472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57200" y="5634681"/>
            <a:ext cx="8065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Based on 6 variables: SLP, zonal &amp; meridional wind, SST, air temperature, cloudiness.</a:t>
            </a:r>
          </a:p>
          <a:p>
            <a:r>
              <a:rPr lang="en-US" dirty="0" smtClean="0"/>
              <a:t>Monthly from 1950-present.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370654" y="1878226"/>
            <a:ext cx="3611300" cy="331880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9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dirty="0" smtClean="0"/>
              <a:t>Clustering using self-organizing maps (BOG - MBON)</a:t>
            </a:r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2024" r="64959"/>
          <a:stretch/>
        </p:blipFill>
        <p:spPr>
          <a:xfrm>
            <a:off x="235316" y="2515505"/>
            <a:ext cx="3098190" cy="2533767"/>
          </a:xfrm>
          <a:prstGeom prst="rect">
            <a:avLst/>
          </a:prstGeom>
          <a:ln>
            <a:noFill/>
          </a:ln>
        </p:spPr>
      </p:pic>
      <p:sp>
        <p:nvSpPr>
          <p:cNvPr id="6" name="TextShape 3"/>
          <p:cNvSpPr txBox="1">
            <a:spLocks noChangeAspect="1"/>
          </p:cNvSpPr>
          <p:nvPr/>
        </p:nvSpPr>
        <p:spPr>
          <a:xfrm>
            <a:off x="664381" y="2347383"/>
            <a:ext cx="46116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pico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TextShape 4"/>
          <p:cNvSpPr txBox="1">
            <a:spLocks noChangeAspect="1"/>
          </p:cNvSpPr>
          <p:nvPr/>
        </p:nvSpPr>
        <p:spPr>
          <a:xfrm>
            <a:off x="1031416" y="2347383"/>
            <a:ext cx="58752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mixed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TextShape 5"/>
          <p:cNvSpPr txBox="1">
            <a:spLocks noChangeAspect="1"/>
          </p:cNvSpPr>
          <p:nvPr/>
        </p:nvSpPr>
        <p:spPr>
          <a:xfrm>
            <a:off x="1500691" y="2347743"/>
            <a:ext cx="47016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TextShape 6"/>
          <p:cNvSpPr txBox="1">
            <a:spLocks noChangeAspect="1"/>
          </p:cNvSpPr>
          <p:nvPr/>
        </p:nvSpPr>
        <p:spPr>
          <a:xfrm>
            <a:off x="1932691" y="2348103"/>
            <a:ext cx="42768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TextShape 7"/>
          <p:cNvSpPr txBox="1">
            <a:spLocks noChangeAspect="1"/>
          </p:cNvSpPr>
          <p:nvPr/>
        </p:nvSpPr>
        <p:spPr>
          <a:xfrm>
            <a:off x="2292691" y="2348463"/>
            <a:ext cx="71568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diatoms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Espace réservé du contenu 2"/>
          <p:cNvSpPr>
            <a:spLocks noGrp="1"/>
          </p:cNvSpPr>
          <p:nvPr>
            <p:ph idx="1"/>
          </p:nvPr>
        </p:nvSpPr>
        <p:spPr>
          <a:xfrm>
            <a:off x="3692324" y="1825625"/>
            <a:ext cx="4823026" cy="4351338"/>
          </a:xfrm>
        </p:spPr>
        <p:txBody>
          <a:bodyPr/>
          <a:lstStyle/>
          <a:p>
            <a:r>
              <a:rPr lang="en-US" dirty="0" smtClean="0"/>
              <a:t>Self Organizing Maps (SOM):</a:t>
            </a:r>
            <a:br>
              <a:rPr lang="en-US" dirty="0" smtClean="0"/>
            </a:br>
            <a:r>
              <a:rPr lang="en-US" dirty="0" smtClean="0"/>
              <a:t>trains a neural network to map 16 taxa time series (16-dimensions space)</a:t>
            </a:r>
          </a:p>
          <a:p>
            <a:r>
              <a:rPr lang="en-US" dirty="0" smtClean="0"/>
              <a:t>Each neuron is a “virtual sample” with corresponding 16 concentrations</a:t>
            </a:r>
          </a:p>
          <a:p>
            <a:r>
              <a:rPr lang="en-US" dirty="0" smtClean="0"/>
              <a:t>Clustering on neurons (here 5 clusters)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81829" y="5049272"/>
            <a:ext cx="2507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Average </a:t>
            </a:r>
            <a:r>
              <a:rPr lang="en-US" smtClean="0"/>
              <a:t>species biomass for each cluster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9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dirty="0" smtClean="0"/>
              <a:t>Clustering using self-organizing maps (BOG - MBON)</a:t>
            </a:r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rcRect l="2024" r="696"/>
          <a:stretch/>
        </p:blipFill>
        <p:spPr>
          <a:xfrm>
            <a:off x="15400" y="1971492"/>
            <a:ext cx="9128600" cy="2533767"/>
          </a:xfrm>
          <a:prstGeom prst="rect">
            <a:avLst/>
          </a:prstGeom>
          <a:ln>
            <a:noFill/>
          </a:ln>
        </p:spPr>
      </p:pic>
      <p:sp>
        <p:nvSpPr>
          <p:cNvPr id="6" name="TextShape 3"/>
          <p:cNvSpPr txBox="1">
            <a:spLocks noChangeAspect="1"/>
          </p:cNvSpPr>
          <p:nvPr/>
        </p:nvSpPr>
        <p:spPr>
          <a:xfrm>
            <a:off x="444465" y="1803370"/>
            <a:ext cx="46116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pico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TextShape 4"/>
          <p:cNvSpPr txBox="1">
            <a:spLocks noChangeAspect="1"/>
          </p:cNvSpPr>
          <p:nvPr/>
        </p:nvSpPr>
        <p:spPr>
          <a:xfrm>
            <a:off x="811500" y="1803370"/>
            <a:ext cx="58752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mixed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TextShape 5"/>
          <p:cNvSpPr txBox="1">
            <a:spLocks noChangeAspect="1"/>
          </p:cNvSpPr>
          <p:nvPr/>
        </p:nvSpPr>
        <p:spPr>
          <a:xfrm>
            <a:off x="1280775" y="1803730"/>
            <a:ext cx="47016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TextShape 6"/>
          <p:cNvSpPr txBox="1">
            <a:spLocks noChangeAspect="1"/>
          </p:cNvSpPr>
          <p:nvPr/>
        </p:nvSpPr>
        <p:spPr>
          <a:xfrm>
            <a:off x="1712775" y="1804090"/>
            <a:ext cx="42768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TextShape 7"/>
          <p:cNvSpPr txBox="1">
            <a:spLocks noChangeAspect="1"/>
          </p:cNvSpPr>
          <p:nvPr/>
        </p:nvSpPr>
        <p:spPr>
          <a:xfrm>
            <a:off x="2072775" y="1804450"/>
            <a:ext cx="71568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diatoms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TextShape 8"/>
          <p:cNvSpPr txBox="1">
            <a:spLocks noChangeAspect="1"/>
          </p:cNvSpPr>
          <p:nvPr/>
        </p:nvSpPr>
        <p:spPr>
          <a:xfrm>
            <a:off x="3641393" y="2690080"/>
            <a:ext cx="46116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pico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TextShape 9"/>
          <p:cNvSpPr txBox="1">
            <a:spLocks noChangeAspect="1"/>
          </p:cNvSpPr>
          <p:nvPr/>
        </p:nvSpPr>
        <p:spPr>
          <a:xfrm>
            <a:off x="6329516" y="2748929"/>
            <a:ext cx="58752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mixed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TextShape 10"/>
          <p:cNvSpPr txBox="1">
            <a:spLocks noChangeAspect="1"/>
          </p:cNvSpPr>
          <p:nvPr/>
        </p:nvSpPr>
        <p:spPr>
          <a:xfrm>
            <a:off x="7684202" y="2386823"/>
            <a:ext cx="47016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TextShape 11"/>
          <p:cNvSpPr txBox="1">
            <a:spLocks noChangeAspect="1"/>
          </p:cNvSpPr>
          <p:nvPr/>
        </p:nvSpPr>
        <p:spPr>
          <a:xfrm>
            <a:off x="4876804" y="2503300"/>
            <a:ext cx="42768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TextShape 12"/>
          <p:cNvSpPr txBox="1">
            <a:spLocks noChangeAspect="1"/>
          </p:cNvSpPr>
          <p:nvPr/>
        </p:nvSpPr>
        <p:spPr>
          <a:xfrm>
            <a:off x="4558096" y="2193100"/>
            <a:ext cx="1206096" cy="44227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</a:t>
            </a:r>
            <a:r>
              <a:rPr lang="en-US" sz="1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ixed diatoms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TextShape 13"/>
          <p:cNvSpPr txBox="1">
            <a:spLocks noChangeAspect="1"/>
          </p:cNvSpPr>
          <p:nvPr/>
        </p:nvSpPr>
        <p:spPr>
          <a:xfrm>
            <a:off x="8431667" y="4091534"/>
            <a:ext cx="46116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pico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TextShape 14"/>
          <p:cNvSpPr txBox="1">
            <a:spLocks noChangeAspect="1"/>
          </p:cNvSpPr>
          <p:nvPr/>
        </p:nvSpPr>
        <p:spPr>
          <a:xfrm>
            <a:off x="8344187" y="3908654"/>
            <a:ext cx="58752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mixed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TextShape 15"/>
          <p:cNvSpPr txBox="1">
            <a:spLocks noChangeAspect="1"/>
          </p:cNvSpPr>
          <p:nvPr/>
        </p:nvSpPr>
        <p:spPr>
          <a:xfrm>
            <a:off x="8435627" y="3706334"/>
            <a:ext cx="47016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TextShape 16"/>
          <p:cNvSpPr txBox="1">
            <a:spLocks noChangeAspect="1"/>
          </p:cNvSpPr>
          <p:nvPr/>
        </p:nvSpPr>
        <p:spPr>
          <a:xfrm>
            <a:off x="8435627" y="3499334"/>
            <a:ext cx="42768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TextShape 17"/>
          <p:cNvSpPr txBox="1">
            <a:spLocks noChangeAspect="1"/>
          </p:cNvSpPr>
          <p:nvPr/>
        </p:nvSpPr>
        <p:spPr>
          <a:xfrm>
            <a:off x="8306387" y="3316454"/>
            <a:ext cx="71568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diatoms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333509" y="3402957"/>
            <a:ext cx="5688558" cy="1102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9"/>
          <a:stretch/>
        </p:blipFill>
        <p:spPr>
          <a:xfrm>
            <a:off x="2973244" y="4263566"/>
            <a:ext cx="6170756" cy="2414926"/>
          </a:xfrm>
          <a:prstGeom prst="rect">
            <a:avLst/>
          </a:prstGeom>
        </p:spPr>
      </p:pic>
      <p:sp>
        <p:nvSpPr>
          <p:cNvPr id="24" name="TextShape 11"/>
          <p:cNvSpPr txBox="1">
            <a:spLocks noChangeAspect="1"/>
          </p:cNvSpPr>
          <p:nvPr/>
        </p:nvSpPr>
        <p:spPr>
          <a:xfrm>
            <a:off x="4662964" y="4905847"/>
            <a:ext cx="42768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TextShape 10"/>
          <p:cNvSpPr txBox="1">
            <a:spLocks noChangeAspect="1"/>
          </p:cNvSpPr>
          <p:nvPr/>
        </p:nvSpPr>
        <p:spPr>
          <a:xfrm>
            <a:off x="7450957" y="5471029"/>
            <a:ext cx="47016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TextShape 8"/>
          <p:cNvSpPr txBox="1">
            <a:spLocks noChangeAspect="1"/>
          </p:cNvSpPr>
          <p:nvPr/>
        </p:nvSpPr>
        <p:spPr>
          <a:xfrm>
            <a:off x="3641393" y="5909772"/>
            <a:ext cx="46116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pico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TextShape 11"/>
          <p:cNvSpPr txBox="1">
            <a:spLocks noChangeAspect="1"/>
          </p:cNvSpPr>
          <p:nvPr/>
        </p:nvSpPr>
        <p:spPr>
          <a:xfrm>
            <a:off x="6058622" y="5249616"/>
            <a:ext cx="944062" cy="579311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200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pen</a:t>
            </a:r>
            <a:r>
              <a:rPr lang="en-US" sz="12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(diatom)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08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dirty="0" smtClean="0"/>
              <a:t>Clustering using self-organizing maps (BOG - MBON)</a:t>
            </a:r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rcRect l="2024" r="696"/>
          <a:stretch/>
        </p:blipFill>
        <p:spPr>
          <a:xfrm>
            <a:off x="15400" y="1971492"/>
            <a:ext cx="9128600" cy="2533767"/>
          </a:xfrm>
          <a:prstGeom prst="rect">
            <a:avLst/>
          </a:prstGeom>
          <a:ln>
            <a:noFill/>
          </a:ln>
        </p:spPr>
      </p:pic>
      <p:sp>
        <p:nvSpPr>
          <p:cNvPr id="6" name="TextShape 3"/>
          <p:cNvSpPr txBox="1">
            <a:spLocks noChangeAspect="1"/>
          </p:cNvSpPr>
          <p:nvPr/>
        </p:nvSpPr>
        <p:spPr>
          <a:xfrm>
            <a:off x="444465" y="1803370"/>
            <a:ext cx="46116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pico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TextShape 4"/>
          <p:cNvSpPr txBox="1">
            <a:spLocks noChangeAspect="1"/>
          </p:cNvSpPr>
          <p:nvPr/>
        </p:nvSpPr>
        <p:spPr>
          <a:xfrm>
            <a:off x="811500" y="1803370"/>
            <a:ext cx="58752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mixed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TextShape 5"/>
          <p:cNvSpPr txBox="1">
            <a:spLocks noChangeAspect="1"/>
          </p:cNvSpPr>
          <p:nvPr/>
        </p:nvSpPr>
        <p:spPr>
          <a:xfrm>
            <a:off x="1280775" y="1803730"/>
            <a:ext cx="47016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TextShape 6"/>
          <p:cNvSpPr txBox="1">
            <a:spLocks noChangeAspect="1"/>
          </p:cNvSpPr>
          <p:nvPr/>
        </p:nvSpPr>
        <p:spPr>
          <a:xfrm>
            <a:off x="1712775" y="1804090"/>
            <a:ext cx="42768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TextShape 7"/>
          <p:cNvSpPr txBox="1">
            <a:spLocks noChangeAspect="1"/>
          </p:cNvSpPr>
          <p:nvPr/>
        </p:nvSpPr>
        <p:spPr>
          <a:xfrm>
            <a:off x="2072775" y="1804450"/>
            <a:ext cx="71568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diatoms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TextShape 8"/>
          <p:cNvSpPr txBox="1">
            <a:spLocks noChangeAspect="1"/>
          </p:cNvSpPr>
          <p:nvPr/>
        </p:nvSpPr>
        <p:spPr>
          <a:xfrm>
            <a:off x="3641393" y="2690080"/>
            <a:ext cx="46116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pico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TextShape 9"/>
          <p:cNvSpPr txBox="1">
            <a:spLocks noChangeAspect="1"/>
          </p:cNvSpPr>
          <p:nvPr/>
        </p:nvSpPr>
        <p:spPr>
          <a:xfrm>
            <a:off x="6329516" y="2748929"/>
            <a:ext cx="58752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mixed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TextShape 10"/>
          <p:cNvSpPr txBox="1">
            <a:spLocks noChangeAspect="1"/>
          </p:cNvSpPr>
          <p:nvPr/>
        </p:nvSpPr>
        <p:spPr>
          <a:xfrm>
            <a:off x="7684202" y="2386823"/>
            <a:ext cx="47016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TextShape 11"/>
          <p:cNvSpPr txBox="1">
            <a:spLocks noChangeAspect="1"/>
          </p:cNvSpPr>
          <p:nvPr/>
        </p:nvSpPr>
        <p:spPr>
          <a:xfrm>
            <a:off x="4876804" y="2503300"/>
            <a:ext cx="42768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TextShape 12"/>
          <p:cNvSpPr txBox="1">
            <a:spLocks noChangeAspect="1"/>
          </p:cNvSpPr>
          <p:nvPr/>
        </p:nvSpPr>
        <p:spPr>
          <a:xfrm>
            <a:off x="4558096" y="2193100"/>
            <a:ext cx="71568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diatoms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TextShape 13"/>
          <p:cNvSpPr txBox="1">
            <a:spLocks noChangeAspect="1"/>
          </p:cNvSpPr>
          <p:nvPr/>
        </p:nvSpPr>
        <p:spPr>
          <a:xfrm>
            <a:off x="8431667" y="4091534"/>
            <a:ext cx="46116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pico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TextShape 14"/>
          <p:cNvSpPr txBox="1">
            <a:spLocks noChangeAspect="1"/>
          </p:cNvSpPr>
          <p:nvPr/>
        </p:nvSpPr>
        <p:spPr>
          <a:xfrm>
            <a:off x="8344187" y="3908654"/>
            <a:ext cx="58752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mixed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TextShape 15"/>
          <p:cNvSpPr txBox="1">
            <a:spLocks noChangeAspect="1"/>
          </p:cNvSpPr>
          <p:nvPr/>
        </p:nvSpPr>
        <p:spPr>
          <a:xfrm>
            <a:off x="8435627" y="3706334"/>
            <a:ext cx="47016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TextShape 16"/>
          <p:cNvSpPr txBox="1">
            <a:spLocks noChangeAspect="1"/>
          </p:cNvSpPr>
          <p:nvPr/>
        </p:nvSpPr>
        <p:spPr>
          <a:xfrm>
            <a:off x="8435627" y="3499334"/>
            <a:ext cx="42768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TextShape 17"/>
          <p:cNvSpPr txBox="1">
            <a:spLocks noChangeAspect="1"/>
          </p:cNvSpPr>
          <p:nvPr/>
        </p:nvSpPr>
        <p:spPr>
          <a:xfrm>
            <a:off x="8306387" y="3316454"/>
            <a:ext cx="715680" cy="26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diatoms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333508" y="1971492"/>
            <a:ext cx="5810491" cy="13765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Espace réservé du contenu 2"/>
          <p:cNvSpPr>
            <a:spLocks noGrp="1"/>
          </p:cNvSpPr>
          <p:nvPr>
            <p:ph idx="1"/>
          </p:nvPr>
        </p:nvSpPr>
        <p:spPr>
          <a:xfrm>
            <a:off x="231494" y="5683169"/>
            <a:ext cx="8283856" cy="4937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No clear link with El Niño either</a:t>
            </a:r>
          </a:p>
        </p:txBody>
      </p:sp>
    </p:spTree>
    <p:extLst>
      <p:ext uri="{BB962C8B-B14F-4D97-AF65-F5344CB8AC3E}">
        <p14:creationId xmlns:p14="http://schemas.microsoft.com/office/powerpoint/2010/main" val="143559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0705"/>
            <a:ext cx="8229600" cy="682095"/>
          </a:xfrm>
        </p:spPr>
        <p:txBody>
          <a:bodyPr>
            <a:normAutofit/>
          </a:bodyPr>
          <a:lstStyle/>
          <a:p>
            <a:r>
              <a:rPr lang="en-US" sz="3200" dirty="0"/>
              <a:t>MDS analysis of </a:t>
            </a:r>
            <a:r>
              <a:rPr lang="en-US" sz="3200" dirty="0" err="1"/>
              <a:t>midwater</a:t>
            </a:r>
            <a:r>
              <a:rPr lang="en-US" sz="3200" dirty="0"/>
              <a:t> and surface species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65601"/>
            <a:ext cx="8229600" cy="255693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Both MDS plots indicate community diffs between early and mid-late 2000s</a:t>
            </a:r>
          </a:p>
          <a:p>
            <a:pPr marL="0" indent="0">
              <a:buNone/>
            </a:pPr>
            <a:r>
              <a:rPr lang="en-US" sz="2800" dirty="0" smtClean="0"/>
              <a:t>	</a:t>
            </a:r>
          </a:p>
          <a:p>
            <a:r>
              <a:rPr lang="en-US" sz="2800" dirty="0"/>
              <a:t>MEI accounts for &lt;  25% of (annual mean) variability in subset of MW particle feeders</a:t>
            </a:r>
          </a:p>
          <a:p>
            <a:endParaRPr lang="en-US" sz="2800" dirty="0"/>
          </a:p>
          <a:p>
            <a:endParaRPr lang="en-US" sz="2800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1" r="18562"/>
          <a:stretch/>
        </p:blipFill>
        <p:spPr>
          <a:xfrm>
            <a:off x="63500" y="1058792"/>
            <a:ext cx="4501834" cy="3010324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2" r="18600"/>
          <a:stretch/>
        </p:blipFill>
        <p:spPr>
          <a:xfrm>
            <a:off x="4630573" y="1058792"/>
            <a:ext cx="4416749" cy="301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67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91067" y="-42332"/>
          <a:ext cx="8119533" cy="4351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51468" y="4212696"/>
            <a:ext cx="7721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Plot of log-anomalies now includes </a:t>
            </a:r>
            <a:r>
              <a:rPr lang="en-US" dirty="0" err="1" smtClean="0"/>
              <a:t>pyrosomes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2003-2006 typically below average abundance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2005-2006 warm, weak upwelling conditions - </a:t>
            </a:r>
            <a:r>
              <a:rPr lang="en-US" b="1" i="1" dirty="0" smtClean="0"/>
              <a:t>not</a:t>
            </a:r>
            <a:r>
              <a:rPr lang="en-US" dirty="0" smtClean="0"/>
              <a:t> due to tropical El Nino (and not captured by MEI, SOI, ONI) 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err="1"/>
              <a:t>D</a:t>
            </a:r>
            <a:r>
              <a:rPr lang="en-US" dirty="0" err="1" smtClean="0"/>
              <a:t>inoflagellate</a:t>
            </a:r>
            <a:r>
              <a:rPr lang="en-US" dirty="0" smtClean="0"/>
              <a:t> years shown in BOG data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Anything at Station M?</a:t>
            </a:r>
          </a:p>
          <a:p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0340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 Niño 1997-98 study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6600" y="1825624"/>
            <a:ext cx="8318580" cy="4599889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n-US" sz="2200" dirty="0" smtClean="0">
                <a:solidFill>
                  <a:srgbClr val="C00000"/>
                </a:solidFill>
              </a:rPr>
              <a:t>Changes </a:t>
            </a:r>
            <a:r>
              <a:rPr lang="en-US" sz="2200" dirty="0" smtClean="0">
                <a:solidFill>
                  <a:srgbClr val="C00000"/>
                </a:solidFill>
              </a:rPr>
              <a:t>during El Niño / La Niña: food supply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en-US" sz="2200" i="1" dirty="0">
                <a:solidFill>
                  <a:srgbClr val="0070C0"/>
                </a:solidFill>
              </a:rPr>
              <a:t>Is there a </a:t>
            </a:r>
            <a:r>
              <a:rPr lang="en-US" sz="2200" i="1" dirty="0" smtClean="0">
                <a:solidFill>
                  <a:srgbClr val="0070C0"/>
                </a:solidFill>
              </a:rPr>
              <a:t>difference </a:t>
            </a:r>
            <a:r>
              <a:rPr lang="en-US" sz="2200" i="1" dirty="0">
                <a:solidFill>
                  <a:srgbClr val="0070C0"/>
                </a:solidFill>
              </a:rPr>
              <a:t>in food supply between El Niño / La Niña</a:t>
            </a:r>
            <a:r>
              <a:rPr lang="en-US" sz="2200" i="1" dirty="0" smtClean="0">
                <a:solidFill>
                  <a:srgbClr val="0070C0"/>
                </a:solidFill>
              </a:rPr>
              <a:t>?</a:t>
            </a:r>
          </a:p>
          <a:p>
            <a:pPr lvl="2">
              <a:spcAft>
                <a:spcPts val="600"/>
              </a:spcAft>
              <a:buFont typeface="Wingdings" charset="2"/>
              <a:buChar char="Ø"/>
            </a:pPr>
            <a:r>
              <a:rPr lang="en-US" sz="2400" dirty="0" smtClean="0"/>
              <a:t> answer appears to be ’No’ so far</a:t>
            </a:r>
            <a:endParaRPr lang="en-US" sz="2400" dirty="0" smtClean="0"/>
          </a:p>
          <a:p>
            <a:pPr marL="514350" indent="-514350">
              <a:buFont typeface="+mj-lt"/>
              <a:buAutoNum type="arabicParenR"/>
            </a:pPr>
            <a:r>
              <a:rPr lang="en-US" sz="2200" dirty="0" smtClean="0">
                <a:solidFill>
                  <a:srgbClr val="C00000"/>
                </a:solidFill>
              </a:rPr>
              <a:t>Changes during El Niño / La Niña: timing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en-US" sz="2200" i="1" dirty="0">
                <a:solidFill>
                  <a:srgbClr val="0070C0"/>
                </a:solidFill>
              </a:rPr>
              <a:t>How do changes propagate across the system</a:t>
            </a:r>
            <a:r>
              <a:rPr lang="en-US" sz="2200" i="1" dirty="0" smtClean="0">
                <a:solidFill>
                  <a:srgbClr val="0070C0"/>
                </a:solidFill>
              </a:rPr>
              <a:t>?</a:t>
            </a:r>
          </a:p>
          <a:p>
            <a:pPr lvl="2">
              <a:spcAft>
                <a:spcPts val="600"/>
              </a:spcAft>
              <a:buFont typeface="Wingdings" charset="2"/>
              <a:buChar char="Ø"/>
            </a:pPr>
            <a:r>
              <a:rPr lang="en-US" sz="2400" dirty="0" smtClean="0">
                <a:solidFill>
                  <a:prstClr val="black"/>
                </a:solidFill>
              </a:rPr>
              <a:t> clear signals in physics, very hard to isolate for biology</a:t>
            </a:r>
            <a:endParaRPr lang="en-US" sz="2200" dirty="0" smtClean="0"/>
          </a:p>
          <a:p>
            <a:pPr marL="514350" indent="-514350">
              <a:buFont typeface="+mj-lt"/>
              <a:buAutoNum type="arabicParenR"/>
            </a:pPr>
            <a:r>
              <a:rPr lang="en-US" sz="2200" dirty="0" smtClean="0">
                <a:solidFill>
                  <a:srgbClr val="C00000"/>
                </a:solidFill>
              </a:rPr>
              <a:t>Community structure and change</a:t>
            </a:r>
          </a:p>
          <a:p>
            <a:pPr marL="457200" lvl="1" indent="0">
              <a:buNone/>
            </a:pPr>
            <a:r>
              <a:rPr lang="en-US" sz="2200" i="1" dirty="0">
                <a:solidFill>
                  <a:srgbClr val="0070C0"/>
                </a:solidFill>
              </a:rPr>
              <a:t>How can we define the types of ecosystems observed; are changes </a:t>
            </a:r>
            <a:r>
              <a:rPr lang="en-US" sz="2200" i="1" dirty="0" smtClean="0">
                <a:solidFill>
                  <a:srgbClr val="0070C0"/>
                </a:solidFill>
              </a:rPr>
              <a:t>consistent across the 3 time series? (related to ENSO or not)</a:t>
            </a:r>
            <a:r>
              <a:rPr lang="en-US" sz="2200" dirty="0" smtClean="0"/>
              <a:t> </a:t>
            </a:r>
          </a:p>
          <a:p>
            <a:pPr lvl="2">
              <a:spcAft>
                <a:spcPts val="600"/>
              </a:spcAft>
              <a:buFont typeface="Wingdings" charset="2"/>
              <a:buChar char="Ø"/>
            </a:pP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smtClean="0">
                <a:solidFill>
                  <a:prstClr val="black"/>
                </a:solidFill>
              </a:rPr>
              <a:t>in progress, no clear link with ENSO or between time series for now</a:t>
            </a:r>
            <a:endParaRPr lang="en-US" sz="2200" dirty="0">
              <a:solidFill>
                <a:prstClr val="black"/>
              </a:solidFill>
            </a:endParaRPr>
          </a:p>
          <a:p>
            <a:pPr marL="457200" lvl="1" indent="0">
              <a:buNone/>
            </a:pPr>
            <a:endParaRPr lang="en-US" sz="22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65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 Niño 1997-98 study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6600" y="1825624"/>
            <a:ext cx="8318580" cy="4599889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dirty="0" smtClean="0"/>
              <a:t>3 research themes: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solidFill>
                  <a:srgbClr val="C00000"/>
                </a:solidFill>
              </a:rPr>
              <a:t>Changes during El Niño / La Niña: food supply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en-US" i="1" dirty="0">
                <a:solidFill>
                  <a:srgbClr val="0070C0"/>
                </a:solidFill>
              </a:rPr>
              <a:t>Is there a </a:t>
            </a:r>
            <a:r>
              <a:rPr lang="en-US" i="1" dirty="0" smtClean="0">
                <a:solidFill>
                  <a:srgbClr val="0070C0"/>
                </a:solidFill>
              </a:rPr>
              <a:t>difference </a:t>
            </a:r>
            <a:r>
              <a:rPr lang="en-US" i="1" dirty="0">
                <a:solidFill>
                  <a:srgbClr val="0070C0"/>
                </a:solidFill>
              </a:rPr>
              <a:t>in food supply between El Niño / La Niña</a:t>
            </a:r>
            <a:r>
              <a:rPr lang="en-US" i="1" dirty="0" smtClean="0">
                <a:solidFill>
                  <a:srgbClr val="0070C0"/>
                </a:solidFill>
              </a:rPr>
              <a:t>?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solidFill>
                  <a:srgbClr val="C00000"/>
                </a:solidFill>
              </a:rPr>
              <a:t>Changes during El Niño / La Niña: timing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en-US" i="1" dirty="0">
                <a:solidFill>
                  <a:srgbClr val="0070C0"/>
                </a:solidFill>
              </a:rPr>
              <a:t>How do changes propagate across the system</a:t>
            </a:r>
            <a:r>
              <a:rPr lang="en-US" i="1" dirty="0" smtClean="0">
                <a:solidFill>
                  <a:srgbClr val="0070C0"/>
                </a:solidFill>
              </a:rPr>
              <a:t>?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solidFill>
                  <a:srgbClr val="C00000"/>
                </a:solidFill>
              </a:rPr>
              <a:t>Community structure and change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rgbClr val="0070C0"/>
                </a:solidFill>
              </a:rPr>
              <a:t>How can we define the types of ecosystems observed; are changes consistent across the 3 time series</a:t>
            </a:r>
            <a:r>
              <a:rPr lang="en-US" i="1" dirty="0" smtClean="0">
                <a:solidFill>
                  <a:srgbClr val="0070C0"/>
                </a:solidFill>
              </a:rPr>
              <a:t>? (related to ENSO or not)</a:t>
            </a:r>
            <a:r>
              <a:rPr lang="en-US" dirty="0" smtClean="0"/>
              <a:t> </a:t>
            </a:r>
            <a:endParaRPr lang="en-US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70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082864" cy="1325563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1) Changes during El Niño / La Niña: </a:t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food supply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i="1" dirty="0">
                <a:solidFill>
                  <a:srgbClr val="0070C0"/>
                </a:solidFill>
                <a:latin typeface="Calibri" panose="020F0502020204030204"/>
              </a:rPr>
              <a:t> Is there a </a:t>
            </a:r>
            <a:r>
              <a:rPr lang="en-US" sz="2700" i="1" dirty="0" smtClean="0">
                <a:solidFill>
                  <a:srgbClr val="0070C0"/>
                </a:solidFill>
                <a:latin typeface="Calibri" panose="020F0502020204030204"/>
              </a:rPr>
              <a:t>difference </a:t>
            </a:r>
            <a:r>
              <a:rPr lang="en-US" sz="2700" i="1" dirty="0">
                <a:solidFill>
                  <a:srgbClr val="0070C0"/>
                </a:solidFill>
                <a:latin typeface="Calibri" panose="020F0502020204030204"/>
              </a:rPr>
              <a:t>in food supply between El Niño / La Niña?</a:t>
            </a:r>
            <a:endParaRPr lang="en-US" dirty="0"/>
          </a:p>
        </p:txBody>
      </p:sp>
      <p:sp>
        <p:nvSpPr>
          <p:cNvPr id="5" name="Espace réservé du contenu 4"/>
          <p:cNvSpPr txBox="1">
            <a:spLocks/>
          </p:cNvSpPr>
          <p:nvPr/>
        </p:nvSpPr>
        <p:spPr>
          <a:xfrm>
            <a:off x="628650" y="2594919"/>
            <a:ext cx="7880349" cy="35820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Ø"/>
            </a:pPr>
            <a:r>
              <a:rPr lang="en-US" sz="2600" dirty="0" smtClean="0"/>
              <a:t> Plankton size spectrum: plankton size in El Niño vs. La Niña vs. neutral conditions</a:t>
            </a:r>
          </a:p>
          <a:p>
            <a:pPr>
              <a:buFont typeface="Wingdings" charset="2"/>
              <a:buChar char="Ø"/>
            </a:pPr>
            <a:endParaRPr lang="en-US" sz="2600" dirty="0" smtClean="0"/>
          </a:p>
          <a:p>
            <a:pPr>
              <a:buFont typeface="Wingdings" charset="2"/>
              <a:buChar char="Ø"/>
            </a:pPr>
            <a:r>
              <a:rPr lang="en-US" sz="2600" dirty="0" smtClean="0"/>
              <a:t> Primary production (base of the food chain)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600" dirty="0" smtClean="0"/>
          </a:p>
          <a:p>
            <a:pPr>
              <a:buFont typeface="Wingdings" charset="2"/>
              <a:buChar char="Ø"/>
            </a:pPr>
            <a:r>
              <a:rPr lang="en-US" sz="2600" dirty="0" smtClean="0"/>
              <a:t> Investigating good/bad years for midwater particle </a:t>
            </a:r>
            <a:r>
              <a:rPr lang="en-US" sz="2600" dirty="0" smtClean="0"/>
              <a:t>feeders</a:t>
            </a:r>
            <a:endParaRPr lang="en-US" sz="2600" dirty="0" smtClean="0"/>
          </a:p>
          <a:p>
            <a:pPr>
              <a:buFont typeface="Wingdings" charset="2"/>
              <a:buChar char="Ø"/>
            </a:pPr>
            <a:endParaRPr lang="en-US" sz="2600" dirty="0" smtClean="0"/>
          </a:p>
          <a:p>
            <a:pPr>
              <a:buFont typeface="Wingdings" charset="2"/>
              <a:buChar char="Ø"/>
            </a:pPr>
            <a:r>
              <a:rPr lang="en-US" sz="2600" dirty="0" smtClean="0">
                <a:solidFill>
                  <a:prstClr val="black"/>
                </a:solidFill>
              </a:rPr>
              <a:t> </a:t>
            </a:r>
            <a:r>
              <a:rPr lang="en-US" sz="2600" dirty="0" err="1" smtClean="0">
                <a:solidFill>
                  <a:prstClr val="black"/>
                </a:solidFill>
              </a:rPr>
              <a:t>Salps</a:t>
            </a:r>
            <a:r>
              <a:rPr lang="en-US" sz="2600" dirty="0" smtClean="0">
                <a:solidFill>
                  <a:prstClr val="black"/>
                </a:solidFill>
              </a:rPr>
              <a:t> datasets – in progress</a:t>
            </a:r>
            <a:endParaRPr lang="en-US" sz="2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97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smtClean="0"/>
              <a:t>BOG plankton counts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Sample analyzed by epifluorescence microscopy</a:t>
            </a:r>
          </a:p>
          <a:p>
            <a:r>
              <a:rPr lang="en-US" dirty="0" smtClean="0"/>
              <a:t>Plankton species identified and sized</a:t>
            </a:r>
          </a:p>
          <a:p>
            <a:r>
              <a:rPr lang="en-US" dirty="0" smtClean="0"/>
              <a:t>Volume computed based on shape &amp; dimensions</a:t>
            </a:r>
          </a:p>
          <a:p>
            <a:r>
              <a:rPr lang="en-US" dirty="0" smtClean="0"/>
              <a:t>Carbon per cell computed from volume &amp; group-specific relationships</a:t>
            </a:r>
          </a:p>
          <a:p>
            <a:r>
              <a:rPr lang="en-US" dirty="0" smtClean="0">
                <a:solidFill>
                  <a:schemeClr val="accent5"/>
                </a:solidFill>
              </a:rPr>
              <a:t>Spherical diameter </a:t>
            </a:r>
            <a:r>
              <a:rPr lang="en-US" dirty="0" smtClean="0"/>
              <a:t>= [(volume * 3/(4</a:t>
            </a:r>
            <a:r>
              <a:rPr lang="en-US" dirty="0" smtClean="0">
                <a:latin typeface="Symbol" charset="2"/>
                <a:ea typeface="Symbol" charset="2"/>
                <a:cs typeface="Symbol" charset="2"/>
              </a:rPr>
              <a:t>p</a:t>
            </a:r>
            <a:r>
              <a:rPr lang="en-US" dirty="0" smtClean="0"/>
              <a:t>))</a:t>
            </a:r>
            <a:r>
              <a:rPr lang="fr-FR" baseline="30000" dirty="0" smtClean="0"/>
              <a:t>1/3</a:t>
            </a:r>
            <a:r>
              <a:rPr lang="fr-FR" dirty="0" smtClean="0"/>
              <a:t>]*2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49" y="5532"/>
            <a:ext cx="7886700" cy="1325563"/>
          </a:xfrm>
        </p:spPr>
        <p:txBody>
          <a:bodyPr/>
          <a:lstStyle/>
          <a:p>
            <a:r>
              <a:rPr lang="en-US" dirty="0" smtClean="0"/>
              <a:t>Plankton size spectrum: relation size/concentration</a:t>
            </a:r>
            <a:endParaRPr lang="en-US" dirty="0"/>
          </a:p>
        </p:txBody>
      </p:sp>
      <p:sp>
        <p:nvSpPr>
          <p:cNvPr id="3" name="ZoneTexte 2"/>
          <p:cNvSpPr txBox="1"/>
          <p:nvPr/>
        </p:nvSpPr>
        <p:spPr>
          <a:xfrm>
            <a:off x="628649" y="1590261"/>
            <a:ext cx="79513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¾ power law: metabolic rate proportional to M^¾ where M = body mass</a:t>
            </a:r>
          </a:p>
          <a:p>
            <a:r>
              <a:rPr lang="en-US" sz="2000" dirty="0" smtClean="0"/>
              <a:t>	-&gt; number of cells that can be supported by a rate of resource 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supply proportional to M^(-¾)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01"/>
          <a:stretch/>
        </p:blipFill>
        <p:spPr>
          <a:xfrm>
            <a:off x="270013" y="3326294"/>
            <a:ext cx="4125737" cy="2696817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206" y="2507600"/>
            <a:ext cx="4057281" cy="3409496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509914" y="6064309"/>
            <a:ext cx="3645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 et al., Nature 2002 (North Atlantic)</a:t>
            </a:r>
          </a:p>
          <a:p>
            <a:pPr algn="ctr"/>
            <a:r>
              <a:rPr lang="en-US" dirty="0"/>
              <a:t>l</a:t>
            </a:r>
            <a:r>
              <a:rPr lang="en-US" dirty="0" smtClean="0"/>
              <a:t>og N = - 0.78 log(C) + </a:t>
            </a:r>
            <a:r>
              <a:rPr lang="en-US" dirty="0" err="1" smtClean="0"/>
              <a:t>cste</a:t>
            </a:r>
            <a:endParaRPr lang="en-US" dirty="0"/>
          </a:p>
        </p:txBody>
      </p:sp>
      <p:sp>
        <p:nvSpPr>
          <p:cNvPr id="16" name="ZoneTexte 15"/>
          <p:cNvSpPr txBox="1"/>
          <p:nvPr/>
        </p:nvSpPr>
        <p:spPr>
          <a:xfrm>
            <a:off x="5236273" y="6067767"/>
            <a:ext cx="2613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BOG time series</a:t>
            </a:r>
          </a:p>
          <a:p>
            <a:pPr algn="ctr"/>
            <a:r>
              <a:rPr lang="en-US" dirty="0"/>
              <a:t>l</a:t>
            </a:r>
            <a:r>
              <a:rPr lang="en-US" dirty="0" smtClean="0"/>
              <a:t>og N = -0.79 log(C) + </a:t>
            </a:r>
            <a:r>
              <a:rPr lang="en-US" dirty="0" err="1" smtClean="0"/>
              <a:t>cste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17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49" y="5532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Size spectrum </a:t>
            </a:r>
            <a:r>
              <a:rPr lang="en-US" dirty="0"/>
              <a:t>slope: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El </a:t>
            </a:r>
            <a:r>
              <a:rPr lang="en-US" dirty="0"/>
              <a:t>Niño / La Niña / neutral conditions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6" r="50725"/>
          <a:stretch/>
        </p:blipFill>
        <p:spPr>
          <a:xfrm>
            <a:off x="524718" y="1739200"/>
            <a:ext cx="3247118" cy="316363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4641448" y="6036356"/>
            <a:ext cx="4105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 significant differences.</a:t>
            </a:r>
            <a:endParaRPr lang="en-US" sz="24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399" y="1671175"/>
            <a:ext cx="5181601" cy="38862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641448" y="1273722"/>
            <a:ext cx="4105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Slopes for individual samples based on concurrent </a:t>
            </a:r>
            <a:r>
              <a:rPr lang="en-US" smtClean="0"/>
              <a:t>MEI values.</a:t>
            </a:r>
            <a:endParaRPr lang="en-US"/>
          </a:p>
        </p:txBody>
      </p:sp>
      <p:sp>
        <p:nvSpPr>
          <p:cNvPr id="7" name="ZoneTexte 6"/>
          <p:cNvSpPr txBox="1"/>
          <p:nvPr/>
        </p:nvSpPr>
        <p:spPr>
          <a:xfrm>
            <a:off x="5204238" y="3073027"/>
            <a:ext cx="734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FF0000"/>
                </a:solidFill>
              </a:rPr>
              <a:t>median</a:t>
            </a:r>
            <a:endParaRPr lang="en-US" sz="1400">
              <a:solidFill>
                <a:srgbClr val="FF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098051" y="3447196"/>
            <a:ext cx="1173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>
                <a:solidFill>
                  <a:srgbClr val="0070C0"/>
                </a:solidFill>
              </a:rPr>
              <a:t>25</a:t>
            </a:r>
            <a:r>
              <a:rPr lang="en-US" sz="1400" baseline="30000" smtClean="0">
                <a:solidFill>
                  <a:srgbClr val="0070C0"/>
                </a:solidFill>
              </a:rPr>
              <a:t>th</a:t>
            </a:r>
            <a:r>
              <a:rPr lang="en-US" sz="1400" smtClean="0">
                <a:solidFill>
                  <a:srgbClr val="0070C0"/>
                </a:solidFill>
              </a:rPr>
              <a:t> percentile</a:t>
            </a:r>
            <a:endParaRPr lang="en-US" sz="1400">
              <a:solidFill>
                <a:srgbClr val="0070C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098051" y="2328811"/>
            <a:ext cx="1173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</a:rPr>
              <a:t>7</a:t>
            </a:r>
            <a:r>
              <a:rPr lang="en-US" sz="1400" dirty="0" smtClean="0">
                <a:solidFill>
                  <a:srgbClr val="0070C0"/>
                </a:solidFill>
              </a:rPr>
              <a:t>5</a:t>
            </a:r>
            <a:r>
              <a:rPr lang="en-US" sz="1400" baseline="30000" dirty="0" smtClean="0">
                <a:solidFill>
                  <a:srgbClr val="0070C0"/>
                </a:solidFill>
              </a:rPr>
              <a:t>th</a:t>
            </a:r>
            <a:r>
              <a:rPr lang="en-US" sz="1400" dirty="0" smtClean="0">
                <a:solidFill>
                  <a:srgbClr val="0070C0"/>
                </a:solidFill>
              </a:rPr>
              <a:t> percentile</a:t>
            </a:r>
            <a:endParaRPr lang="en-US" sz="1400" dirty="0">
              <a:solidFill>
                <a:srgbClr val="0070C0"/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46" t="8784" r="-1"/>
          <a:stretch/>
        </p:blipFill>
        <p:spPr>
          <a:xfrm>
            <a:off x="254643" y="4970854"/>
            <a:ext cx="3787269" cy="1887146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615396" y="6188765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53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49" y="5532"/>
            <a:ext cx="7886700" cy="1325563"/>
          </a:xfrm>
        </p:spPr>
        <p:txBody>
          <a:bodyPr>
            <a:normAutofit/>
          </a:bodyPr>
          <a:lstStyle/>
          <a:p>
            <a:r>
              <a:rPr lang="en-US" dirty="0" smtClean="0"/>
              <a:t>Size spectrum time series</a:t>
            </a:r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38" y="1043608"/>
            <a:ext cx="7752522" cy="5814391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6511548" y="62905"/>
            <a:ext cx="263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No link with El Ni</a:t>
            </a:r>
            <a:r>
              <a:rPr lang="fr-FR" sz="2400" dirty="0" err="1" smtClean="0">
                <a:solidFill>
                  <a:srgbClr val="C00000"/>
                </a:solidFill>
              </a:rPr>
              <a:t>ño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9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49" y="5532"/>
            <a:ext cx="7886700" cy="1325563"/>
          </a:xfrm>
        </p:spPr>
        <p:txBody>
          <a:bodyPr>
            <a:normAutofit/>
          </a:bodyPr>
          <a:lstStyle/>
          <a:p>
            <a:r>
              <a:rPr lang="en-US" dirty="0" smtClean="0"/>
              <a:t>Plankton size per group</a:t>
            </a:r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15" y="2214243"/>
            <a:ext cx="4048896" cy="303667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060" y="2208984"/>
            <a:ext cx="4062923" cy="304719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838371" y="1635068"/>
            <a:ext cx="1658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Centric diatoms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046303" y="1635068"/>
            <a:ext cx="1866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Autotrophic </a:t>
            </a:r>
            <a:r>
              <a:rPr lang="en-US" dirty="0" err="1" smtClean="0">
                <a:solidFill>
                  <a:schemeClr val="accent5"/>
                </a:solidFill>
              </a:rPr>
              <a:t>dinos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 rot="16200000">
            <a:off x="-492760" y="3342259"/>
            <a:ext cx="20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spherical diameter</a:t>
            </a:r>
            <a:endParaRPr lang="en-US" dirty="0"/>
          </a:p>
        </p:txBody>
      </p:sp>
      <p:sp>
        <p:nvSpPr>
          <p:cNvPr id="17" name="ZoneTexte 16"/>
          <p:cNvSpPr txBox="1"/>
          <p:nvPr/>
        </p:nvSpPr>
        <p:spPr>
          <a:xfrm>
            <a:off x="324355" y="6027003"/>
            <a:ext cx="8495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Smaller cells for El </a:t>
            </a:r>
            <a:r>
              <a:rPr lang="en-US" sz="2400" dirty="0" smtClean="0"/>
              <a:t>Niño (and La Ni</a:t>
            </a:r>
            <a:r>
              <a:rPr lang="fr-FR" sz="2400" dirty="0" err="1" smtClean="0"/>
              <a:t>ña</a:t>
            </a:r>
            <a:r>
              <a:rPr lang="fr-FR" sz="2400" dirty="0" smtClean="0"/>
              <a:t>)</a:t>
            </a:r>
            <a:r>
              <a:rPr lang="en-US" sz="2400" dirty="0" smtClean="0"/>
              <a:t>, but difference not significant.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2011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1328</TotalTime>
  <Words>878</Words>
  <Application>Microsoft Macintosh PowerPoint</Application>
  <PresentationFormat>Présentation à l'écran (4:3)</PresentationFormat>
  <Paragraphs>176</Paragraphs>
  <Slides>25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1" baseType="lpstr">
      <vt:lpstr>Calibri</vt:lpstr>
      <vt:lpstr>Calibri Light</vt:lpstr>
      <vt:lpstr>Symbol</vt:lpstr>
      <vt:lpstr>Wingdings</vt:lpstr>
      <vt:lpstr>Arial</vt:lpstr>
      <vt:lpstr>Thème Office</vt:lpstr>
      <vt:lpstr>ITS data synthesis: El Niño 1997-98 study</vt:lpstr>
      <vt:lpstr>Multivariate ENSO Index (MEI)</vt:lpstr>
      <vt:lpstr>El Niño 1997-98 study</vt:lpstr>
      <vt:lpstr>1) Changes during El Niño / La Niña:  food supply  Is there a difference in food supply between El Niño / La Niña?</vt:lpstr>
      <vt:lpstr>BOG plankton counts</vt:lpstr>
      <vt:lpstr>Plankton size spectrum: relation size/concentration</vt:lpstr>
      <vt:lpstr>Size spectrum slope:  El Niño / La Niña / neutral conditions</vt:lpstr>
      <vt:lpstr>Size spectrum time series</vt:lpstr>
      <vt:lpstr>Plankton size per group</vt:lpstr>
      <vt:lpstr>Primary production &amp; carbon flux</vt:lpstr>
      <vt:lpstr>Primary production &amp; carbon flux</vt:lpstr>
      <vt:lpstr>2) Changes during El Niño / La Niña:  timing  How do changes propagate across the system?</vt:lpstr>
      <vt:lpstr>Signal propagation (satellite data)</vt:lpstr>
      <vt:lpstr>Lagged correlations (satellite data)</vt:lpstr>
      <vt:lpstr>Lagged correlations (M1)</vt:lpstr>
      <vt:lpstr>Lagged correlations (species)</vt:lpstr>
      <vt:lpstr>Lagged correlations (species)</vt:lpstr>
      <vt:lpstr>3) Community structure and change  How can we define the types of ecosystems observed; are changes consistent across the 3 time series?</vt:lpstr>
      <vt:lpstr>Clustering using self-organizing maps (BOG - MBON)</vt:lpstr>
      <vt:lpstr>Clustering using self-organizing maps (BOG - MBON)</vt:lpstr>
      <vt:lpstr>Clustering using self-organizing maps (BOG - MBON)</vt:lpstr>
      <vt:lpstr>Clustering using self-organizing maps (BOG - MBON)</vt:lpstr>
      <vt:lpstr>MDS analysis of midwater and surface species</vt:lpstr>
      <vt:lpstr>Présentation PowerPoint</vt:lpstr>
      <vt:lpstr>El Niño 1997-98 study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Update on El Niño 1997-98 study</dc:title>
  <dc:creator>Monique Messié</dc:creator>
  <cp:lastModifiedBy>Monique Messié</cp:lastModifiedBy>
  <cp:revision>61</cp:revision>
  <dcterms:created xsi:type="dcterms:W3CDTF">2016-04-12T19:17:03Z</dcterms:created>
  <dcterms:modified xsi:type="dcterms:W3CDTF">2016-05-12T00:05:34Z</dcterms:modified>
</cp:coreProperties>
</file>