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66" r:id="rId14"/>
    <p:sldId id="267" r:id="rId15"/>
    <p:sldId id="274" r:id="rId16"/>
    <p:sldId id="273" r:id="rId17"/>
    <p:sldId id="268" r:id="rId18"/>
    <p:sldId id="269" r:id="rId19"/>
    <p:sldId id="270" r:id="rId20"/>
  </p:sldIdLst>
  <p:sldSz cx="10080625" cy="7559675"/>
  <p:notesSz cx="7772400" cy="10058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1"/>
    <p:restoredTop sz="94700"/>
  </p:normalViewPr>
  <p:slideViewPr>
    <p:cSldViewPr snapToGrid="0" snapToObjects="1">
      <p:cViewPr>
        <p:scale>
          <a:sx n="90" d="100"/>
          <a:sy n="90" d="100"/>
        </p:scale>
        <p:origin x="167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CDFCC-0D87-C04D-8A8E-1808F6E08131}" type="datetimeFigureOut">
              <a:rPr lang="en-US" smtClean="0"/>
              <a:t>1/24/17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16C96-22A4-8249-B5BC-19CD46E0F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08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16C96-22A4-8249-B5BC-19CD46E0F0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1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Image 36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Image 37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21CF0DAA-8598-4084-9298-199CD7853CA6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803880" y="109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ITS scientific product? (= paper)</a:t>
            </a:r>
          </a:p>
        </p:txBody>
      </p:sp>
      <p:sp>
        <p:nvSpPr>
          <p:cNvPr id="4" name="TextShape 2"/>
          <p:cNvSpPr txBox="1"/>
          <p:nvPr/>
        </p:nvSpPr>
        <p:spPr>
          <a:xfrm>
            <a:off x="822960" y="2194559"/>
            <a:ext cx="7498080" cy="327755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Options:</a:t>
            </a:r>
          </a:p>
          <a:p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Ecosystem indices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 Niño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Dinoflagellates </a:t>
            </a: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age 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Carbon </a:t>
            </a: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links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Testing textbook theories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Environmental 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variability integration across the water column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… 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else</a:t>
            </a: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?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added after meeting (forgotten about): regime shift</a:t>
            </a:r>
            <a:endParaRPr lang="en-US" sz="18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 Dinoflagellates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age</a:t>
            </a:r>
          </a:p>
        </p:txBody>
      </p:sp>
      <p:sp>
        <p:nvSpPr>
          <p:cNvPr id="136" name="TextShape 2"/>
          <p:cNvSpPr txBox="1"/>
          <p:nvPr/>
        </p:nvSpPr>
        <p:spPr>
          <a:xfrm>
            <a:off x="504000" y="2194560"/>
            <a:ext cx="9071640" cy="3958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Concept: describe the changes that occurred in the mid-2000s during the </a:t>
            </a:r>
            <a:r>
              <a:rPr lang="en-US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dinos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age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Conclusion: some changes in community for all 3 time series, decreased abundance in the midwater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Question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: how to prove whether changes were due to dinoflagellates? Quantify changes during that time</a:t>
            </a: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?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 Carbon links</a:t>
            </a:r>
            <a:endParaRPr lang="en-US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504000" y="2194560"/>
            <a:ext cx="9071640" cy="3958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Concept: </a:t>
            </a: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derive a carbon budget for the water column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Issues: </a:t>
            </a:r>
          </a:p>
          <a:p>
            <a:pPr marL="1365300" lvl="2" indent="-342900">
              <a:buClr>
                <a:srgbClr val="000000"/>
              </a:buClr>
              <a:buSzPct val="100000"/>
              <a:buFont typeface="Courier New" charset="0"/>
              <a:buChar char="o"/>
            </a:pPr>
            <a:r>
              <a:rPr lang="en-US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missing information for the midwater. Later?</a:t>
            </a:r>
          </a:p>
          <a:p>
            <a:pPr marL="1365300" lvl="2" indent="-342900">
              <a:buClr>
                <a:srgbClr val="000000"/>
              </a:buClr>
              <a:buSzPct val="100000"/>
              <a:buFont typeface="Courier New" charset="0"/>
              <a:buChar char="o"/>
            </a:pP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possible to link benthos w/ Monterey Bay time series?</a:t>
            </a:r>
          </a:p>
          <a:p>
            <a:pPr marL="1365300" lvl="2" indent="-342900">
              <a:buClr>
                <a:srgbClr val="000000"/>
              </a:buClr>
              <a:buSzPct val="100000"/>
              <a:buFont typeface="Courier New" charset="0"/>
              <a:buChar char="o"/>
            </a:pPr>
            <a:r>
              <a:rPr lang="en-US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only “average” budget or also time variation?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99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 </a:t>
            </a:r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Textbook theories</a:t>
            </a:r>
            <a:endParaRPr lang="en-US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504000" y="2194560"/>
            <a:ext cx="9071640" cy="3958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Concept: </a:t>
            </a: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test hypothesis largely considered to be true. For instance, increased upwelling favors diatoms, increases in sediment community metabolism, and increased krill biomass.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Issue:</a:t>
            </a: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might be confounded by the delayed, non-linear biological response to environmental forcing especially when considering long-living animals.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Not done yet (2017 ITS proposal).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726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314325" y="301320"/>
            <a:ext cx="9529763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 </a:t>
            </a:r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Environmental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variability integration</a:t>
            </a:r>
          </a:p>
        </p:txBody>
      </p:sp>
      <p:sp>
        <p:nvSpPr>
          <p:cNvPr id="138" name="TextShape 2"/>
          <p:cNvSpPr txBox="1"/>
          <p:nvPr/>
        </p:nvSpPr>
        <p:spPr>
          <a:xfrm>
            <a:off x="529560" y="1828800"/>
            <a:ext cx="9071640" cy="1005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Concept: describe how environmental forcing gets dampened as we move deeper / animals live longer</a:t>
            </a:r>
          </a:p>
        </p:txBody>
      </p:sp>
      <p:pic>
        <p:nvPicPr>
          <p:cNvPr id="139" name="Image 138"/>
          <p:cNvPicPr/>
          <p:nvPr/>
        </p:nvPicPr>
        <p:blipFill>
          <a:blip r:embed="rId2"/>
          <a:stretch/>
        </p:blipFill>
        <p:spPr>
          <a:xfrm>
            <a:off x="822960" y="3330000"/>
            <a:ext cx="8503920" cy="3985200"/>
          </a:xfrm>
          <a:prstGeom prst="rect">
            <a:avLst/>
          </a:prstGeom>
          <a:ln>
            <a:noFill/>
          </a:ln>
        </p:spPr>
      </p:pic>
      <p:sp>
        <p:nvSpPr>
          <p:cNvPr id="140" name="CustomShape 3"/>
          <p:cNvSpPr/>
          <p:nvPr/>
        </p:nvSpPr>
        <p:spPr>
          <a:xfrm>
            <a:off x="5303520" y="5212080"/>
            <a:ext cx="4023360" cy="192024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2"/>
          <p:cNvSpPr txBox="1"/>
          <p:nvPr/>
        </p:nvSpPr>
        <p:spPr>
          <a:xfrm>
            <a:off x="231745" y="2365583"/>
            <a:ext cx="9509760" cy="103484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rate of change of an ecological variable, Y(t), is forced by oceanic variations, f(t), and </a:t>
            </a:r>
            <a:r>
              <a:rPr lang="en-US" sz="20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2000" strike="noStrike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is the natural damping timescale for the selected ecosystem variable (e.g., the lifespan of the species).</a:t>
            </a:r>
            <a:endParaRPr lang="en-US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TextShape 3"/>
          <p:cNvSpPr txBox="1"/>
          <p:nvPr/>
        </p:nvSpPr>
        <p:spPr>
          <a:xfrm>
            <a:off x="3470665" y="3746183"/>
            <a:ext cx="3450488" cy="729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Y(0) = f(0)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Y(t+1) = f(t) + Y(t)* (1 - 1/</a:t>
            </a:r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1800" b="0" strike="noStrike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)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TextShape 4"/>
          <p:cNvSpPr txBox="1"/>
          <p:nvPr/>
        </p:nvSpPr>
        <p:spPr>
          <a:xfrm>
            <a:off x="154766" y="4942823"/>
            <a:ext cx="9848880" cy="711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If </a:t>
            </a:r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1800" b="0" strike="noStrike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 1, Y(t+1) = f(t) </a:t>
            </a:r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ie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the variable responds to f within one time step with no memory</a:t>
            </a:r>
          </a:p>
          <a:p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If </a:t>
            </a:r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1800" b="0" strike="noStrike" spc="-1" baseline="-33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= 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∞, Y(t+1) = f(t) + Y(t) </a:t>
            </a:r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ie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. the oceanic forcing stays with infinite memory (getting summed) 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1"/>
          <p:cNvSpPr txBox="1"/>
          <p:nvPr/>
        </p:nvSpPr>
        <p:spPr>
          <a:xfrm>
            <a:off x="314325" y="301320"/>
            <a:ext cx="9529763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 </a:t>
            </a:r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Environmental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variability integration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age 14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-11594" y="2100257"/>
            <a:ext cx="4492154" cy="4824742"/>
          </a:xfrm>
          <a:prstGeom prst="rect">
            <a:avLst/>
          </a:prstGeom>
          <a:ln>
            <a:noFill/>
          </a:ln>
        </p:spPr>
      </p:pic>
      <p:pic>
        <p:nvPicPr>
          <p:cNvPr id="146" name="Image 14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60780" y="2514594"/>
            <a:ext cx="4805175" cy="3957637"/>
          </a:xfrm>
          <a:prstGeom prst="rect">
            <a:avLst/>
          </a:prstGeom>
          <a:ln>
            <a:noFill/>
          </a:ln>
        </p:spPr>
      </p:pic>
      <p:sp>
        <p:nvSpPr>
          <p:cNvPr id="147" name="TextShape 5"/>
          <p:cNvSpPr txBox="1"/>
          <p:nvPr/>
        </p:nvSpPr>
        <p:spPr>
          <a:xfrm>
            <a:off x="3800340" y="3240399"/>
            <a:ext cx="1360440" cy="36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1400" b="0" strike="noStrike" spc="-1" baseline="-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= 6 months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TextShape 6"/>
          <p:cNvSpPr txBox="1"/>
          <p:nvPr/>
        </p:nvSpPr>
        <p:spPr>
          <a:xfrm>
            <a:off x="3726180" y="4745087"/>
            <a:ext cx="1360440" cy="36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Τ</a:t>
            </a:r>
            <a:r>
              <a:rPr lang="en-US" sz="1400" b="0" strike="noStrike" spc="-1" baseline="-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</a:t>
            </a:r>
            <a:r>
              <a:rPr lang="en-US" sz="1400" b="0" strike="noStrike" spc="-1" baseline="-33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= 2 years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1"/>
          <p:cNvSpPr txBox="1"/>
          <p:nvPr/>
        </p:nvSpPr>
        <p:spPr>
          <a:xfrm>
            <a:off x="314325" y="301320"/>
            <a:ext cx="9529763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 </a:t>
            </a:r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Environmental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variability integration</a:t>
            </a:r>
          </a:p>
        </p:txBody>
      </p:sp>
    </p:spTree>
    <p:extLst>
      <p:ext uri="{BB962C8B-B14F-4D97-AF65-F5344CB8AC3E}">
        <p14:creationId xmlns:p14="http://schemas.microsoft.com/office/powerpoint/2010/main" val="191142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504000" y="91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 Upwelling integration (vs. PC1)</a:t>
            </a:r>
            <a:endParaRPr lang="en-US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TextShape 2"/>
          <p:cNvSpPr txBox="1"/>
          <p:nvPr/>
        </p:nvSpPr>
        <p:spPr>
          <a:xfrm>
            <a:off x="182880" y="323820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1-week integration</a:t>
            </a:r>
          </a:p>
        </p:txBody>
      </p:sp>
      <p:sp>
        <p:nvSpPr>
          <p:cNvPr id="152" name="TextShape 3"/>
          <p:cNvSpPr txBox="1"/>
          <p:nvPr/>
        </p:nvSpPr>
        <p:spPr>
          <a:xfrm>
            <a:off x="199440" y="488412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1-year integration</a:t>
            </a:r>
          </a:p>
        </p:txBody>
      </p:sp>
      <p:sp>
        <p:nvSpPr>
          <p:cNvPr id="153" name="TextShape 4"/>
          <p:cNvSpPr txBox="1"/>
          <p:nvPr/>
        </p:nvSpPr>
        <p:spPr>
          <a:xfrm>
            <a:off x="182880" y="634716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5-year integration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8" t="3670" r="8269" b="7256"/>
          <a:stretch/>
        </p:blipFill>
        <p:spPr>
          <a:xfrm>
            <a:off x="1614084" y="1267639"/>
            <a:ext cx="7625340" cy="6263945"/>
          </a:xfrm>
          <a:prstGeom prst="rect">
            <a:avLst/>
          </a:prstGeom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800850" y="328613"/>
            <a:ext cx="2628900" cy="75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10300" y="1323023"/>
            <a:ext cx="790575" cy="212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504000" y="91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 Upwelling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integration (vs. PC1)</a:t>
            </a:r>
          </a:p>
        </p:txBody>
      </p:sp>
      <p:pic>
        <p:nvPicPr>
          <p:cNvPr id="150" name="Image 149"/>
          <p:cNvPicPr/>
          <p:nvPr/>
        </p:nvPicPr>
        <p:blipFill rotWithShape="1">
          <a:blip r:embed="rId3"/>
          <a:srcRect l="8163" t="4832" r="8458" b="7828"/>
          <a:stretch/>
        </p:blipFill>
        <p:spPr>
          <a:xfrm>
            <a:off x="1674001" y="1336680"/>
            <a:ext cx="7561440" cy="6152040"/>
          </a:xfrm>
          <a:prstGeom prst="rect">
            <a:avLst/>
          </a:prstGeom>
          <a:ln>
            <a:noFill/>
          </a:ln>
        </p:spPr>
      </p:pic>
      <p:sp>
        <p:nvSpPr>
          <p:cNvPr id="151" name="TextShape 2"/>
          <p:cNvSpPr txBox="1"/>
          <p:nvPr/>
        </p:nvSpPr>
        <p:spPr>
          <a:xfrm>
            <a:off x="182880" y="323820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1-week integration</a:t>
            </a:r>
          </a:p>
        </p:txBody>
      </p:sp>
      <p:sp>
        <p:nvSpPr>
          <p:cNvPr id="152" name="TextShape 3"/>
          <p:cNvSpPr txBox="1"/>
          <p:nvPr/>
        </p:nvSpPr>
        <p:spPr>
          <a:xfrm>
            <a:off x="199440" y="488412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1-year integration</a:t>
            </a:r>
          </a:p>
        </p:txBody>
      </p:sp>
      <p:sp>
        <p:nvSpPr>
          <p:cNvPr id="153" name="TextShape 4"/>
          <p:cNvSpPr txBox="1"/>
          <p:nvPr/>
        </p:nvSpPr>
        <p:spPr>
          <a:xfrm>
            <a:off x="182880" y="634716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5-year integration</a:t>
            </a:r>
          </a:p>
        </p:txBody>
      </p:sp>
      <p:sp>
        <p:nvSpPr>
          <p:cNvPr id="154" name="TextShape 5"/>
          <p:cNvSpPr txBox="1"/>
          <p:nvPr/>
        </p:nvSpPr>
        <p:spPr>
          <a:xfrm>
            <a:off x="9196560" y="3311280"/>
            <a:ext cx="80928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~20%</a:t>
            </a:r>
          </a:p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</a:p>
        </p:txBody>
      </p:sp>
      <p:sp>
        <p:nvSpPr>
          <p:cNvPr id="155" name="TextShape 6"/>
          <p:cNvSpPr txBox="1"/>
          <p:nvPr/>
        </p:nvSpPr>
        <p:spPr>
          <a:xfrm>
            <a:off x="9196560" y="4792680"/>
            <a:ext cx="80928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~46%</a:t>
            </a:r>
          </a:p>
          <a:p>
            <a:pPr algn="ctr"/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TextShape 7"/>
          <p:cNvSpPr txBox="1"/>
          <p:nvPr/>
        </p:nvSpPr>
        <p:spPr>
          <a:xfrm>
            <a:off x="9196561" y="6164280"/>
            <a:ext cx="80928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~30%</a:t>
            </a:r>
          </a:p>
          <a:p>
            <a:pPr algn="ctr"/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4"/>
          <p:cNvSpPr txBox="1"/>
          <p:nvPr/>
        </p:nvSpPr>
        <p:spPr>
          <a:xfrm>
            <a:off x="274319" y="2891880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Shape 5"/>
          <p:cNvSpPr txBox="1"/>
          <p:nvPr/>
        </p:nvSpPr>
        <p:spPr>
          <a:xfrm>
            <a:off x="235743" y="4536540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6"/>
          <p:cNvSpPr txBox="1"/>
          <p:nvPr/>
        </p:nvSpPr>
        <p:spPr>
          <a:xfrm>
            <a:off x="285660" y="600084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504000" y="91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 ENSO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integration</a:t>
            </a:r>
          </a:p>
        </p:txBody>
      </p:sp>
      <p:pic>
        <p:nvPicPr>
          <p:cNvPr id="158" name="Image 157"/>
          <p:cNvPicPr/>
          <p:nvPr/>
        </p:nvPicPr>
        <p:blipFill>
          <a:blip r:embed="rId2"/>
          <a:srcRect l="8861" t="4833" r="8458" b="7828"/>
          <a:stretch/>
        </p:blipFill>
        <p:spPr>
          <a:xfrm>
            <a:off x="1737360" y="1336680"/>
            <a:ext cx="7498080" cy="6152040"/>
          </a:xfrm>
          <a:prstGeom prst="rect">
            <a:avLst/>
          </a:prstGeom>
          <a:ln>
            <a:noFill/>
          </a:ln>
        </p:spPr>
      </p:pic>
      <p:sp>
        <p:nvSpPr>
          <p:cNvPr id="159" name="TextShape 2"/>
          <p:cNvSpPr txBox="1"/>
          <p:nvPr/>
        </p:nvSpPr>
        <p:spPr>
          <a:xfrm>
            <a:off x="182880" y="323856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1-week integration</a:t>
            </a:r>
          </a:p>
        </p:txBody>
      </p:sp>
      <p:sp>
        <p:nvSpPr>
          <p:cNvPr id="160" name="TextShape 3"/>
          <p:cNvSpPr txBox="1"/>
          <p:nvPr/>
        </p:nvSpPr>
        <p:spPr>
          <a:xfrm>
            <a:off x="199440" y="488448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1-year integration</a:t>
            </a:r>
          </a:p>
        </p:txBody>
      </p:sp>
      <p:sp>
        <p:nvSpPr>
          <p:cNvPr id="161" name="TextShape 4"/>
          <p:cNvSpPr txBox="1"/>
          <p:nvPr/>
        </p:nvSpPr>
        <p:spPr>
          <a:xfrm>
            <a:off x="182880" y="6347520"/>
            <a:ext cx="164592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5-year integration</a:t>
            </a:r>
          </a:p>
        </p:txBody>
      </p:sp>
      <p:sp>
        <p:nvSpPr>
          <p:cNvPr id="162" name="TextShape 5"/>
          <p:cNvSpPr txBox="1"/>
          <p:nvPr/>
        </p:nvSpPr>
        <p:spPr>
          <a:xfrm>
            <a:off x="9196560" y="3311280"/>
            <a:ext cx="77040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~0%</a:t>
            </a:r>
          </a:p>
          <a:p>
            <a:pPr algn="ctr"/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TextShape 6"/>
          <p:cNvSpPr txBox="1"/>
          <p:nvPr/>
        </p:nvSpPr>
        <p:spPr>
          <a:xfrm>
            <a:off x="9196560" y="4792680"/>
            <a:ext cx="80928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~18%</a:t>
            </a:r>
          </a:p>
          <a:p>
            <a:pPr algn="ctr"/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TextShape 7"/>
          <p:cNvSpPr txBox="1"/>
          <p:nvPr/>
        </p:nvSpPr>
        <p:spPr>
          <a:xfrm>
            <a:off x="9196560" y="6164280"/>
            <a:ext cx="809280" cy="60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~21%</a:t>
            </a:r>
          </a:p>
          <a:p>
            <a:pPr algn="ctr"/>
            <a:r>
              <a:rPr lang="en-US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varex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TextShape 4"/>
          <p:cNvSpPr txBox="1"/>
          <p:nvPr/>
        </p:nvSpPr>
        <p:spPr>
          <a:xfrm>
            <a:off x="274319" y="2891880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Shape 5"/>
          <p:cNvSpPr txBox="1"/>
          <p:nvPr/>
        </p:nvSpPr>
        <p:spPr>
          <a:xfrm>
            <a:off x="235743" y="4536540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Shape 6"/>
          <p:cNvSpPr txBox="1"/>
          <p:nvPr/>
        </p:nvSpPr>
        <p:spPr>
          <a:xfrm>
            <a:off x="285660" y="600084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803880" y="109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ITS scientific product? (= paper)</a:t>
            </a:r>
          </a:p>
        </p:txBody>
      </p:sp>
      <p:pic>
        <p:nvPicPr>
          <p:cNvPr id="167" name="Image 166"/>
          <p:cNvPicPr/>
          <p:nvPr/>
        </p:nvPicPr>
        <p:blipFill>
          <a:blip r:embed="rId2"/>
          <a:stretch/>
        </p:blipFill>
        <p:spPr>
          <a:xfrm>
            <a:off x="571504" y="2857504"/>
            <a:ext cx="287640" cy="274320"/>
          </a:xfrm>
          <a:prstGeom prst="rect">
            <a:avLst/>
          </a:prstGeom>
          <a:ln>
            <a:noFill/>
          </a:ln>
        </p:spPr>
      </p:pic>
      <p:pic>
        <p:nvPicPr>
          <p:cNvPr id="168" name="Image 167"/>
          <p:cNvPicPr/>
          <p:nvPr/>
        </p:nvPicPr>
        <p:blipFill>
          <a:blip r:embed="rId2"/>
          <a:stretch/>
        </p:blipFill>
        <p:spPr>
          <a:xfrm>
            <a:off x="571864" y="3109504"/>
            <a:ext cx="287640" cy="274320"/>
          </a:xfrm>
          <a:prstGeom prst="rect">
            <a:avLst/>
          </a:prstGeom>
          <a:ln>
            <a:noFill/>
          </a:ln>
        </p:spPr>
      </p:pic>
      <p:pic>
        <p:nvPicPr>
          <p:cNvPr id="169" name="Image 168"/>
          <p:cNvPicPr/>
          <p:nvPr/>
        </p:nvPicPr>
        <p:blipFill>
          <a:blip r:embed="rId2"/>
          <a:stretch/>
        </p:blipFill>
        <p:spPr>
          <a:xfrm>
            <a:off x="571864" y="3361504"/>
            <a:ext cx="287640" cy="274320"/>
          </a:xfrm>
          <a:prstGeom prst="rect">
            <a:avLst/>
          </a:prstGeom>
          <a:ln>
            <a:noFill/>
          </a:ln>
        </p:spPr>
      </p:pic>
      <p:pic>
        <p:nvPicPr>
          <p:cNvPr id="170" name="Image 169"/>
          <p:cNvPicPr/>
          <p:nvPr/>
        </p:nvPicPr>
        <p:blipFill>
          <a:blip r:embed="rId2"/>
          <a:stretch/>
        </p:blipFill>
        <p:spPr>
          <a:xfrm>
            <a:off x="571864" y="4179832"/>
            <a:ext cx="287640" cy="274320"/>
          </a:xfrm>
          <a:prstGeom prst="rect">
            <a:avLst/>
          </a:prstGeom>
          <a:ln>
            <a:noFill/>
          </a:ln>
        </p:spPr>
      </p:pic>
      <p:sp>
        <p:nvSpPr>
          <p:cNvPr id="8" name="TextShape 2"/>
          <p:cNvSpPr txBox="1"/>
          <p:nvPr/>
        </p:nvSpPr>
        <p:spPr>
          <a:xfrm>
            <a:off x="822960" y="2194560"/>
            <a:ext cx="7498080" cy="26203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Options:</a:t>
            </a:r>
          </a:p>
          <a:p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Ecosystem indices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 Niño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Dinoflagellates age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Carbon links – </a:t>
            </a:r>
            <a:r>
              <a:rPr lang="en-US" sz="1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not done, missing midwater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Testing textbook theories – </a:t>
            </a:r>
            <a:r>
              <a:rPr lang="en-US" sz="18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planned for 2017</a:t>
            </a:r>
            <a:endParaRPr lang="en-US" sz="1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Environmental 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variability integration across the water column</a:t>
            </a:r>
          </a:p>
          <a:p>
            <a:pPr marL="342900" indent="-3429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… </a:t>
            </a: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Ecosystem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indices</a:t>
            </a:r>
          </a:p>
        </p:txBody>
      </p:sp>
      <p:sp>
        <p:nvSpPr>
          <p:cNvPr id="42" name="TextShape 2"/>
          <p:cNvSpPr txBox="1"/>
          <p:nvPr/>
        </p:nvSpPr>
        <p:spPr>
          <a:xfrm>
            <a:off x="504000" y="2194559"/>
            <a:ext cx="9071640" cy="45777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Concept: describe community composition changes over time in the 3 time </a:t>
            </a: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series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Conclusion</a:t>
            </a: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: some clear signals that make sense and capture known changes in each time series, but no real link between them except: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community stable until late 90s, more variable afterwards (prob. not true for midwater)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decreases in numbers &amp; different community around the mid-2000s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recent years (since ~ 2010) also different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To do: run yearly analysis with the 3 time series together (2001-present?)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91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Ecosystem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indices (MDS)</a:t>
            </a:r>
          </a:p>
        </p:txBody>
      </p:sp>
      <p:pic>
        <p:nvPicPr>
          <p:cNvPr id="44" name="Image 43"/>
          <p:cNvPicPr/>
          <p:nvPr/>
        </p:nvPicPr>
        <p:blipFill>
          <a:blip r:embed="rId2"/>
          <a:stretch/>
        </p:blipFill>
        <p:spPr>
          <a:xfrm>
            <a:off x="91440" y="1489320"/>
            <a:ext cx="3859200" cy="3046680"/>
          </a:xfrm>
          <a:prstGeom prst="rect">
            <a:avLst/>
          </a:prstGeom>
          <a:ln>
            <a:noFill/>
          </a:ln>
        </p:spPr>
      </p:pic>
      <p:pic>
        <p:nvPicPr>
          <p:cNvPr id="45" name="Image 44"/>
          <p:cNvPicPr/>
          <p:nvPr/>
        </p:nvPicPr>
        <p:blipFill>
          <a:blip r:embed="rId3"/>
          <a:stretch/>
        </p:blipFill>
        <p:spPr>
          <a:xfrm>
            <a:off x="5760720" y="1371600"/>
            <a:ext cx="4089600" cy="3228120"/>
          </a:xfrm>
          <a:prstGeom prst="rect">
            <a:avLst/>
          </a:prstGeom>
          <a:ln>
            <a:noFill/>
          </a:ln>
        </p:spPr>
      </p:pic>
      <p:pic>
        <p:nvPicPr>
          <p:cNvPr id="46" name="Image 45"/>
          <p:cNvPicPr/>
          <p:nvPr/>
        </p:nvPicPr>
        <p:blipFill>
          <a:blip r:embed="rId4"/>
          <a:srcRect t="2193" r="9518"/>
          <a:stretch/>
        </p:blipFill>
        <p:spPr>
          <a:xfrm>
            <a:off x="2867760" y="4206240"/>
            <a:ext cx="3931560" cy="3353760"/>
          </a:xfrm>
          <a:prstGeom prst="rect">
            <a:avLst/>
          </a:prstGeom>
          <a:ln>
            <a:noFill/>
          </a:ln>
        </p:spPr>
      </p:pic>
      <p:sp>
        <p:nvSpPr>
          <p:cNvPr id="47" name="TextShape 2"/>
          <p:cNvSpPr txBox="1"/>
          <p:nvPr/>
        </p:nvSpPr>
        <p:spPr>
          <a:xfrm>
            <a:off x="7863840" y="6309360"/>
            <a:ext cx="2194560" cy="111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MDS on yearly data</a:t>
            </a:r>
          </a:p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(custom definition per species for surface &amp; MidW)</a:t>
            </a:r>
          </a:p>
        </p:txBody>
      </p:sp>
      <p:sp>
        <p:nvSpPr>
          <p:cNvPr id="48" name="TextShape 3"/>
          <p:cNvSpPr txBox="1"/>
          <p:nvPr/>
        </p:nvSpPr>
        <p:spPr>
          <a:xfrm>
            <a:off x="529200" y="25048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TextShape 4"/>
          <p:cNvSpPr txBox="1"/>
          <p:nvPr/>
        </p:nvSpPr>
        <p:spPr>
          <a:xfrm>
            <a:off x="2926080" y="28209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00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TextShape 5"/>
          <p:cNvSpPr txBox="1"/>
          <p:nvPr/>
        </p:nvSpPr>
        <p:spPr>
          <a:xfrm>
            <a:off x="8618760" y="32918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TextShape 6"/>
          <p:cNvSpPr txBox="1"/>
          <p:nvPr/>
        </p:nvSpPr>
        <p:spPr>
          <a:xfrm>
            <a:off x="7498080" y="36432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TextShape 7"/>
          <p:cNvSpPr txBox="1"/>
          <p:nvPr/>
        </p:nvSpPr>
        <p:spPr>
          <a:xfrm>
            <a:off x="7704360" y="40089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TextShape 8"/>
          <p:cNvSpPr txBox="1"/>
          <p:nvPr/>
        </p:nvSpPr>
        <p:spPr>
          <a:xfrm>
            <a:off x="8412480" y="15634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TextShape 9"/>
          <p:cNvSpPr txBox="1"/>
          <p:nvPr/>
        </p:nvSpPr>
        <p:spPr>
          <a:xfrm>
            <a:off x="2119680" y="33444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90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TextShape 10"/>
          <p:cNvSpPr txBox="1"/>
          <p:nvPr/>
        </p:nvSpPr>
        <p:spPr>
          <a:xfrm>
            <a:off x="4503960" y="48319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TextShape 11"/>
          <p:cNvSpPr txBox="1"/>
          <p:nvPr/>
        </p:nvSpPr>
        <p:spPr>
          <a:xfrm>
            <a:off x="5486400" y="68796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01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TextShape 12"/>
          <p:cNvSpPr txBox="1"/>
          <p:nvPr/>
        </p:nvSpPr>
        <p:spPr>
          <a:xfrm>
            <a:off x="4667400" y="66722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TextShape 13"/>
          <p:cNvSpPr txBox="1"/>
          <p:nvPr/>
        </p:nvSpPr>
        <p:spPr>
          <a:xfrm>
            <a:off x="3383280" y="47548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07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TextShape 14"/>
          <p:cNvSpPr txBox="1"/>
          <p:nvPr/>
        </p:nvSpPr>
        <p:spPr>
          <a:xfrm>
            <a:off x="5852160" y="52120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11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TextShape 15"/>
          <p:cNvSpPr txBox="1"/>
          <p:nvPr/>
        </p:nvSpPr>
        <p:spPr>
          <a:xfrm>
            <a:off x="4503960" y="42976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TextShape 16"/>
          <p:cNvSpPr txBox="1"/>
          <p:nvPr/>
        </p:nvSpPr>
        <p:spPr>
          <a:xfrm>
            <a:off x="3474720" y="59292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TextShape 17"/>
          <p:cNvSpPr txBox="1"/>
          <p:nvPr/>
        </p:nvSpPr>
        <p:spPr>
          <a:xfrm>
            <a:off x="4595400" y="60350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TextShape 18"/>
          <p:cNvSpPr txBox="1"/>
          <p:nvPr/>
        </p:nvSpPr>
        <p:spPr>
          <a:xfrm>
            <a:off x="1920240" y="16300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TextShape 19"/>
          <p:cNvSpPr txBox="1"/>
          <p:nvPr/>
        </p:nvSpPr>
        <p:spPr>
          <a:xfrm>
            <a:off x="1645920" y="19202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TextShape 20"/>
          <p:cNvSpPr txBox="1"/>
          <p:nvPr/>
        </p:nvSpPr>
        <p:spPr>
          <a:xfrm>
            <a:off x="663480" y="36417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TextShape 21"/>
          <p:cNvSpPr txBox="1"/>
          <p:nvPr/>
        </p:nvSpPr>
        <p:spPr>
          <a:xfrm>
            <a:off x="182880" y="5250240"/>
            <a:ext cx="2595600" cy="1626120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Community fairly stable until late 90s, then changes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05-07 tend to stand out, and recent years</a:t>
            </a:r>
          </a:p>
        </p:txBody>
      </p:sp>
      <p:sp>
        <p:nvSpPr>
          <p:cNvPr id="67" name="TextShape 22"/>
          <p:cNvSpPr txBox="1"/>
          <p:nvPr/>
        </p:nvSpPr>
        <p:spPr>
          <a:xfrm>
            <a:off x="6217920" y="24688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TextShape 23"/>
          <p:cNvSpPr txBox="1"/>
          <p:nvPr/>
        </p:nvSpPr>
        <p:spPr>
          <a:xfrm>
            <a:off x="5669280" y="62035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TextShape 24"/>
          <p:cNvSpPr txBox="1"/>
          <p:nvPr/>
        </p:nvSpPr>
        <p:spPr>
          <a:xfrm>
            <a:off x="1188720" y="1208160"/>
            <a:ext cx="137160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TextShape 25"/>
          <p:cNvSpPr txBox="1"/>
          <p:nvPr/>
        </p:nvSpPr>
        <p:spPr>
          <a:xfrm>
            <a:off x="7100888" y="1097280"/>
            <a:ext cx="1429672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TextShape 26"/>
          <p:cNvSpPr txBox="1"/>
          <p:nvPr/>
        </p:nvSpPr>
        <p:spPr>
          <a:xfrm>
            <a:off x="4179600" y="384048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TextShape 27"/>
          <p:cNvSpPr txBox="1"/>
          <p:nvPr/>
        </p:nvSpPr>
        <p:spPr>
          <a:xfrm>
            <a:off x="754920" y="38404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03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504000" y="91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Ecosystem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indices (PCA)</a:t>
            </a:r>
          </a:p>
        </p:txBody>
      </p:sp>
      <p:pic>
        <p:nvPicPr>
          <p:cNvPr id="74" name="Image 73"/>
          <p:cNvPicPr/>
          <p:nvPr/>
        </p:nvPicPr>
        <p:blipFill>
          <a:blip r:embed="rId2"/>
          <a:stretch/>
        </p:blipFill>
        <p:spPr>
          <a:xfrm>
            <a:off x="91440" y="1489320"/>
            <a:ext cx="3859200" cy="3046680"/>
          </a:xfrm>
          <a:prstGeom prst="rect">
            <a:avLst/>
          </a:prstGeom>
          <a:ln>
            <a:noFill/>
          </a:ln>
        </p:spPr>
      </p:pic>
      <p:pic>
        <p:nvPicPr>
          <p:cNvPr id="75" name="Image 74"/>
          <p:cNvPicPr/>
          <p:nvPr/>
        </p:nvPicPr>
        <p:blipFill>
          <a:blip r:embed="rId3"/>
          <a:stretch/>
        </p:blipFill>
        <p:spPr>
          <a:xfrm>
            <a:off x="5760720" y="1371600"/>
            <a:ext cx="4089600" cy="3228120"/>
          </a:xfrm>
          <a:prstGeom prst="rect">
            <a:avLst/>
          </a:prstGeom>
          <a:ln>
            <a:noFill/>
          </a:ln>
        </p:spPr>
      </p:pic>
      <p:pic>
        <p:nvPicPr>
          <p:cNvPr id="76" name="Image 75"/>
          <p:cNvPicPr/>
          <p:nvPr/>
        </p:nvPicPr>
        <p:blipFill>
          <a:blip r:embed="rId4"/>
          <a:srcRect t="2048" r="9352"/>
          <a:stretch/>
        </p:blipFill>
        <p:spPr>
          <a:xfrm>
            <a:off x="2867760" y="4206240"/>
            <a:ext cx="3931560" cy="3353760"/>
          </a:xfrm>
          <a:prstGeom prst="rect">
            <a:avLst/>
          </a:prstGeom>
          <a:ln>
            <a:noFill/>
          </a:ln>
        </p:spPr>
      </p:pic>
      <p:sp>
        <p:nvSpPr>
          <p:cNvPr id="78" name="TextShape 3"/>
          <p:cNvSpPr txBox="1"/>
          <p:nvPr/>
        </p:nvSpPr>
        <p:spPr>
          <a:xfrm>
            <a:off x="663480" y="33674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TextShape 4"/>
          <p:cNvSpPr txBox="1"/>
          <p:nvPr/>
        </p:nvSpPr>
        <p:spPr>
          <a:xfrm>
            <a:off x="2858040" y="17373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00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TextShape 5"/>
          <p:cNvSpPr txBox="1"/>
          <p:nvPr/>
        </p:nvSpPr>
        <p:spPr>
          <a:xfrm>
            <a:off x="6149880" y="27432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TextShape 6"/>
          <p:cNvSpPr txBox="1"/>
          <p:nvPr/>
        </p:nvSpPr>
        <p:spPr>
          <a:xfrm>
            <a:off x="6789960" y="13716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TextShape 7"/>
          <p:cNvSpPr txBox="1"/>
          <p:nvPr/>
        </p:nvSpPr>
        <p:spPr>
          <a:xfrm>
            <a:off x="6492240" y="15400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TextShape 8"/>
          <p:cNvSpPr txBox="1"/>
          <p:nvPr/>
        </p:nvSpPr>
        <p:spPr>
          <a:xfrm>
            <a:off x="6881400" y="40089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TextShape 9"/>
          <p:cNvSpPr txBox="1"/>
          <p:nvPr/>
        </p:nvSpPr>
        <p:spPr>
          <a:xfrm>
            <a:off x="2492280" y="24530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90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TextShape 10"/>
          <p:cNvSpPr txBox="1"/>
          <p:nvPr/>
        </p:nvSpPr>
        <p:spPr>
          <a:xfrm>
            <a:off x="3534120" y="63093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TextShape 11"/>
          <p:cNvSpPr txBox="1"/>
          <p:nvPr/>
        </p:nvSpPr>
        <p:spPr>
          <a:xfrm>
            <a:off x="3931920" y="48319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01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TextShape 12"/>
          <p:cNvSpPr txBox="1"/>
          <p:nvPr/>
        </p:nvSpPr>
        <p:spPr>
          <a:xfrm>
            <a:off x="3315240" y="484632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TextShape 13"/>
          <p:cNvSpPr txBox="1"/>
          <p:nvPr/>
        </p:nvSpPr>
        <p:spPr>
          <a:xfrm>
            <a:off x="3291840" y="61264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07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TextShape 14"/>
          <p:cNvSpPr txBox="1"/>
          <p:nvPr/>
        </p:nvSpPr>
        <p:spPr>
          <a:xfrm>
            <a:off x="5509800" y="53949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11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TextShape 15"/>
          <p:cNvSpPr txBox="1"/>
          <p:nvPr/>
        </p:nvSpPr>
        <p:spPr>
          <a:xfrm>
            <a:off x="3772440" y="69494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98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TextShape 16"/>
          <p:cNvSpPr txBox="1"/>
          <p:nvPr/>
        </p:nvSpPr>
        <p:spPr>
          <a:xfrm>
            <a:off x="3132360" y="55778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TextShape 17"/>
          <p:cNvSpPr txBox="1"/>
          <p:nvPr/>
        </p:nvSpPr>
        <p:spPr>
          <a:xfrm>
            <a:off x="3589560" y="547200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09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TextShape 18"/>
          <p:cNvSpPr txBox="1"/>
          <p:nvPr/>
        </p:nvSpPr>
        <p:spPr>
          <a:xfrm>
            <a:off x="548640" y="20116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TextShape 19"/>
          <p:cNvSpPr txBox="1"/>
          <p:nvPr/>
        </p:nvSpPr>
        <p:spPr>
          <a:xfrm>
            <a:off x="640080" y="23774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06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TextShape 20"/>
          <p:cNvSpPr txBox="1"/>
          <p:nvPr/>
        </p:nvSpPr>
        <p:spPr>
          <a:xfrm>
            <a:off x="2126520" y="382464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TextShape 22"/>
          <p:cNvSpPr txBox="1"/>
          <p:nvPr/>
        </p:nvSpPr>
        <p:spPr>
          <a:xfrm>
            <a:off x="8435880" y="292608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14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TextShape 23"/>
          <p:cNvSpPr txBox="1"/>
          <p:nvPr/>
        </p:nvSpPr>
        <p:spPr>
          <a:xfrm>
            <a:off x="4206240" y="4394160"/>
            <a:ext cx="433800" cy="290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15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TextShape 2"/>
          <p:cNvSpPr txBox="1"/>
          <p:nvPr/>
        </p:nvSpPr>
        <p:spPr>
          <a:xfrm>
            <a:off x="7863840" y="6309360"/>
            <a:ext cx="2194560" cy="111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MDS on yearly data</a:t>
            </a:r>
          </a:p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(custom definition per species for surface &amp; MidW)</a:t>
            </a:r>
          </a:p>
        </p:txBody>
      </p:sp>
      <p:sp>
        <p:nvSpPr>
          <p:cNvPr id="32" name="TextShape 21"/>
          <p:cNvSpPr txBox="1"/>
          <p:nvPr/>
        </p:nvSpPr>
        <p:spPr>
          <a:xfrm>
            <a:off x="182880" y="5250240"/>
            <a:ext cx="2595600" cy="1626120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Community fairly stable until late 90s, then changes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05-07 tend to stand out, and recent years</a:t>
            </a:r>
          </a:p>
        </p:txBody>
      </p:sp>
      <p:sp>
        <p:nvSpPr>
          <p:cNvPr id="33" name="TextShape 24"/>
          <p:cNvSpPr txBox="1"/>
          <p:nvPr/>
        </p:nvSpPr>
        <p:spPr>
          <a:xfrm>
            <a:off x="1188720" y="1208160"/>
            <a:ext cx="137160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TextShape 25"/>
          <p:cNvSpPr txBox="1"/>
          <p:nvPr/>
        </p:nvSpPr>
        <p:spPr>
          <a:xfrm>
            <a:off x="7100888" y="1097280"/>
            <a:ext cx="1429672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TextShape 26"/>
          <p:cNvSpPr txBox="1"/>
          <p:nvPr/>
        </p:nvSpPr>
        <p:spPr>
          <a:xfrm>
            <a:off x="4179600" y="384048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Ecosystem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indices (PCA)</a:t>
            </a:r>
          </a:p>
        </p:txBody>
      </p:sp>
      <p:pic>
        <p:nvPicPr>
          <p:cNvPr id="103" name="Image 102"/>
          <p:cNvPicPr/>
          <p:nvPr/>
        </p:nvPicPr>
        <p:blipFill>
          <a:blip r:embed="rId2"/>
          <a:stretch/>
        </p:blipFill>
        <p:spPr>
          <a:xfrm>
            <a:off x="0" y="2645640"/>
            <a:ext cx="3630240" cy="4084920"/>
          </a:xfrm>
          <a:prstGeom prst="rect">
            <a:avLst/>
          </a:prstGeom>
          <a:ln>
            <a:noFill/>
          </a:ln>
        </p:spPr>
      </p:pic>
      <p:pic>
        <p:nvPicPr>
          <p:cNvPr id="104" name="Image 103"/>
          <p:cNvPicPr/>
          <p:nvPr/>
        </p:nvPicPr>
        <p:blipFill>
          <a:blip r:embed="rId3"/>
          <a:stretch/>
        </p:blipFill>
        <p:spPr>
          <a:xfrm>
            <a:off x="6791040" y="2743200"/>
            <a:ext cx="3270240" cy="3679200"/>
          </a:xfrm>
          <a:prstGeom prst="rect">
            <a:avLst/>
          </a:prstGeom>
          <a:ln>
            <a:noFill/>
          </a:ln>
        </p:spPr>
      </p:pic>
      <p:pic>
        <p:nvPicPr>
          <p:cNvPr id="105" name="Image 104"/>
          <p:cNvPicPr/>
          <p:nvPr/>
        </p:nvPicPr>
        <p:blipFill>
          <a:blip r:embed="rId4"/>
          <a:stretch/>
        </p:blipFill>
        <p:spPr>
          <a:xfrm>
            <a:off x="3458160" y="2681640"/>
            <a:ext cx="3474720" cy="3909600"/>
          </a:xfrm>
          <a:prstGeom prst="rect">
            <a:avLst/>
          </a:prstGeom>
          <a:ln>
            <a:noFill/>
          </a:ln>
        </p:spPr>
      </p:pic>
      <p:sp>
        <p:nvSpPr>
          <p:cNvPr id="106" name="TextShape 2"/>
          <p:cNvSpPr txBox="1"/>
          <p:nvPr/>
        </p:nvSpPr>
        <p:spPr>
          <a:xfrm>
            <a:off x="1119239" y="2286000"/>
            <a:ext cx="1366785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TextShape 3"/>
          <p:cNvSpPr txBox="1"/>
          <p:nvPr/>
        </p:nvSpPr>
        <p:spPr>
          <a:xfrm>
            <a:off x="4593959" y="2286000"/>
            <a:ext cx="1506803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TextShape 4"/>
          <p:cNvSpPr txBox="1"/>
          <p:nvPr/>
        </p:nvSpPr>
        <p:spPr>
          <a:xfrm>
            <a:off x="7772400" y="230544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 108"/>
          <p:cNvPicPr/>
          <p:nvPr/>
        </p:nvPicPr>
        <p:blipFill>
          <a:blip r:embed="rId2"/>
          <a:stretch/>
        </p:blipFill>
        <p:spPr>
          <a:xfrm>
            <a:off x="0" y="1997640"/>
            <a:ext cx="3630240" cy="4084920"/>
          </a:xfrm>
          <a:prstGeom prst="rect">
            <a:avLst/>
          </a:prstGeom>
          <a:ln>
            <a:noFill/>
          </a:ln>
        </p:spPr>
      </p:pic>
      <p:pic>
        <p:nvPicPr>
          <p:cNvPr id="110" name="Image 109"/>
          <p:cNvPicPr/>
          <p:nvPr/>
        </p:nvPicPr>
        <p:blipFill>
          <a:blip r:embed="rId3"/>
          <a:stretch/>
        </p:blipFill>
        <p:spPr>
          <a:xfrm>
            <a:off x="6791040" y="2095200"/>
            <a:ext cx="3270240" cy="3679200"/>
          </a:xfrm>
          <a:prstGeom prst="rect">
            <a:avLst/>
          </a:prstGeom>
          <a:ln>
            <a:noFill/>
          </a:ln>
        </p:spPr>
      </p:pic>
      <p:pic>
        <p:nvPicPr>
          <p:cNvPr id="111" name="Image 110"/>
          <p:cNvPicPr/>
          <p:nvPr/>
        </p:nvPicPr>
        <p:blipFill>
          <a:blip r:embed="rId4"/>
          <a:stretch/>
        </p:blipFill>
        <p:spPr>
          <a:xfrm>
            <a:off x="3458160" y="2033640"/>
            <a:ext cx="3474720" cy="3909600"/>
          </a:xfrm>
          <a:prstGeom prst="rect">
            <a:avLst/>
          </a:prstGeom>
          <a:ln>
            <a:noFill/>
          </a:ln>
        </p:spPr>
      </p:pic>
      <p:sp>
        <p:nvSpPr>
          <p:cNvPr id="112" name="TextShape 1"/>
          <p:cNvSpPr txBox="1"/>
          <p:nvPr/>
        </p:nvSpPr>
        <p:spPr>
          <a:xfrm>
            <a:off x="1119599" y="1638000"/>
            <a:ext cx="1380713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4593960" y="1638000"/>
            <a:ext cx="152109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TextShape 3"/>
          <p:cNvSpPr txBox="1"/>
          <p:nvPr/>
        </p:nvSpPr>
        <p:spPr>
          <a:xfrm>
            <a:off x="7772760" y="165744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TextShape 4"/>
          <p:cNvSpPr txBox="1"/>
          <p:nvPr/>
        </p:nvSpPr>
        <p:spPr>
          <a:xfrm>
            <a:off x="0" y="6400800"/>
            <a:ext cx="10058400" cy="1023480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Different time scales of variability (frequency decreases with depth?)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Surface: mode 1 = diatoms blooms, mode 2 = dinoflagellates/diatoms alternance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Midwater: mode 1 = decreases in 98-99 and in 05-06, mode 2 = seasonal &amp; interannual species alternance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Benthos: mode 1 = big increases in recent years, mode 2 = community shift (?)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TextShape 5"/>
          <p:cNvSpPr txBox="1"/>
          <p:nvPr/>
        </p:nvSpPr>
        <p:spPr>
          <a:xfrm>
            <a:off x="504360" y="91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Ecosystem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indices (PCA)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389381" y="5466623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diatoms</a:t>
            </a:r>
            <a:endParaRPr lang="en-US" sz="1400"/>
          </a:p>
        </p:txBody>
      </p:sp>
      <p:sp>
        <p:nvSpPr>
          <p:cNvPr id="11" name="ZoneTexte 10"/>
          <p:cNvSpPr txBox="1"/>
          <p:nvPr/>
        </p:nvSpPr>
        <p:spPr>
          <a:xfrm>
            <a:off x="6598732" y="5353524"/>
            <a:ext cx="115673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 smtClean="0"/>
              <a:t>Peniagone</a:t>
            </a:r>
            <a:r>
              <a:rPr lang="en-US" sz="1200" dirty="0" smtClean="0"/>
              <a:t> sp. A</a:t>
            </a:r>
            <a:endParaRPr lang="en-US" sz="1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598732" y="4890391"/>
            <a:ext cx="115673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 smtClean="0"/>
              <a:t>Peniagone</a:t>
            </a:r>
            <a:r>
              <a:rPr lang="en-US" sz="1200" dirty="0" smtClean="0"/>
              <a:t> sp. B</a:t>
            </a:r>
            <a:endParaRPr lang="en-US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6616022" y="5138941"/>
            <a:ext cx="115673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 smtClean="0"/>
              <a:t>Elpidia</a:t>
            </a:r>
            <a:r>
              <a:rPr lang="en-US" sz="1200" dirty="0" smtClean="0"/>
              <a:t> sp. A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 116"/>
          <p:cNvPicPr/>
          <p:nvPr/>
        </p:nvPicPr>
        <p:blipFill>
          <a:blip r:embed="rId2"/>
          <a:stretch/>
        </p:blipFill>
        <p:spPr>
          <a:xfrm>
            <a:off x="42719" y="2003760"/>
            <a:ext cx="3630240" cy="4084920"/>
          </a:xfrm>
          <a:prstGeom prst="rect">
            <a:avLst/>
          </a:prstGeom>
          <a:ln>
            <a:noFill/>
          </a:ln>
        </p:spPr>
      </p:pic>
      <p:pic>
        <p:nvPicPr>
          <p:cNvPr id="118" name="Image 117"/>
          <p:cNvPicPr/>
          <p:nvPr/>
        </p:nvPicPr>
        <p:blipFill>
          <a:blip r:embed="rId3"/>
          <a:stretch/>
        </p:blipFill>
        <p:spPr>
          <a:xfrm>
            <a:off x="6791040" y="2095200"/>
            <a:ext cx="3270240" cy="3679200"/>
          </a:xfrm>
          <a:prstGeom prst="rect">
            <a:avLst/>
          </a:prstGeom>
          <a:ln>
            <a:noFill/>
          </a:ln>
        </p:spPr>
      </p:pic>
      <p:pic>
        <p:nvPicPr>
          <p:cNvPr id="119" name="Image 118"/>
          <p:cNvPicPr/>
          <p:nvPr/>
        </p:nvPicPr>
        <p:blipFill>
          <a:blip r:embed="rId4"/>
          <a:stretch/>
        </p:blipFill>
        <p:spPr>
          <a:xfrm>
            <a:off x="3458160" y="2033640"/>
            <a:ext cx="3474720" cy="3909600"/>
          </a:xfrm>
          <a:prstGeom prst="rect">
            <a:avLst/>
          </a:prstGeom>
          <a:ln>
            <a:noFill/>
          </a:ln>
        </p:spPr>
      </p:pic>
      <p:sp>
        <p:nvSpPr>
          <p:cNvPr id="120" name="TextShape 1"/>
          <p:cNvSpPr txBox="1"/>
          <p:nvPr/>
        </p:nvSpPr>
        <p:spPr>
          <a:xfrm>
            <a:off x="1119600" y="1638000"/>
            <a:ext cx="1409288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4593959" y="1638000"/>
            <a:ext cx="1563953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TextShape 3"/>
          <p:cNvSpPr txBox="1"/>
          <p:nvPr/>
        </p:nvSpPr>
        <p:spPr>
          <a:xfrm>
            <a:off x="7772760" y="165744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TextShape 4"/>
          <p:cNvSpPr txBox="1"/>
          <p:nvPr/>
        </p:nvSpPr>
        <p:spPr>
          <a:xfrm>
            <a:off x="0" y="6400800"/>
            <a:ext cx="10058400" cy="1023480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txBody>
          <a:bodyPr lIns="90000" tIns="45000" rIns="90000" bIns="4500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Different time scales of variability (increases with depth?)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Surface: mode 1 = diatoms blooms, mode 2 = dinoflagellates/diatoms alternance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Midwater: mode 1 = decreases in 98-99 and in 05-06, mode 2 = seasonal &amp; interannual species alternance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Benthos: mode 1 = big increases in recent years, mode 2 = community shift (?)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TextShape 5"/>
          <p:cNvSpPr txBox="1"/>
          <p:nvPr/>
        </p:nvSpPr>
        <p:spPr>
          <a:xfrm>
            <a:off x="504720" y="914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1. Ecosystem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indices (PCA)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144111" y="5085623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dinos</a:t>
            </a:r>
            <a:r>
              <a:rPr lang="en-US" sz="1400" dirty="0" smtClean="0"/>
              <a:t> </a:t>
            </a:r>
            <a:br>
              <a:rPr lang="en-US" sz="1400" dirty="0" smtClean="0"/>
            </a:br>
            <a:r>
              <a:rPr lang="en-US" sz="1400" dirty="0" smtClean="0"/>
              <a:t>&amp; ciliates</a:t>
            </a:r>
            <a:endParaRPr lang="en-US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824244" y="3270466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diatoms</a:t>
            </a:r>
            <a:endParaRPr lang="en-US" sz="1400"/>
          </a:p>
        </p:txBody>
      </p:sp>
      <p:sp>
        <p:nvSpPr>
          <p:cNvPr id="12" name="ZoneTexte 11"/>
          <p:cNvSpPr txBox="1"/>
          <p:nvPr/>
        </p:nvSpPr>
        <p:spPr>
          <a:xfrm>
            <a:off x="5476991" y="5228070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Vertebrata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smtClean="0"/>
              <a:t>&amp; Crustacea</a:t>
            </a:r>
            <a:endParaRPr lang="en-US" sz="1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5158487" y="3162744"/>
            <a:ext cx="881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jellies &amp;</a:t>
            </a:r>
          </a:p>
          <a:p>
            <a:r>
              <a:rPr lang="en-US" sz="1400" dirty="0" smtClean="0"/>
              <a:t>mollusks</a:t>
            </a:r>
            <a:endParaRPr lang="en-US" sz="1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6889227" y="3222754"/>
            <a:ext cx="86612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 smtClean="0"/>
              <a:t>Elpidia</a:t>
            </a:r>
            <a:r>
              <a:rPr lang="en-US" sz="1200" dirty="0" smtClean="0"/>
              <a:t> sp. A</a:t>
            </a:r>
            <a:endParaRPr lang="en-US" sz="1200" dirty="0"/>
          </a:p>
        </p:txBody>
      </p:sp>
      <p:sp>
        <p:nvSpPr>
          <p:cNvPr id="15" name="ZoneTexte 14"/>
          <p:cNvSpPr txBox="1"/>
          <p:nvPr/>
        </p:nvSpPr>
        <p:spPr>
          <a:xfrm>
            <a:off x="7109363" y="5347233"/>
            <a:ext cx="64610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err="1" smtClean="0"/>
              <a:t>Ophiures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 El </a:t>
            </a:r>
            <a:r>
              <a:rPr lang="en-US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Niño</a:t>
            </a:r>
          </a:p>
        </p:txBody>
      </p:sp>
      <p:sp>
        <p:nvSpPr>
          <p:cNvPr id="126" name="TextShape 2"/>
          <p:cNvSpPr txBox="1"/>
          <p:nvPr/>
        </p:nvSpPr>
        <p:spPr>
          <a:xfrm>
            <a:off x="504000" y="2194560"/>
            <a:ext cx="8697150" cy="41490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Concept: compare &amp; contrast changes observed at the surface/midwater/benthos during the 2 El Niño of 97-98 and 15-16.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Conclusion: some clear signals in physics, but less and less visible the deeper we go.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Satellite &amp; M1 data display physical/</a:t>
            </a:r>
            <a:r>
              <a:rPr lang="en-US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Chl</a:t>
            </a: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anomalies &amp; their propagation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No significant change in plankton size, PP, POC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No clear link with El Niño in ecosystem indices except for community change in late 90s (regime shift?), lagged correlations w/ species didn’t work. Clear drop in numbers in midwater (98-99</a:t>
            </a:r>
            <a:r>
              <a:rPr lang="en-US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).</a:t>
            </a: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 126"/>
          <p:cNvPicPr/>
          <p:nvPr/>
        </p:nvPicPr>
        <p:blipFill>
          <a:blip r:embed="rId2"/>
          <a:srcRect t="36081"/>
          <a:stretch/>
        </p:blipFill>
        <p:spPr>
          <a:xfrm>
            <a:off x="1645920" y="2651760"/>
            <a:ext cx="7559640" cy="4831560"/>
          </a:xfrm>
          <a:prstGeom prst="rect">
            <a:avLst/>
          </a:prstGeom>
          <a:ln>
            <a:noFill/>
          </a:ln>
        </p:spPr>
      </p:pic>
      <p:sp>
        <p:nvSpPr>
          <p:cNvPr id="128" name="CustomShape 1"/>
          <p:cNvSpPr/>
          <p:nvPr/>
        </p:nvSpPr>
        <p:spPr>
          <a:xfrm>
            <a:off x="457200" y="5853240"/>
            <a:ext cx="5713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POC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TextShape 2"/>
          <p:cNvSpPr txBox="1"/>
          <p:nvPr/>
        </p:nvSpPr>
        <p:spPr>
          <a:xfrm>
            <a:off x="182880" y="3108960"/>
            <a:ext cx="1280160" cy="1004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Cumulated int PP 
(3 month) 
+ anom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0" name="Image 129"/>
          <p:cNvPicPr/>
          <p:nvPr/>
        </p:nvPicPr>
        <p:blipFill>
          <a:blip r:embed="rId3"/>
          <a:srcRect b="72481"/>
          <a:stretch/>
        </p:blipFill>
        <p:spPr>
          <a:xfrm>
            <a:off x="2103120" y="91440"/>
            <a:ext cx="7223760" cy="2235240"/>
          </a:xfrm>
          <a:prstGeom prst="rect">
            <a:avLst/>
          </a:prstGeom>
          <a:ln>
            <a:noFill/>
          </a:ln>
        </p:spPr>
      </p:pic>
      <p:sp>
        <p:nvSpPr>
          <p:cNvPr id="131" name="TextShape 3"/>
          <p:cNvSpPr txBox="1"/>
          <p:nvPr/>
        </p:nvSpPr>
        <p:spPr>
          <a:xfrm>
            <a:off x="365760" y="961200"/>
            <a:ext cx="1188720" cy="776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Midwater PC1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TextShape 4"/>
          <p:cNvSpPr txBox="1"/>
          <p:nvPr/>
        </p:nvSpPr>
        <p:spPr>
          <a:xfrm>
            <a:off x="204840" y="2560320"/>
            <a:ext cx="144108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CC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SURFACE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TextShape 5"/>
          <p:cNvSpPr txBox="1"/>
          <p:nvPr/>
        </p:nvSpPr>
        <p:spPr>
          <a:xfrm>
            <a:off x="274319" y="548640"/>
            <a:ext cx="1540193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3333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MIDWATER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TextShape 6"/>
          <p:cNvSpPr txBox="1"/>
          <p:nvPr/>
        </p:nvSpPr>
        <p:spPr>
          <a:xfrm>
            <a:off x="182880" y="5486400"/>
            <a:ext cx="1285560" cy="346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BENTHOS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1508</TotalTime>
  <Words>958</Words>
  <Application>Microsoft Macintosh PowerPoint</Application>
  <PresentationFormat>Personnalisé</PresentationFormat>
  <Paragraphs>193</Paragraphs>
  <Slides>19</Slides>
  <Notes>1</Notes>
  <HiddenSlides>2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Courier New</vt:lpstr>
      <vt:lpstr>DejaVu Sans</vt:lpstr>
      <vt:lpstr>Droid Sans Fallback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Monique Messié</dc:creator>
  <dc:description/>
  <cp:lastModifiedBy>Monique Messié</cp:lastModifiedBy>
  <cp:revision>159</cp:revision>
  <cp:lastPrinted>2015-05-28T11:59:14Z</cp:lastPrinted>
  <dcterms:created xsi:type="dcterms:W3CDTF">2015-01-28T16:38:27Z</dcterms:created>
  <dcterms:modified xsi:type="dcterms:W3CDTF">2017-01-24T23:24:47Z</dcterms:modified>
  <dc:language>en-US</dc:language>
</cp:coreProperties>
</file>