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23"/>
  </p:notesMasterIdLst>
  <p:sldIdLst>
    <p:sldId id="256" r:id="rId2"/>
    <p:sldId id="290" r:id="rId3"/>
    <p:sldId id="258" r:id="rId4"/>
    <p:sldId id="259" r:id="rId5"/>
    <p:sldId id="275" r:id="rId6"/>
    <p:sldId id="276" r:id="rId7"/>
    <p:sldId id="287" r:id="rId8"/>
    <p:sldId id="261" r:id="rId9"/>
    <p:sldId id="262" r:id="rId10"/>
    <p:sldId id="288" r:id="rId11"/>
    <p:sldId id="266" r:id="rId12"/>
    <p:sldId id="267" r:id="rId13"/>
    <p:sldId id="274" r:id="rId14"/>
    <p:sldId id="281" r:id="rId15"/>
    <p:sldId id="273" r:id="rId16"/>
    <p:sldId id="268" r:id="rId17"/>
    <p:sldId id="282" r:id="rId18"/>
    <p:sldId id="283" r:id="rId19"/>
    <p:sldId id="284" r:id="rId20"/>
    <p:sldId id="285" r:id="rId21"/>
    <p:sldId id="289" r:id="rId22"/>
  </p:sldIdLst>
  <p:sldSz cx="10080625" cy="7559675"/>
  <p:notesSz cx="7772400" cy="10058400"/>
  <p:defaultTextStyle>
    <a:defPPr>
      <a:defRPr lang="fr-FR"/>
    </a:defPPr>
    <a:lvl1pPr marL="0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0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21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31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41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052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63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073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083" algn="l" defTabSz="9140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43"/>
    <p:restoredTop sz="94698"/>
  </p:normalViewPr>
  <p:slideViewPr>
    <p:cSldViewPr snapToGrid="0" snapToObjects="1">
      <p:cViewPr>
        <p:scale>
          <a:sx n="90" d="100"/>
          <a:sy n="90" d="100"/>
        </p:scale>
        <p:origin x="-2376" y="-72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CDFCC-0D87-C04D-8A8E-1808F6E08131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16C96-22A4-8249-B5BC-19CD46E0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08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0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21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31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41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5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63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73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83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16C96-22A4-8249-B5BC-19CD46E0F0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14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16C96-22A4-8249-B5BC-19CD46E0F0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1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348403"/>
            <a:ext cx="8568531" cy="16204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0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7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1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4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8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502F-AA42-49CD-A877-AE3624C01E6D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71DF-4B16-4AEF-BF3C-CAFAC7D00C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0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486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4" y="302748"/>
            <a:ext cx="2268141" cy="64502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302748"/>
            <a:ext cx="6636411" cy="64502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297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62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0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5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00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05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40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75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101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45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280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895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763928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763928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146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00" indent="0">
              <a:buNone/>
              <a:defRPr sz="2200" b="1"/>
            </a:lvl2pPr>
            <a:lvl3pPr marL="1007004" indent="0">
              <a:buNone/>
              <a:defRPr sz="2000" b="1"/>
            </a:lvl3pPr>
            <a:lvl4pPr marL="1510506" indent="0">
              <a:buNone/>
              <a:defRPr sz="1800" b="1"/>
            </a:lvl4pPr>
            <a:lvl5pPr marL="2014006" indent="0">
              <a:buNone/>
              <a:defRPr sz="1800" b="1"/>
            </a:lvl5pPr>
            <a:lvl6pPr marL="2517508" indent="0">
              <a:buNone/>
              <a:defRPr sz="1800" b="1"/>
            </a:lvl6pPr>
            <a:lvl7pPr marL="3021010" indent="0">
              <a:buNone/>
              <a:defRPr sz="1800" b="1"/>
            </a:lvl7pPr>
            <a:lvl8pPr marL="3524507" indent="0">
              <a:buNone/>
              <a:defRPr sz="1800" b="1"/>
            </a:lvl8pPr>
            <a:lvl9pPr marL="402801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00" indent="0">
              <a:buNone/>
              <a:defRPr sz="2200" b="1"/>
            </a:lvl2pPr>
            <a:lvl3pPr marL="1007004" indent="0">
              <a:buNone/>
              <a:defRPr sz="2000" b="1"/>
            </a:lvl3pPr>
            <a:lvl4pPr marL="1510506" indent="0">
              <a:buNone/>
              <a:defRPr sz="1800" b="1"/>
            </a:lvl4pPr>
            <a:lvl5pPr marL="2014006" indent="0">
              <a:buNone/>
              <a:defRPr sz="1800" b="1"/>
            </a:lvl5pPr>
            <a:lvl6pPr marL="2517508" indent="0">
              <a:buNone/>
              <a:defRPr sz="1800" b="1"/>
            </a:lvl6pPr>
            <a:lvl7pPr marL="3021010" indent="0">
              <a:buNone/>
              <a:defRPr sz="1800" b="1"/>
            </a:lvl7pPr>
            <a:lvl8pPr marL="3524507" indent="0">
              <a:buNone/>
              <a:defRPr sz="1800" b="1"/>
            </a:lvl8pPr>
            <a:lvl9pPr marL="402801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558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502F-AA42-49CD-A877-AE3624C01E6D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71DF-4B16-4AEF-BF3C-CAFAC7D00C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590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0998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500" indent="0">
              <a:buNone/>
              <a:defRPr sz="1300"/>
            </a:lvl2pPr>
            <a:lvl3pPr marL="1007004" indent="0">
              <a:buNone/>
              <a:defRPr sz="1100"/>
            </a:lvl3pPr>
            <a:lvl4pPr marL="1510506" indent="0">
              <a:buNone/>
              <a:defRPr sz="1000"/>
            </a:lvl4pPr>
            <a:lvl5pPr marL="2014006" indent="0">
              <a:buNone/>
              <a:defRPr sz="1000"/>
            </a:lvl5pPr>
            <a:lvl6pPr marL="2517508" indent="0">
              <a:buNone/>
              <a:defRPr sz="1000"/>
            </a:lvl6pPr>
            <a:lvl7pPr marL="3021010" indent="0">
              <a:buNone/>
              <a:defRPr sz="1000"/>
            </a:lvl7pPr>
            <a:lvl8pPr marL="3524507" indent="0">
              <a:buNone/>
              <a:defRPr sz="1000"/>
            </a:lvl8pPr>
            <a:lvl9pPr marL="402801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556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500" indent="0">
              <a:buNone/>
              <a:defRPr sz="3100"/>
            </a:lvl2pPr>
            <a:lvl3pPr marL="1007004" indent="0">
              <a:buNone/>
              <a:defRPr sz="2600"/>
            </a:lvl3pPr>
            <a:lvl4pPr marL="1510506" indent="0">
              <a:buNone/>
              <a:defRPr sz="2200"/>
            </a:lvl4pPr>
            <a:lvl5pPr marL="2014006" indent="0">
              <a:buNone/>
              <a:defRPr sz="2200"/>
            </a:lvl5pPr>
            <a:lvl6pPr marL="2517508" indent="0">
              <a:buNone/>
              <a:defRPr sz="2200"/>
            </a:lvl6pPr>
            <a:lvl7pPr marL="3021010" indent="0">
              <a:buNone/>
              <a:defRPr sz="2200"/>
            </a:lvl7pPr>
            <a:lvl8pPr marL="3524507" indent="0">
              <a:buNone/>
              <a:defRPr sz="2200"/>
            </a:lvl8pPr>
            <a:lvl9pPr marL="4028011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500" indent="0">
              <a:buNone/>
              <a:defRPr sz="1300"/>
            </a:lvl2pPr>
            <a:lvl3pPr marL="1007004" indent="0">
              <a:buNone/>
              <a:defRPr sz="1100"/>
            </a:lvl3pPr>
            <a:lvl4pPr marL="1510506" indent="0">
              <a:buNone/>
              <a:defRPr sz="1000"/>
            </a:lvl4pPr>
            <a:lvl5pPr marL="2014006" indent="0">
              <a:buNone/>
              <a:defRPr sz="1000"/>
            </a:lvl5pPr>
            <a:lvl6pPr marL="2517508" indent="0">
              <a:buNone/>
              <a:defRPr sz="1000"/>
            </a:lvl6pPr>
            <a:lvl7pPr marL="3021010" indent="0">
              <a:buNone/>
              <a:defRPr sz="1000"/>
            </a:lvl7pPr>
            <a:lvl8pPr marL="3524507" indent="0">
              <a:buNone/>
              <a:defRPr sz="1000"/>
            </a:lvl8pPr>
            <a:lvl9pPr marL="402801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052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695" tIns="50350" rIns="100695" bIns="5035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vert="horz" lIns="100695" tIns="50350" rIns="100695" bIns="5035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031" y="7006709"/>
            <a:ext cx="2352146" cy="402483"/>
          </a:xfrm>
          <a:prstGeom prst="rect">
            <a:avLst/>
          </a:prstGeom>
        </p:spPr>
        <p:txBody>
          <a:bodyPr vert="horz" lIns="100695" tIns="50350" rIns="100695" bIns="5035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4214" y="7006709"/>
            <a:ext cx="3192198" cy="402483"/>
          </a:xfrm>
          <a:prstGeom prst="rect">
            <a:avLst/>
          </a:prstGeom>
        </p:spPr>
        <p:txBody>
          <a:bodyPr vert="horz" lIns="100695" tIns="50350" rIns="100695" bIns="5035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4448" y="7006709"/>
            <a:ext cx="2352146" cy="402483"/>
          </a:xfrm>
          <a:prstGeom prst="rect">
            <a:avLst/>
          </a:prstGeom>
        </p:spPr>
        <p:txBody>
          <a:bodyPr vert="horz" lIns="100695" tIns="50350" rIns="100695" bIns="5035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21CF0DAA-8598-4084-9298-199CD7853CA6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234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100700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626" indent="-377626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190" indent="-314688" algn="l" defTabSz="100700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755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256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5758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69259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2761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6263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9764" indent="-251751" algn="l" defTabSz="100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50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004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506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006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7508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010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4507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8011" algn="l" defTabSz="100700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822964" y="1055738"/>
            <a:ext cx="840610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Possible ITS paper</a:t>
            </a:r>
          </a:p>
        </p:txBody>
      </p:sp>
      <p:sp>
        <p:nvSpPr>
          <p:cNvPr id="4" name="TextShape 2"/>
          <p:cNvSpPr txBox="1"/>
          <p:nvPr/>
        </p:nvSpPr>
        <p:spPr>
          <a:xfrm>
            <a:off x="695373" y="3072809"/>
            <a:ext cx="8533691" cy="2399303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Would include:</a:t>
            </a:r>
          </a:p>
          <a:p>
            <a:pPr marL="342758" indent="-342758">
              <a:buAutoNum type="arabicPeriod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Status of ecosystem composition from MDS and PCA</a:t>
            </a:r>
          </a:p>
          <a:p>
            <a:pPr marL="342758" indent="-342758">
              <a:buAutoNum type="arabicPeriod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Time series of ecosystem status (ecosystem indices)</a:t>
            </a:r>
          </a:p>
          <a:p>
            <a:pPr marL="342758" indent="-342758">
              <a:buAutoNum type="arabicPeriod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Physical forcing integration across the water column</a:t>
            </a:r>
          </a:p>
          <a:p>
            <a:pPr marL="342758" indent="-342758">
              <a:buAutoNum type="arabicPeriod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Possibly vignette-type stories such as El Niño, the </a:t>
            </a:r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dinos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age, regime shifts.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 Integration through the water column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504003" y="2743200"/>
            <a:ext cx="9071640" cy="341028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Analysis of mode 1 (from previous analysis)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Goals:</a:t>
            </a:r>
          </a:p>
          <a:p>
            <a:pPr marL="914021" lvl="1" indent="-457010">
              <a:buFont typeface="+mj-lt"/>
              <a:buAutoNum type="alpha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Characterize the reddening of the signal as we go deeper</a:t>
            </a:r>
          </a:p>
          <a:p>
            <a:pPr marL="914021" lvl="1" indent="-457010">
              <a:buFont typeface="+mj-lt"/>
              <a:buAutoNum type="alpha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Explain the 1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mode of variability by means of physical forcing (= upwelling)</a:t>
            </a:r>
          </a:p>
          <a:p>
            <a:pPr marL="914021" lvl="1" indent="-457010">
              <a:buFont typeface="+mj-lt"/>
              <a:buAutoNum type="alpha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Question: is the frequency lower when going deeper, or when going up the food chain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77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2"/>
          <p:cNvSpPr txBox="1"/>
          <p:nvPr/>
        </p:nvSpPr>
        <p:spPr>
          <a:xfrm>
            <a:off x="529564" y="1828800"/>
            <a:ext cx="9071640" cy="1005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1822" indent="-323867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describe how environmental forcing gets dampened as we move deeper / animals live longer</a:t>
            </a:r>
          </a:p>
        </p:txBody>
      </p:sp>
      <p:pic>
        <p:nvPicPr>
          <p:cNvPr id="139" name="Image 138"/>
          <p:cNvPicPr/>
          <p:nvPr/>
        </p:nvPicPr>
        <p:blipFill>
          <a:blip r:embed="rId2"/>
          <a:stretch/>
        </p:blipFill>
        <p:spPr>
          <a:xfrm>
            <a:off x="822960" y="3330002"/>
            <a:ext cx="8503920" cy="3985200"/>
          </a:xfrm>
          <a:prstGeom prst="rect">
            <a:avLst/>
          </a:prstGeom>
          <a:ln>
            <a:noFill/>
          </a:ln>
        </p:spPr>
      </p:pic>
      <p:sp>
        <p:nvSpPr>
          <p:cNvPr id="140" name="CustomShape 3"/>
          <p:cNvSpPr/>
          <p:nvPr/>
        </p:nvSpPr>
        <p:spPr>
          <a:xfrm>
            <a:off x="5303520" y="5212080"/>
            <a:ext cx="4023360" cy="192024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integration hypothesis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2"/>
          <p:cNvSpPr txBox="1"/>
          <p:nvPr/>
        </p:nvSpPr>
        <p:spPr>
          <a:xfrm>
            <a:off x="231745" y="2365583"/>
            <a:ext cx="9509760" cy="1034842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rate of change of an ecological variable, Y(t), is forced by oceanic variations, f(t), and </a:t>
            </a:r>
            <a:r>
              <a:rPr lang="en-US" sz="2000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2000" b="1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is the natural damping timescale </a:t>
            </a: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for the selected ecosystem variable (e.g., the lifespan of the species).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TextShape 3"/>
          <p:cNvSpPr txBox="1"/>
          <p:nvPr/>
        </p:nvSpPr>
        <p:spPr>
          <a:xfrm>
            <a:off x="3470669" y="3746183"/>
            <a:ext cx="3450487" cy="72900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Y(0) = f(0)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Y(t+1) = f(t) + Y(t)* (1 - 1/</a:t>
            </a:r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TextShape 4"/>
          <p:cNvSpPr txBox="1"/>
          <p:nvPr/>
        </p:nvSpPr>
        <p:spPr>
          <a:xfrm>
            <a:off x="154766" y="4942828"/>
            <a:ext cx="9848880" cy="71171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If </a:t>
            </a:r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1, Y(t+1) = f(t) </a:t>
            </a:r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the variable responds to f within one time step with no memory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If </a:t>
            </a:r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∞, Y(t+1) = f(t) + Y(t) </a:t>
            </a:r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. the oceanic forcing stays with infinite memory (getting summed) 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integration theory</a:t>
            </a:r>
            <a:endParaRPr lang="en-US" dirty="0"/>
          </a:p>
        </p:txBody>
      </p:sp>
      <p:sp>
        <p:nvSpPr>
          <p:cNvPr id="7" name="CustomShape 3"/>
          <p:cNvSpPr/>
          <p:nvPr/>
        </p:nvSpPr>
        <p:spPr>
          <a:xfrm>
            <a:off x="231744" y="2365583"/>
            <a:ext cx="9343895" cy="1034842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 14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-11594" y="2100257"/>
            <a:ext cx="4492154" cy="4824742"/>
          </a:xfrm>
          <a:prstGeom prst="rect">
            <a:avLst/>
          </a:prstGeom>
          <a:ln>
            <a:noFill/>
          </a:ln>
        </p:spPr>
      </p:pic>
      <p:pic>
        <p:nvPicPr>
          <p:cNvPr id="146" name="Image 14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60784" y="2514595"/>
            <a:ext cx="4805175" cy="3957636"/>
          </a:xfrm>
          <a:prstGeom prst="rect">
            <a:avLst/>
          </a:prstGeom>
          <a:ln>
            <a:noFill/>
          </a:ln>
        </p:spPr>
      </p:pic>
      <p:sp>
        <p:nvSpPr>
          <p:cNvPr id="147" name="TextShape 5"/>
          <p:cNvSpPr txBox="1"/>
          <p:nvPr/>
        </p:nvSpPr>
        <p:spPr>
          <a:xfrm>
            <a:off x="3800340" y="3240399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400" spc="-1" baseline="-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6 months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TextShape 6"/>
          <p:cNvSpPr txBox="1"/>
          <p:nvPr/>
        </p:nvSpPr>
        <p:spPr>
          <a:xfrm>
            <a:off x="3726184" y="4745090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400" spc="-1" baseline="-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1400" spc="-1" baseline="-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2 years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integration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4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(a) frequency analysis</a:t>
            </a:r>
            <a:endParaRPr lang="en-US" dirty="0"/>
          </a:p>
        </p:txBody>
      </p:sp>
      <p:pic>
        <p:nvPicPr>
          <p:cNvPr id="3074" name="Picture 2" descr="Y:\users\monique\etude_ITS\graphiques\etude_integration\analyse_frequences\PCall_DFT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6936"/>
            <a:ext cx="5061098" cy="379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9531" y="3466932"/>
            <a:ext cx="5061097" cy="379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33377" y="3314542"/>
            <a:ext cx="3136605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r>
              <a:rPr lang="en-US" dirty="0" smtClean="0"/>
              <a:t>Discrete Fourier transform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22018" y="3314542"/>
            <a:ext cx="3136605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r>
              <a:rPr lang="en-US" dirty="0" smtClean="0"/>
              <a:t>Lomb-</a:t>
            </a:r>
            <a:r>
              <a:rPr lang="en-US" dirty="0" err="1" smtClean="0"/>
              <a:t>Scargle</a:t>
            </a:r>
            <a:r>
              <a:rPr lang="en-US" dirty="0" smtClean="0"/>
              <a:t> </a:t>
            </a:r>
            <a:r>
              <a:rPr lang="en-US" dirty="0" err="1" smtClean="0"/>
              <a:t>periodogram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0658" y="2111966"/>
            <a:ext cx="8066720" cy="369314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i="1" dirty="0" smtClean="0"/>
              <a:t>(analysis of principal components for mode 1, original sampling temporal resolution)</a:t>
            </a:r>
            <a:endParaRPr lang="en-US" i="1" dirty="0"/>
          </a:p>
        </p:txBody>
      </p:sp>
      <p:sp>
        <p:nvSpPr>
          <p:cNvPr id="11" name="TextShape 4"/>
          <p:cNvSpPr txBox="1"/>
          <p:nvPr/>
        </p:nvSpPr>
        <p:spPr>
          <a:xfrm>
            <a:off x="3665648" y="3766221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5"/>
          <p:cNvSpPr txBox="1"/>
          <p:nvPr/>
        </p:nvSpPr>
        <p:spPr>
          <a:xfrm>
            <a:off x="3616092" y="4751851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Shape 6"/>
          <p:cNvSpPr txBox="1"/>
          <p:nvPr/>
        </p:nvSpPr>
        <p:spPr>
          <a:xfrm>
            <a:off x="3743408" y="6530899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4"/>
          <p:cNvSpPr txBox="1"/>
          <p:nvPr/>
        </p:nvSpPr>
        <p:spPr>
          <a:xfrm>
            <a:off x="8689788" y="3766221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TextShape 5"/>
          <p:cNvSpPr txBox="1"/>
          <p:nvPr/>
        </p:nvSpPr>
        <p:spPr>
          <a:xfrm>
            <a:off x="8640233" y="4751851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TextShape 6"/>
          <p:cNvSpPr txBox="1"/>
          <p:nvPr/>
        </p:nvSpPr>
        <p:spPr>
          <a:xfrm>
            <a:off x="8767548" y="6530899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7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"/>
          <a:stretch/>
        </p:blipFill>
        <p:spPr>
          <a:xfrm>
            <a:off x="1252576" y="1563215"/>
            <a:ext cx="8635703" cy="5991655"/>
          </a:xfrm>
          <a:prstGeom prst="rect">
            <a:avLst/>
          </a:prstGeom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800850" y="328613"/>
            <a:ext cx="2628900" cy="75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1" tIns="45701" rIns="91401" bIns="45701"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10300" y="1323023"/>
            <a:ext cx="790575" cy="212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1" tIns="45701" rIns="91401" bIns="45701"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04003" y="35506"/>
            <a:ext cx="9071640" cy="12621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(b) upwelling forcing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445" y="1350724"/>
            <a:ext cx="8436628" cy="369314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Note – will re-run with NDBC buoy data instead of M1 (may provide a longer time series)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11" name="TextShape 2"/>
          <p:cNvSpPr txBox="1"/>
          <p:nvPr/>
        </p:nvSpPr>
        <p:spPr>
          <a:xfrm>
            <a:off x="212379" y="3654268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2-week integration</a:t>
            </a:r>
          </a:p>
        </p:txBody>
      </p:sp>
      <p:sp>
        <p:nvSpPr>
          <p:cNvPr id="12" name="TextShape 3"/>
          <p:cNvSpPr txBox="1"/>
          <p:nvPr/>
        </p:nvSpPr>
        <p:spPr>
          <a:xfrm>
            <a:off x="201398" y="5149382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2-year integration</a:t>
            </a:r>
          </a:p>
        </p:txBody>
      </p:sp>
      <p:sp>
        <p:nvSpPr>
          <p:cNvPr id="14" name="TextShape 4"/>
          <p:cNvSpPr txBox="1"/>
          <p:nvPr/>
        </p:nvSpPr>
        <p:spPr>
          <a:xfrm>
            <a:off x="174853" y="6648304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8-year integration</a:t>
            </a:r>
          </a:p>
        </p:txBody>
      </p:sp>
    </p:spTree>
    <p:extLst>
      <p:ext uri="{BB962C8B-B14F-4D97-AF65-F5344CB8AC3E}">
        <p14:creationId xmlns:p14="http://schemas.microsoft.com/office/powerpoint/2010/main" val="13219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 14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0"/>
          <a:stretch/>
        </p:blipFill>
        <p:spPr>
          <a:xfrm>
            <a:off x="1252728" y="1563628"/>
            <a:ext cx="8635843" cy="5996051"/>
          </a:xfrm>
          <a:prstGeom prst="rect">
            <a:avLst/>
          </a:prstGeom>
          <a:ln>
            <a:noFill/>
          </a:ln>
        </p:spPr>
      </p:pic>
      <p:sp>
        <p:nvSpPr>
          <p:cNvPr id="151" name="TextShape 2"/>
          <p:cNvSpPr txBox="1"/>
          <p:nvPr/>
        </p:nvSpPr>
        <p:spPr>
          <a:xfrm>
            <a:off x="212379" y="3654268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2-week integration</a:t>
            </a:r>
          </a:p>
        </p:txBody>
      </p:sp>
      <p:sp>
        <p:nvSpPr>
          <p:cNvPr id="152" name="TextShape 3"/>
          <p:cNvSpPr txBox="1"/>
          <p:nvPr/>
        </p:nvSpPr>
        <p:spPr>
          <a:xfrm>
            <a:off x="201398" y="5149382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2-year integration</a:t>
            </a:r>
          </a:p>
        </p:txBody>
      </p:sp>
      <p:sp>
        <p:nvSpPr>
          <p:cNvPr id="153" name="TextShape 4"/>
          <p:cNvSpPr txBox="1"/>
          <p:nvPr/>
        </p:nvSpPr>
        <p:spPr>
          <a:xfrm>
            <a:off x="174853" y="6648304"/>
            <a:ext cx="164592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8-year integration</a:t>
            </a:r>
          </a:p>
        </p:txBody>
      </p:sp>
      <p:sp>
        <p:nvSpPr>
          <p:cNvPr id="154" name="TextShape 5"/>
          <p:cNvSpPr txBox="1"/>
          <p:nvPr/>
        </p:nvSpPr>
        <p:spPr>
          <a:xfrm>
            <a:off x="9196561" y="3624275"/>
            <a:ext cx="80928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~18%</a:t>
            </a:r>
          </a:p>
          <a:p>
            <a:pPr algn="ctr"/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TextShape 6"/>
          <p:cNvSpPr txBox="1"/>
          <p:nvPr/>
        </p:nvSpPr>
        <p:spPr>
          <a:xfrm>
            <a:off x="9196561" y="4974961"/>
            <a:ext cx="80928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~53%</a:t>
            </a:r>
          </a:p>
          <a:p>
            <a:pPr algn="ctr"/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TextShape 7"/>
          <p:cNvSpPr txBox="1"/>
          <p:nvPr/>
        </p:nvSpPr>
        <p:spPr>
          <a:xfrm>
            <a:off x="9196561" y="6465424"/>
            <a:ext cx="809280" cy="602279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~38%</a:t>
            </a:r>
          </a:p>
          <a:p>
            <a:pPr algn="ctr"/>
            <a:r>
              <a:rPr lang="en-U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4"/>
          <p:cNvSpPr txBox="1"/>
          <p:nvPr/>
        </p:nvSpPr>
        <p:spPr>
          <a:xfrm>
            <a:off x="303818" y="3307948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5"/>
          <p:cNvSpPr txBox="1"/>
          <p:nvPr/>
        </p:nvSpPr>
        <p:spPr>
          <a:xfrm>
            <a:off x="237701" y="4801797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6"/>
          <p:cNvSpPr txBox="1"/>
          <p:nvPr/>
        </p:nvSpPr>
        <p:spPr>
          <a:xfrm>
            <a:off x="277633" y="6301984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04003" y="35506"/>
            <a:ext cx="9071640" cy="12621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(b) upwelling forcing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04003" y="35506"/>
            <a:ext cx="9071640" cy="12621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Integration through the water column: (b) upwelling forcing</a:t>
            </a:r>
            <a:endParaRPr lang="en-US" dirty="0"/>
          </a:p>
        </p:txBody>
      </p:sp>
      <p:pic>
        <p:nvPicPr>
          <p:cNvPr id="2050" name="Picture 2" descr="Y:\users\monique\etude_ITS\graphiques\etude_integration\sensitivity_ektrans_monthl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6"/>
          <a:stretch/>
        </p:blipFill>
        <p:spPr bwMode="auto">
          <a:xfrm>
            <a:off x="987499" y="2052085"/>
            <a:ext cx="8115226" cy="51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Shape 4"/>
          <p:cNvSpPr txBox="1"/>
          <p:nvPr/>
        </p:nvSpPr>
        <p:spPr>
          <a:xfrm>
            <a:off x="2208323" y="4473270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TextShape 5"/>
          <p:cNvSpPr txBox="1"/>
          <p:nvPr/>
        </p:nvSpPr>
        <p:spPr>
          <a:xfrm>
            <a:off x="2501667" y="2916355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Shape 6"/>
          <p:cNvSpPr txBox="1"/>
          <p:nvPr/>
        </p:nvSpPr>
        <p:spPr>
          <a:xfrm>
            <a:off x="5733284" y="4126948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6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3" y="138227"/>
            <a:ext cx="9071640" cy="1722475"/>
          </a:xfrm>
        </p:spPr>
        <p:txBody>
          <a:bodyPr/>
          <a:lstStyle/>
          <a:p>
            <a:r>
              <a:rPr lang="en-US" dirty="0"/>
              <a:t>3. Integration through the water column: </a:t>
            </a:r>
            <a:r>
              <a:rPr lang="en-US" dirty="0" smtClean="0"/>
              <a:t>(c) why?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326" y="2798256"/>
            <a:ext cx="5469323" cy="410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2638" y="2902426"/>
            <a:ext cx="3869996" cy="2031325"/>
          </a:xfrm>
          <a:prstGeom prst="rect">
            <a:avLst/>
          </a:prstGeom>
          <a:noFill/>
        </p:spPr>
        <p:txBody>
          <a:bodyPr wrap="square" lIns="91401" tIns="45701" rIns="91401" bIns="45701" rtlCol="0">
            <a:spAutoFit/>
          </a:bodyPr>
          <a:lstStyle/>
          <a:p>
            <a:r>
              <a:rPr lang="en-US" dirty="0" smtClean="0"/>
              <a:t>Frequency increases with depth…</a:t>
            </a:r>
          </a:p>
          <a:p>
            <a:r>
              <a:rPr lang="en-US" dirty="0" smtClean="0"/>
              <a:t>… because of forcing attenuation/reddening when going deeper?</a:t>
            </a:r>
          </a:p>
          <a:p>
            <a:r>
              <a:rPr lang="en-US" dirty="0" smtClean="0"/>
              <a:t>… or because trophic levels increase from surface to midwater to benthos in ITS?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1875" y="5341866"/>
            <a:ext cx="3589509" cy="1200329"/>
          </a:xfrm>
          <a:prstGeom prst="rect">
            <a:avLst/>
          </a:prstGeom>
          <a:noFill/>
        </p:spPr>
        <p:txBody>
          <a:bodyPr wrap="square" lIns="91401" tIns="45701" rIns="91401" bIns="45701" rtlCol="0">
            <a:spAutoFit/>
          </a:bodyPr>
          <a:lstStyle/>
          <a:p>
            <a:r>
              <a:rPr lang="en-US" sz="2400" b="1" dirty="0"/>
              <a:t>→ Midwater has both depth and trophic resolution</a:t>
            </a:r>
          </a:p>
        </p:txBody>
      </p:sp>
      <p:sp>
        <p:nvSpPr>
          <p:cNvPr id="7" name="TextShape 4"/>
          <p:cNvSpPr txBox="1"/>
          <p:nvPr/>
        </p:nvSpPr>
        <p:spPr>
          <a:xfrm>
            <a:off x="4108012" y="3123280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TextShape 5"/>
          <p:cNvSpPr txBox="1"/>
          <p:nvPr/>
        </p:nvSpPr>
        <p:spPr>
          <a:xfrm>
            <a:off x="4058460" y="4108914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extShape 6"/>
          <p:cNvSpPr txBox="1"/>
          <p:nvPr/>
        </p:nvSpPr>
        <p:spPr>
          <a:xfrm>
            <a:off x="4213549" y="618800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71464" y="7172325"/>
            <a:ext cx="6702500" cy="369314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b="1" i="1" dirty="0" smtClean="0">
                <a:solidFill>
                  <a:schemeClr val="accent1"/>
                </a:solidFill>
              </a:rPr>
              <a:t>Note </a:t>
            </a:r>
            <a:r>
              <a:rPr lang="mr-IN" b="1" i="1" dirty="0" smtClean="0">
                <a:solidFill>
                  <a:schemeClr val="accent1"/>
                </a:solidFill>
              </a:rPr>
              <a:t>–</a:t>
            </a:r>
            <a:r>
              <a:rPr lang="en-US" b="1" i="1" dirty="0" smtClean="0">
                <a:solidFill>
                  <a:schemeClr val="accent1"/>
                </a:solidFill>
              </a:rPr>
              <a:t> integration time scales different from time series frequency!!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3" y="138227"/>
            <a:ext cx="9071640" cy="1722475"/>
          </a:xfrm>
        </p:spPr>
        <p:txBody>
          <a:bodyPr/>
          <a:lstStyle/>
          <a:p>
            <a:r>
              <a:rPr lang="en-US" dirty="0"/>
              <a:t>3. Integration through the water column: </a:t>
            </a:r>
            <a:r>
              <a:rPr lang="en-US" dirty="0" smtClean="0"/>
              <a:t>(c) with depth?</a:t>
            </a:r>
            <a:endParaRPr lang="en-US" dirty="0"/>
          </a:p>
        </p:txBody>
      </p:sp>
      <p:pic>
        <p:nvPicPr>
          <p:cNvPr id="4098" name="Picture 2" descr="Y:\users\monique\etude_ITS\graphiques\etude_integration\analyse_frequences\MidW_PC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0" y="2507089"/>
            <a:ext cx="4593265" cy="50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7360" y="2507089"/>
            <a:ext cx="4593264" cy="50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45073" y="2322420"/>
            <a:ext cx="3136605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r>
              <a:rPr lang="en-US" dirty="0" smtClean="0"/>
              <a:t>PCA analysis at each depth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53976" y="2322420"/>
            <a:ext cx="334291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r>
              <a:rPr lang="en-US" dirty="0" smtClean="0"/>
              <a:t>Individual species: e.g. Aegina</a:t>
            </a:r>
            <a:endParaRPr lang="en-US" dirty="0"/>
          </a:p>
        </p:txBody>
      </p:sp>
      <p:sp>
        <p:nvSpPr>
          <p:cNvPr id="7" name="TextShape 5"/>
          <p:cNvSpPr txBox="1"/>
          <p:nvPr/>
        </p:nvSpPr>
        <p:spPr>
          <a:xfrm>
            <a:off x="4" y="2591734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5"/>
          <p:cNvSpPr txBox="1"/>
          <p:nvPr/>
        </p:nvSpPr>
        <p:spPr>
          <a:xfrm>
            <a:off x="9523" y="3015605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5"/>
          <p:cNvSpPr txBox="1"/>
          <p:nvPr/>
        </p:nvSpPr>
        <p:spPr>
          <a:xfrm>
            <a:off x="4" y="3459159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Shape 5"/>
          <p:cNvSpPr txBox="1"/>
          <p:nvPr/>
        </p:nvSpPr>
        <p:spPr>
          <a:xfrm>
            <a:off x="9523" y="3883030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5"/>
          <p:cNvSpPr txBox="1"/>
          <p:nvPr/>
        </p:nvSpPr>
        <p:spPr>
          <a:xfrm>
            <a:off x="9523" y="4305513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TextShape 5"/>
          <p:cNvSpPr txBox="1"/>
          <p:nvPr/>
        </p:nvSpPr>
        <p:spPr>
          <a:xfrm>
            <a:off x="19044" y="4729384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TextShape 5"/>
          <p:cNvSpPr txBox="1"/>
          <p:nvPr/>
        </p:nvSpPr>
        <p:spPr>
          <a:xfrm>
            <a:off x="9523" y="5172940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TextShape 5"/>
          <p:cNvSpPr txBox="1"/>
          <p:nvPr/>
        </p:nvSpPr>
        <p:spPr>
          <a:xfrm>
            <a:off x="19044" y="5596812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TextShape 5"/>
          <p:cNvSpPr txBox="1"/>
          <p:nvPr/>
        </p:nvSpPr>
        <p:spPr>
          <a:xfrm>
            <a:off x="9529" y="6040367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TextShape 5"/>
          <p:cNvSpPr txBox="1"/>
          <p:nvPr/>
        </p:nvSpPr>
        <p:spPr>
          <a:xfrm>
            <a:off x="19048" y="6464238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TextShape 5"/>
          <p:cNvSpPr txBox="1"/>
          <p:nvPr/>
        </p:nvSpPr>
        <p:spPr>
          <a:xfrm>
            <a:off x="9529" y="6907788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1000 m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77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Ecosystem status (composition)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504003" y="2243138"/>
            <a:ext cx="9071640" cy="391034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Method: MDS and PCA, yearly data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Goal: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characterize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years into “states” of the 3 ecosystems (in terms of ecosystem composition)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look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common variations between the 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66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3" y="138227"/>
            <a:ext cx="9071640" cy="1722475"/>
          </a:xfrm>
        </p:spPr>
        <p:txBody>
          <a:bodyPr/>
          <a:lstStyle/>
          <a:p>
            <a:r>
              <a:rPr lang="en-US" dirty="0"/>
              <a:t>3. Integration through the water column: </a:t>
            </a:r>
            <a:r>
              <a:rPr lang="en-US" dirty="0" smtClean="0"/>
              <a:t>(c) with trophic level?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2987" y="2020947"/>
            <a:ext cx="6923416" cy="553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Shape 5"/>
          <p:cNvSpPr txBox="1"/>
          <p:nvPr/>
        </p:nvSpPr>
        <p:spPr>
          <a:xfrm>
            <a:off x="271466" y="2620313"/>
            <a:ext cx="1019181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Aegina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TextShape 5"/>
          <p:cNvSpPr txBox="1"/>
          <p:nvPr/>
        </p:nvSpPr>
        <p:spPr>
          <a:xfrm>
            <a:off x="271462" y="3828278"/>
            <a:ext cx="1671638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Chaetognatha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Shape 5"/>
          <p:cNvSpPr txBox="1"/>
          <p:nvPr/>
        </p:nvSpPr>
        <p:spPr>
          <a:xfrm>
            <a:off x="271463" y="5036242"/>
            <a:ext cx="154305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Myctophidae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Shape 5"/>
          <p:cNvSpPr txBox="1"/>
          <p:nvPr/>
        </p:nvSpPr>
        <p:spPr>
          <a:xfrm>
            <a:off x="271464" y="6244207"/>
            <a:ext cx="1291524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 err="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Nanomia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6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Vignette-type stories?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504003" y="2414588"/>
            <a:ext cx="9071640" cy="373889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Possible highlights: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El Niño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age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Regime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of uncertainty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 4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" y="1565175"/>
            <a:ext cx="3859200" cy="2894968"/>
          </a:xfrm>
          <a:prstGeom prst="rect">
            <a:avLst/>
          </a:prstGeom>
          <a:ln>
            <a:noFill/>
          </a:ln>
        </p:spPr>
      </p:pic>
      <p:pic>
        <p:nvPicPr>
          <p:cNvPr id="45" name="Image 44"/>
          <p:cNvPicPr/>
          <p:nvPr/>
        </p:nvPicPr>
        <p:blipFill>
          <a:blip r:embed="rId3"/>
          <a:stretch/>
        </p:blipFill>
        <p:spPr>
          <a:xfrm>
            <a:off x="5760720" y="1371600"/>
            <a:ext cx="4089600" cy="3228120"/>
          </a:xfrm>
          <a:prstGeom prst="rect">
            <a:avLst/>
          </a:prstGeom>
          <a:ln>
            <a:noFill/>
          </a:ln>
        </p:spPr>
      </p:pic>
      <p:pic>
        <p:nvPicPr>
          <p:cNvPr id="46" name="Image 45"/>
          <p:cNvPicPr/>
          <p:nvPr/>
        </p:nvPicPr>
        <p:blipFill>
          <a:blip r:embed="rId4"/>
          <a:srcRect t="2193" r="9518"/>
          <a:stretch/>
        </p:blipFill>
        <p:spPr>
          <a:xfrm>
            <a:off x="2867764" y="4206240"/>
            <a:ext cx="3931560" cy="3353760"/>
          </a:xfrm>
          <a:prstGeom prst="rect">
            <a:avLst/>
          </a:prstGeom>
          <a:ln>
            <a:noFill/>
          </a:ln>
        </p:spPr>
      </p:pic>
      <p:sp>
        <p:nvSpPr>
          <p:cNvPr id="47" name="TextShape 2"/>
          <p:cNvSpPr txBox="1"/>
          <p:nvPr/>
        </p:nvSpPr>
        <p:spPr>
          <a:xfrm>
            <a:off x="7863840" y="6309360"/>
            <a:ext cx="2194560" cy="111420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MDS on yearly data</a:t>
            </a:r>
          </a:p>
          <a:p>
            <a:pPr algn="ctr"/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(custom definition per species for surface &amp; MidW)</a:t>
            </a:r>
          </a:p>
        </p:txBody>
      </p:sp>
      <p:sp>
        <p:nvSpPr>
          <p:cNvPr id="48" name="TextShape 3"/>
          <p:cNvSpPr txBox="1"/>
          <p:nvPr/>
        </p:nvSpPr>
        <p:spPr>
          <a:xfrm>
            <a:off x="2778480" y="22147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TextShape 4"/>
          <p:cNvSpPr txBox="1"/>
          <p:nvPr/>
        </p:nvSpPr>
        <p:spPr>
          <a:xfrm>
            <a:off x="510378" y="358221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00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TextShape 5"/>
          <p:cNvSpPr txBox="1"/>
          <p:nvPr/>
        </p:nvSpPr>
        <p:spPr>
          <a:xfrm>
            <a:off x="8618760" y="329183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TextShape 6"/>
          <p:cNvSpPr txBox="1"/>
          <p:nvPr/>
        </p:nvSpPr>
        <p:spPr>
          <a:xfrm>
            <a:off x="7498080" y="3643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TextShape 7"/>
          <p:cNvSpPr txBox="1"/>
          <p:nvPr/>
        </p:nvSpPr>
        <p:spPr>
          <a:xfrm>
            <a:off x="7704360" y="4008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TextShape 8"/>
          <p:cNvSpPr txBox="1"/>
          <p:nvPr/>
        </p:nvSpPr>
        <p:spPr>
          <a:xfrm>
            <a:off x="8412480" y="15634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TextShape 9"/>
          <p:cNvSpPr txBox="1"/>
          <p:nvPr/>
        </p:nvSpPr>
        <p:spPr>
          <a:xfrm>
            <a:off x="880380" y="30542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TextShape 10"/>
          <p:cNvSpPr txBox="1"/>
          <p:nvPr/>
        </p:nvSpPr>
        <p:spPr>
          <a:xfrm>
            <a:off x="4503960" y="48319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TextShape 11"/>
          <p:cNvSpPr txBox="1"/>
          <p:nvPr/>
        </p:nvSpPr>
        <p:spPr>
          <a:xfrm>
            <a:off x="5486400" y="68796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TextShape 12"/>
          <p:cNvSpPr txBox="1"/>
          <p:nvPr/>
        </p:nvSpPr>
        <p:spPr>
          <a:xfrm>
            <a:off x="4667400" y="66722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TextShape 13"/>
          <p:cNvSpPr txBox="1"/>
          <p:nvPr/>
        </p:nvSpPr>
        <p:spPr>
          <a:xfrm>
            <a:off x="3383280" y="47548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TextShape 14"/>
          <p:cNvSpPr txBox="1"/>
          <p:nvPr/>
        </p:nvSpPr>
        <p:spPr>
          <a:xfrm>
            <a:off x="5852160" y="5212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TextShape 15"/>
          <p:cNvSpPr txBox="1"/>
          <p:nvPr/>
        </p:nvSpPr>
        <p:spPr>
          <a:xfrm>
            <a:off x="4503960" y="42976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TextShape 16"/>
          <p:cNvSpPr txBox="1"/>
          <p:nvPr/>
        </p:nvSpPr>
        <p:spPr>
          <a:xfrm>
            <a:off x="3474720" y="5929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TextShape 17"/>
          <p:cNvSpPr txBox="1"/>
          <p:nvPr/>
        </p:nvSpPr>
        <p:spPr>
          <a:xfrm>
            <a:off x="4595400" y="60350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TextShape 18"/>
          <p:cNvSpPr txBox="1"/>
          <p:nvPr/>
        </p:nvSpPr>
        <p:spPr>
          <a:xfrm>
            <a:off x="2354040" y="387875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TextShape 19"/>
          <p:cNvSpPr txBox="1"/>
          <p:nvPr/>
        </p:nvSpPr>
        <p:spPr>
          <a:xfrm>
            <a:off x="2314877" y="329205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TextShape 20"/>
          <p:cNvSpPr txBox="1"/>
          <p:nvPr/>
        </p:nvSpPr>
        <p:spPr>
          <a:xfrm>
            <a:off x="1374805" y="1707873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TextShape 21"/>
          <p:cNvSpPr txBox="1"/>
          <p:nvPr/>
        </p:nvSpPr>
        <p:spPr>
          <a:xfrm>
            <a:off x="182880" y="5250240"/>
            <a:ext cx="2595600" cy="162612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89964" tIns="44982" rIns="89964" bIns="44982"/>
          <a:lstStyle/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Community fairly stable until late 90s, then changes</a:t>
            </a: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05-07 tend to stand out, and recent years</a:t>
            </a:r>
          </a:p>
        </p:txBody>
      </p:sp>
      <p:sp>
        <p:nvSpPr>
          <p:cNvPr id="67" name="TextShape 22"/>
          <p:cNvSpPr txBox="1"/>
          <p:nvPr/>
        </p:nvSpPr>
        <p:spPr>
          <a:xfrm>
            <a:off x="6217920" y="24688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TextShape 23"/>
          <p:cNvSpPr txBox="1"/>
          <p:nvPr/>
        </p:nvSpPr>
        <p:spPr>
          <a:xfrm>
            <a:off x="5669280" y="62035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15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TextShape 24"/>
          <p:cNvSpPr txBox="1"/>
          <p:nvPr/>
        </p:nvSpPr>
        <p:spPr>
          <a:xfrm>
            <a:off x="1188720" y="1208164"/>
            <a:ext cx="137160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TextShape 25"/>
          <p:cNvSpPr txBox="1"/>
          <p:nvPr/>
        </p:nvSpPr>
        <p:spPr>
          <a:xfrm>
            <a:off x="7100888" y="1097282"/>
            <a:ext cx="1429672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TextShape 26"/>
          <p:cNvSpPr txBox="1"/>
          <p:nvPr/>
        </p:nvSpPr>
        <p:spPr>
          <a:xfrm>
            <a:off x="4179600" y="3840484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TextShape 27"/>
          <p:cNvSpPr txBox="1"/>
          <p:nvPr/>
        </p:nvSpPr>
        <p:spPr>
          <a:xfrm>
            <a:off x="2243478" y="1785117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Title 3"/>
          <p:cNvSpPr>
            <a:spLocks noGrp="1"/>
          </p:cNvSpPr>
          <p:nvPr>
            <p:ph type="title"/>
          </p:nvPr>
        </p:nvSpPr>
        <p:spPr>
          <a:xfrm>
            <a:off x="504003" y="8280"/>
            <a:ext cx="9071640" cy="1262160"/>
          </a:xfrm>
        </p:spPr>
        <p:txBody>
          <a:bodyPr/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1. Ecosystem composition: MDS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 7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" y="1565175"/>
            <a:ext cx="3859200" cy="2894968"/>
          </a:xfrm>
          <a:prstGeom prst="rect">
            <a:avLst/>
          </a:prstGeom>
          <a:ln>
            <a:noFill/>
          </a:ln>
        </p:spPr>
      </p:pic>
      <p:pic>
        <p:nvPicPr>
          <p:cNvPr id="75" name="Image 74"/>
          <p:cNvPicPr/>
          <p:nvPr/>
        </p:nvPicPr>
        <p:blipFill>
          <a:blip r:embed="rId3"/>
          <a:stretch/>
        </p:blipFill>
        <p:spPr>
          <a:xfrm>
            <a:off x="5760720" y="1371600"/>
            <a:ext cx="4089600" cy="3228120"/>
          </a:xfrm>
          <a:prstGeom prst="rect">
            <a:avLst/>
          </a:prstGeom>
          <a:ln>
            <a:noFill/>
          </a:ln>
        </p:spPr>
      </p:pic>
      <p:pic>
        <p:nvPicPr>
          <p:cNvPr id="76" name="Image 75"/>
          <p:cNvPicPr/>
          <p:nvPr/>
        </p:nvPicPr>
        <p:blipFill>
          <a:blip r:embed="rId4"/>
          <a:srcRect t="2048" r="9352"/>
          <a:stretch/>
        </p:blipFill>
        <p:spPr>
          <a:xfrm>
            <a:off x="2867764" y="4206240"/>
            <a:ext cx="3931560" cy="3353760"/>
          </a:xfrm>
          <a:prstGeom prst="rect">
            <a:avLst/>
          </a:prstGeom>
          <a:ln>
            <a:noFill/>
          </a:ln>
        </p:spPr>
      </p:pic>
      <p:sp>
        <p:nvSpPr>
          <p:cNvPr id="78" name="TextShape 3"/>
          <p:cNvSpPr txBox="1"/>
          <p:nvPr/>
        </p:nvSpPr>
        <p:spPr>
          <a:xfrm>
            <a:off x="1046880" y="3668233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TextShape 4"/>
          <p:cNvSpPr txBox="1"/>
          <p:nvPr/>
        </p:nvSpPr>
        <p:spPr>
          <a:xfrm>
            <a:off x="2698560" y="1685161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00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TextShape 5"/>
          <p:cNvSpPr txBox="1"/>
          <p:nvPr/>
        </p:nvSpPr>
        <p:spPr>
          <a:xfrm>
            <a:off x="6149880" y="2743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TextShape 6"/>
          <p:cNvSpPr txBox="1"/>
          <p:nvPr/>
        </p:nvSpPr>
        <p:spPr>
          <a:xfrm>
            <a:off x="6789960" y="13716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TextShape 7"/>
          <p:cNvSpPr txBox="1"/>
          <p:nvPr/>
        </p:nvSpPr>
        <p:spPr>
          <a:xfrm>
            <a:off x="6492240" y="1540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TextShape 8"/>
          <p:cNvSpPr txBox="1"/>
          <p:nvPr/>
        </p:nvSpPr>
        <p:spPr>
          <a:xfrm>
            <a:off x="6881400" y="4008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TextShape 9"/>
          <p:cNvSpPr txBox="1"/>
          <p:nvPr/>
        </p:nvSpPr>
        <p:spPr>
          <a:xfrm>
            <a:off x="1909620" y="22323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TextShape 10"/>
          <p:cNvSpPr txBox="1"/>
          <p:nvPr/>
        </p:nvSpPr>
        <p:spPr>
          <a:xfrm>
            <a:off x="3534120" y="63093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TextShape 11"/>
          <p:cNvSpPr txBox="1"/>
          <p:nvPr/>
        </p:nvSpPr>
        <p:spPr>
          <a:xfrm>
            <a:off x="3931920" y="48319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TextShape 12"/>
          <p:cNvSpPr txBox="1"/>
          <p:nvPr/>
        </p:nvSpPr>
        <p:spPr>
          <a:xfrm>
            <a:off x="3315240" y="4846321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TextShape 13"/>
          <p:cNvSpPr txBox="1"/>
          <p:nvPr/>
        </p:nvSpPr>
        <p:spPr>
          <a:xfrm>
            <a:off x="3291840" y="61264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TextShape 14"/>
          <p:cNvSpPr txBox="1"/>
          <p:nvPr/>
        </p:nvSpPr>
        <p:spPr>
          <a:xfrm>
            <a:off x="5509800" y="5394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TextShape 15"/>
          <p:cNvSpPr txBox="1"/>
          <p:nvPr/>
        </p:nvSpPr>
        <p:spPr>
          <a:xfrm>
            <a:off x="3772440" y="69494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TextShape 16"/>
          <p:cNvSpPr txBox="1"/>
          <p:nvPr/>
        </p:nvSpPr>
        <p:spPr>
          <a:xfrm>
            <a:off x="3132360" y="55778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TextShape 17"/>
          <p:cNvSpPr txBox="1"/>
          <p:nvPr/>
        </p:nvSpPr>
        <p:spPr>
          <a:xfrm>
            <a:off x="3589560" y="54720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TextShape 18"/>
          <p:cNvSpPr txBox="1"/>
          <p:nvPr/>
        </p:nvSpPr>
        <p:spPr>
          <a:xfrm>
            <a:off x="480575" y="23774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TextShape 19"/>
          <p:cNvSpPr txBox="1"/>
          <p:nvPr/>
        </p:nvSpPr>
        <p:spPr>
          <a:xfrm>
            <a:off x="448690" y="3313106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TextShape 20"/>
          <p:cNvSpPr txBox="1"/>
          <p:nvPr/>
        </p:nvSpPr>
        <p:spPr>
          <a:xfrm>
            <a:off x="2650860" y="3845905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TextShape 22"/>
          <p:cNvSpPr txBox="1"/>
          <p:nvPr/>
        </p:nvSpPr>
        <p:spPr>
          <a:xfrm>
            <a:off x="8435880" y="2926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TextShape 23"/>
          <p:cNvSpPr txBox="1"/>
          <p:nvPr/>
        </p:nvSpPr>
        <p:spPr>
          <a:xfrm>
            <a:off x="4206240" y="43941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15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TextShape 2"/>
          <p:cNvSpPr txBox="1"/>
          <p:nvPr/>
        </p:nvSpPr>
        <p:spPr>
          <a:xfrm>
            <a:off x="7863840" y="6309360"/>
            <a:ext cx="2194560" cy="111420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pPr algn="ctr"/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MDS on yearly data</a:t>
            </a:r>
          </a:p>
          <a:p>
            <a:pPr algn="ctr"/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(custom definition per species for surface &amp; MidW)</a:t>
            </a:r>
          </a:p>
        </p:txBody>
      </p:sp>
      <p:sp>
        <p:nvSpPr>
          <p:cNvPr id="32" name="TextShape 21"/>
          <p:cNvSpPr txBox="1"/>
          <p:nvPr/>
        </p:nvSpPr>
        <p:spPr>
          <a:xfrm>
            <a:off x="182880" y="5250240"/>
            <a:ext cx="2595600" cy="162612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89964" tIns="44982" rIns="89964" bIns="44982"/>
          <a:lstStyle/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Community fairly stable until late 90s, then changes</a:t>
            </a: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05-07 tend to stand out, and recent years</a:t>
            </a:r>
          </a:p>
        </p:txBody>
      </p:sp>
      <p:sp>
        <p:nvSpPr>
          <p:cNvPr id="33" name="TextShape 24"/>
          <p:cNvSpPr txBox="1"/>
          <p:nvPr/>
        </p:nvSpPr>
        <p:spPr>
          <a:xfrm>
            <a:off x="1188720" y="1208164"/>
            <a:ext cx="137160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TextShape 25"/>
          <p:cNvSpPr txBox="1"/>
          <p:nvPr/>
        </p:nvSpPr>
        <p:spPr>
          <a:xfrm>
            <a:off x="7100888" y="1097282"/>
            <a:ext cx="1429672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TextShape 26"/>
          <p:cNvSpPr txBox="1"/>
          <p:nvPr/>
        </p:nvSpPr>
        <p:spPr>
          <a:xfrm>
            <a:off x="4179600" y="3840484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Title 3"/>
          <p:cNvSpPr>
            <a:spLocks noGrp="1"/>
          </p:cNvSpPr>
          <p:nvPr>
            <p:ph type="title"/>
          </p:nvPr>
        </p:nvSpPr>
        <p:spPr>
          <a:xfrm>
            <a:off x="504003" y="4"/>
            <a:ext cx="9071640" cy="1262160"/>
          </a:xfrm>
        </p:spPr>
        <p:txBody>
          <a:bodyPr/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1. Ecosystem composition: PCA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1. Ecosystem composition: conclusion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04003" y="1945758"/>
            <a:ext cx="9071640" cy="4954771"/>
          </a:xfrm>
        </p:spPr>
        <p:txBody>
          <a:bodyPr>
            <a:noAutofit/>
          </a:bodyPr>
          <a:lstStyle/>
          <a:p>
            <a:pPr marL="431822" indent="-323867">
              <a:spcBef>
                <a:spcPts val="12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roid Sans Fallback"/>
                <a:cs typeface="Arial" panose="020B0604020202020204" pitchFamily="34" charset="0"/>
              </a:rPr>
              <a:t>Some clear signals that make sense and capture known changes in each time series, but no real link between them except: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41" lvl="1" indent="-323867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roid Sans Fallback"/>
                <a:cs typeface="Arial" panose="020B0604020202020204" pitchFamily="34" charset="0"/>
              </a:rPr>
              <a:t>community stable until late 90s, more variable afterwards (prob. not true for midwater)</a:t>
            </a:r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41" lvl="1" indent="-323867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roid Sans Fallback"/>
                <a:cs typeface="Arial" panose="020B0604020202020204" pitchFamily="34" charset="0"/>
              </a:rPr>
              <a:t>decreases in numbers &amp; different community around the mid-2000s</a:t>
            </a:r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41" lvl="1" indent="-323867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roid Sans Fallback"/>
                <a:cs typeface="Arial" panose="020B0604020202020204" pitchFamily="34" charset="0"/>
              </a:rPr>
              <a:t>recent years (since ~ 2010) also different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58" indent="-342758">
              <a:spcBef>
                <a:spcPts val="1200"/>
              </a:spcBef>
              <a:buFont typeface="Arial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MDS &amp; PCA give qualitatively similar answers, even though the tool is different and the metrics too (MDS = Bray-Curtis, PCA = Euclidean)</a:t>
            </a:r>
          </a:p>
          <a:p>
            <a:pPr marL="342758" indent="-342758">
              <a:spcBef>
                <a:spcPts val="1200"/>
              </a:spcBef>
              <a:buFont typeface="Arial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following, using PCA for time series which 1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mode captures the most variance by definition. Using monthly data for better temporal resolution.</a:t>
            </a:r>
          </a:p>
        </p:txBody>
      </p:sp>
    </p:spTree>
    <p:extLst>
      <p:ext uri="{BB962C8B-B14F-4D97-AF65-F5344CB8AC3E}">
        <p14:creationId xmlns:p14="http://schemas.microsoft.com/office/powerpoint/2010/main" val="42091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Ecosystem composition: side note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6110" y="1031359"/>
            <a:ext cx="3504514" cy="262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2431" y="3660262"/>
            <a:ext cx="5198199" cy="389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3"/>
          <a:stretch/>
        </p:blipFill>
        <p:spPr bwMode="auto">
          <a:xfrm>
            <a:off x="-7714" y="3825352"/>
            <a:ext cx="4646428" cy="373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52057" y="3475596"/>
            <a:ext cx="641098" cy="369314"/>
          </a:xfrm>
          <a:prstGeom prst="rect">
            <a:avLst/>
          </a:prstGeom>
        </p:spPr>
        <p:txBody>
          <a:bodyPr wrap="none" lIns="91401" tIns="45701" rIns="91401" bIns="45701">
            <a:spAutoFit/>
          </a:bodyPr>
          <a:lstStyle/>
          <a:p>
            <a:r>
              <a:rPr lang="en-US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Droid Sans Fallback"/>
              </a:rPr>
              <a:t>MDS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11644" y="3475596"/>
            <a:ext cx="568962" cy="369314"/>
          </a:xfrm>
          <a:prstGeom prst="rect">
            <a:avLst/>
          </a:prstGeom>
        </p:spPr>
        <p:txBody>
          <a:bodyPr wrap="none" lIns="91401" tIns="45701" rIns="91401" bIns="45701">
            <a:spAutoFit/>
          </a:bodyPr>
          <a:lstStyle/>
          <a:p>
            <a:r>
              <a:rPr lang="en-US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Droid Sans Fallback"/>
              </a:rPr>
              <a:t>PCA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338" y="1976478"/>
            <a:ext cx="5581285" cy="646331"/>
          </a:xfrm>
          <a:prstGeom prst="rect">
            <a:avLst/>
          </a:prstGeom>
        </p:spPr>
        <p:txBody>
          <a:bodyPr wrap="square" lIns="91401" tIns="45701" rIns="91401" bIns="45701">
            <a:spAutoFit/>
          </a:bodyPr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roid Sans Fallback"/>
              </a:rPr>
              <a:t>Running the analysis on the 3 time series together, yearly, only common years.</a:t>
            </a:r>
            <a:endParaRPr lang="en-US" dirty="0"/>
          </a:p>
        </p:txBody>
      </p:sp>
      <p:sp>
        <p:nvSpPr>
          <p:cNvPr id="10" name="TextShape 19"/>
          <p:cNvSpPr txBox="1"/>
          <p:nvPr/>
        </p:nvSpPr>
        <p:spPr>
          <a:xfrm>
            <a:off x="3712886" y="402548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19"/>
          <p:cNvSpPr txBox="1"/>
          <p:nvPr/>
        </p:nvSpPr>
        <p:spPr>
          <a:xfrm>
            <a:off x="2532396" y="446804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19"/>
          <p:cNvSpPr txBox="1"/>
          <p:nvPr/>
        </p:nvSpPr>
        <p:spPr>
          <a:xfrm>
            <a:off x="2106315" y="5183973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Shape 19"/>
          <p:cNvSpPr txBox="1"/>
          <p:nvPr/>
        </p:nvSpPr>
        <p:spPr>
          <a:xfrm>
            <a:off x="3138076" y="5483363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19"/>
          <p:cNvSpPr txBox="1"/>
          <p:nvPr/>
        </p:nvSpPr>
        <p:spPr>
          <a:xfrm>
            <a:off x="2052054" y="6879772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TextShape 19"/>
          <p:cNvSpPr txBox="1"/>
          <p:nvPr/>
        </p:nvSpPr>
        <p:spPr>
          <a:xfrm>
            <a:off x="2540115" y="691879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TextShape 19"/>
          <p:cNvSpPr txBox="1"/>
          <p:nvPr/>
        </p:nvSpPr>
        <p:spPr>
          <a:xfrm>
            <a:off x="2098596" y="635168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02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TextShape 19"/>
          <p:cNvSpPr txBox="1"/>
          <p:nvPr/>
        </p:nvSpPr>
        <p:spPr>
          <a:xfrm>
            <a:off x="1049517" y="655775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TextShape 19"/>
          <p:cNvSpPr txBox="1"/>
          <p:nvPr/>
        </p:nvSpPr>
        <p:spPr>
          <a:xfrm>
            <a:off x="1736281" y="5035624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TextShape 19"/>
          <p:cNvSpPr txBox="1"/>
          <p:nvPr/>
        </p:nvSpPr>
        <p:spPr>
          <a:xfrm>
            <a:off x="1181691" y="4897864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TextShape 19"/>
          <p:cNvSpPr txBox="1"/>
          <p:nvPr/>
        </p:nvSpPr>
        <p:spPr>
          <a:xfrm>
            <a:off x="601623" y="5340424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TextShape 19"/>
          <p:cNvSpPr txBox="1"/>
          <p:nvPr/>
        </p:nvSpPr>
        <p:spPr>
          <a:xfrm>
            <a:off x="734153" y="402548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TextShape 19"/>
          <p:cNvSpPr txBox="1"/>
          <p:nvPr/>
        </p:nvSpPr>
        <p:spPr>
          <a:xfrm>
            <a:off x="7930927" y="382248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TextShape 19"/>
          <p:cNvSpPr txBox="1"/>
          <p:nvPr/>
        </p:nvSpPr>
        <p:spPr>
          <a:xfrm>
            <a:off x="6830061" y="5496687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TextShape 19"/>
          <p:cNvSpPr txBox="1"/>
          <p:nvPr/>
        </p:nvSpPr>
        <p:spPr>
          <a:xfrm>
            <a:off x="6311272" y="4462396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02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TextShape 19"/>
          <p:cNvSpPr txBox="1"/>
          <p:nvPr/>
        </p:nvSpPr>
        <p:spPr>
          <a:xfrm>
            <a:off x="8755610" y="5416214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TextShape 19"/>
          <p:cNvSpPr txBox="1"/>
          <p:nvPr/>
        </p:nvSpPr>
        <p:spPr>
          <a:xfrm>
            <a:off x="7974468" y="5641767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TextShape 19"/>
          <p:cNvSpPr txBox="1"/>
          <p:nvPr/>
        </p:nvSpPr>
        <p:spPr>
          <a:xfrm>
            <a:off x="8538710" y="6460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TextShape 19"/>
          <p:cNvSpPr txBox="1"/>
          <p:nvPr/>
        </p:nvSpPr>
        <p:spPr>
          <a:xfrm>
            <a:off x="7497127" y="598913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TextShape 19"/>
          <p:cNvSpPr txBox="1"/>
          <p:nvPr/>
        </p:nvSpPr>
        <p:spPr>
          <a:xfrm>
            <a:off x="6290005" y="6267598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TextShape 19"/>
          <p:cNvSpPr txBox="1"/>
          <p:nvPr/>
        </p:nvSpPr>
        <p:spPr>
          <a:xfrm>
            <a:off x="5520870" y="691167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TextShape 19"/>
          <p:cNvSpPr txBox="1"/>
          <p:nvPr/>
        </p:nvSpPr>
        <p:spPr>
          <a:xfrm>
            <a:off x="5923996" y="4265049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TextShape 19"/>
          <p:cNvSpPr txBox="1"/>
          <p:nvPr/>
        </p:nvSpPr>
        <p:spPr>
          <a:xfrm>
            <a:off x="5543362" y="5933132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TextShape 19"/>
          <p:cNvSpPr txBox="1"/>
          <p:nvPr/>
        </p:nvSpPr>
        <p:spPr>
          <a:xfrm>
            <a:off x="6073105" y="38714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03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903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Ecosystem indices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504003" y="2704280"/>
            <a:ext cx="9071640" cy="3537031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Method: PCA, monthly data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Goal: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 series that capture the ecosystem variations over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Difference with previous analysis: instead of qualitatively looking at the ecosystem trajectory in 2D, we look at time series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 10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8224"/>
            <a:ext cx="3630240" cy="4083752"/>
          </a:xfrm>
          <a:prstGeom prst="rect">
            <a:avLst/>
          </a:prstGeom>
          <a:ln>
            <a:noFill/>
          </a:ln>
        </p:spPr>
      </p:pic>
      <p:pic>
        <p:nvPicPr>
          <p:cNvPr id="110" name="Image 109"/>
          <p:cNvPicPr/>
          <p:nvPr/>
        </p:nvPicPr>
        <p:blipFill>
          <a:blip r:embed="rId3"/>
          <a:stretch/>
        </p:blipFill>
        <p:spPr>
          <a:xfrm>
            <a:off x="6791040" y="2095205"/>
            <a:ext cx="3270240" cy="3679199"/>
          </a:xfrm>
          <a:prstGeom prst="rect">
            <a:avLst/>
          </a:prstGeom>
          <a:ln>
            <a:noFill/>
          </a:ln>
        </p:spPr>
      </p:pic>
      <p:pic>
        <p:nvPicPr>
          <p:cNvPr id="111" name="Image 110"/>
          <p:cNvPicPr/>
          <p:nvPr/>
        </p:nvPicPr>
        <p:blipFill>
          <a:blip r:embed="rId4"/>
          <a:stretch/>
        </p:blipFill>
        <p:spPr>
          <a:xfrm>
            <a:off x="3458160" y="2033640"/>
            <a:ext cx="3474720" cy="3909600"/>
          </a:xfrm>
          <a:prstGeom prst="rect">
            <a:avLst/>
          </a:prstGeom>
          <a:ln>
            <a:noFill/>
          </a:ln>
        </p:spPr>
      </p:pic>
      <p:sp>
        <p:nvSpPr>
          <p:cNvPr id="112" name="TextShape 1"/>
          <p:cNvSpPr txBox="1"/>
          <p:nvPr/>
        </p:nvSpPr>
        <p:spPr>
          <a:xfrm>
            <a:off x="1119603" y="1638004"/>
            <a:ext cx="138071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4593960" y="1638004"/>
            <a:ext cx="152109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TextShape 3"/>
          <p:cNvSpPr txBox="1"/>
          <p:nvPr/>
        </p:nvSpPr>
        <p:spPr>
          <a:xfrm>
            <a:off x="7772760" y="1657442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TextShape 4"/>
          <p:cNvSpPr txBox="1"/>
          <p:nvPr/>
        </p:nvSpPr>
        <p:spPr>
          <a:xfrm>
            <a:off x="0" y="6400804"/>
            <a:ext cx="10058400" cy="1023479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89964" tIns="44982" rIns="89964" bIns="44982"/>
          <a:lstStyle/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Different time scales of variability (frequency decreases with depth?)</a:t>
            </a: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Surface: mode 1 = diatoms blooms, mode 2 = dinoflagellates/diatoms alternance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Midwater: mode 1 = decreases in 98-99 and in 05-06, mode 2 = seasonal &amp; interannual species alternance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Benthos: mode 1 = big increases in recent years, mode 2 = community shift (?)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89383" y="5466628"/>
            <a:ext cx="787334" cy="312840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sz="1400"/>
              <a:t>diatoms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598732" y="5353528"/>
            <a:ext cx="1156738" cy="1865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/>
              <a:t>Peniagone</a:t>
            </a:r>
            <a:r>
              <a:rPr lang="en-US" sz="1200" dirty="0"/>
              <a:t> sp. A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598732" y="4890395"/>
            <a:ext cx="1156738" cy="1865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/>
              <a:t>Peniagone</a:t>
            </a:r>
            <a:r>
              <a:rPr lang="en-US" sz="1200" dirty="0"/>
              <a:t> sp. B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616022" y="5138945"/>
            <a:ext cx="1156738" cy="1865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/>
              <a:t>Elpidia</a:t>
            </a:r>
            <a:r>
              <a:rPr lang="en-US" sz="1200" dirty="0"/>
              <a:t> sp. A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Ecosystem indices: mode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 1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" y="2004344"/>
            <a:ext cx="3630240" cy="4083752"/>
          </a:xfrm>
          <a:prstGeom prst="rect">
            <a:avLst/>
          </a:prstGeom>
          <a:ln>
            <a:noFill/>
          </a:ln>
        </p:spPr>
      </p:pic>
      <p:pic>
        <p:nvPicPr>
          <p:cNvPr id="118" name="Image 117"/>
          <p:cNvPicPr/>
          <p:nvPr/>
        </p:nvPicPr>
        <p:blipFill>
          <a:blip r:embed="rId3"/>
          <a:stretch/>
        </p:blipFill>
        <p:spPr>
          <a:xfrm>
            <a:off x="6791040" y="2095205"/>
            <a:ext cx="3270240" cy="3679199"/>
          </a:xfrm>
          <a:prstGeom prst="rect">
            <a:avLst/>
          </a:prstGeom>
          <a:ln>
            <a:noFill/>
          </a:ln>
        </p:spPr>
      </p:pic>
      <p:pic>
        <p:nvPicPr>
          <p:cNvPr id="119" name="Image 118"/>
          <p:cNvPicPr/>
          <p:nvPr/>
        </p:nvPicPr>
        <p:blipFill>
          <a:blip r:embed="rId4"/>
          <a:stretch/>
        </p:blipFill>
        <p:spPr>
          <a:xfrm>
            <a:off x="3458160" y="2033640"/>
            <a:ext cx="3474720" cy="390960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1119600" y="1638004"/>
            <a:ext cx="1409288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4593963" y="1638004"/>
            <a:ext cx="1563953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TextShape 3"/>
          <p:cNvSpPr txBox="1"/>
          <p:nvPr/>
        </p:nvSpPr>
        <p:spPr>
          <a:xfrm>
            <a:off x="7772760" y="1657442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89964" tIns="44982" rIns="89964" bIns="44982"/>
          <a:lstStyle/>
          <a:p>
            <a:r>
              <a:rPr lang="en-US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TextShape 4"/>
          <p:cNvSpPr txBox="1"/>
          <p:nvPr/>
        </p:nvSpPr>
        <p:spPr>
          <a:xfrm>
            <a:off x="0" y="6400804"/>
            <a:ext cx="10058400" cy="1023479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89964" tIns="44982" rIns="89964" bIns="44982"/>
          <a:lstStyle/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Different time scales of variability (increases with depth?)</a:t>
            </a: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Surface: mode 1 = diatoms blooms, mode 2 = dinoflagellates/diatoms alternance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Midwater: mode 1 = decreases in 98-99 and in 05-06, mode 2 = seasonal &amp; interannual species alternance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5912" indent="-215912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Benthos: mode 1 = big increases in recent years, mode 2 = community shift (?)</a:t>
            </a:r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44114" y="5085627"/>
            <a:ext cx="868413" cy="533363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sz="1400" dirty="0" err="1"/>
              <a:t>dinos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/>
              <a:t>&amp; ciliates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824246" y="3270468"/>
            <a:ext cx="787334" cy="312840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sz="1400"/>
              <a:t>diatoms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76995" y="5228073"/>
            <a:ext cx="1086909" cy="533363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sz="1400" dirty="0"/>
              <a:t>Vertebrata</a:t>
            </a:r>
            <a:br>
              <a:rPr lang="en-US" sz="1400" dirty="0"/>
            </a:br>
            <a:r>
              <a:rPr lang="en-US" sz="1400" dirty="0"/>
              <a:t>&amp; Crustacea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158491" y="3162748"/>
            <a:ext cx="836815" cy="533363"/>
          </a:xfrm>
          <a:prstGeom prst="rect">
            <a:avLst/>
          </a:prstGeom>
          <a:noFill/>
        </p:spPr>
        <p:txBody>
          <a:bodyPr wrap="none" lIns="91401" tIns="45701" rIns="91401" bIns="45701" rtlCol="0">
            <a:spAutoFit/>
          </a:bodyPr>
          <a:lstStyle/>
          <a:p>
            <a:r>
              <a:rPr lang="en-US" sz="1400" dirty="0"/>
              <a:t>jellies &amp;</a:t>
            </a:r>
          </a:p>
          <a:p>
            <a:r>
              <a:rPr lang="en-US" sz="1400" dirty="0"/>
              <a:t>mollusks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889229" y="3222758"/>
            <a:ext cx="866128" cy="1865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/>
              <a:t>Elpidia</a:t>
            </a:r>
            <a:r>
              <a:rPr lang="en-US" sz="1200" dirty="0"/>
              <a:t> sp. A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109363" y="5347237"/>
            <a:ext cx="646106" cy="1865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/>
              <a:t>Ophiures</a:t>
            </a:r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Ecosystem indices: mode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1707</TotalTime>
  <Words>1086</Words>
  <Application>Microsoft Office PowerPoint</Application>
  <PresentationFormat>Custom</PresentationFormat>
  <Paragraphs>220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1. Ecosystem status (composition)</vt:lpstr>
      <vt:lpstr>1. Ecosystem composition: MDS</vt:lpstr>
      <vt:lpstr>1. Ecosystem composition: PCA</vt:lpstr>
      <vt:lpstr>1. Ecosystem composition: conclusion</vt:lpstr>
      <vt:lpstr>1. Ecosystem composition: side note</vt:lpstr>
      <vt:lpstr>2. Ecosystem indices</vt:lpstr>
      <vt:lpstr>2. Ecosystem indices: mode 1</vt:lpstr>
      <vt:lpstr>2. Ecosystem indices: mode 2</vt:lpstr>
      <vt:lpstr>3. Integration through the water column</vt:lpstr>
      <vt:lpstr>3. Integration through the water column: integration hypothesis</vt:lpstr>
      <vt:lpstr>3. Integration through the water column: integration theory</vt:lpstr>
      <vt:lpstr>3. Integration through the water column: integration theory</vt:lpstr>
      <vt:lpstr>3. Integration through the water column: (a) frequency analysis</vt:lpstr>
      <vt:lpstr>3. Integration through the water column: (b) upwelling forcing</vt:lpstr>
      <vt:lpstr>3. Integration through the water column: (b) upwelling forcing</vt:lpstr>
      <vt:lpstr>3. Integration through the water column: (b) upwelling forcing</vt:lpstr>
      <vt:lpstr>3. Integration through the water column: (c) why?</vt:lpstr>
      <vt:lpstr>3. Integration through the water column: (c) with depth?</vt:lpstr>
      <vt:lpstr>3. Integration through the water column: (c) with trophic level?</vt:lpstr>
      <vt:lpstr>4. Vignette-type stories?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Monique Messié</dc:creator>
  <dc:description/>
  <cp:lastModifiedBy>meteor</cp:lastModifiedBy>
  <cp:revision>196</cp:revision>
  <cp:lastPrinted>2015-05-28T11:59:14Z</cp:lastPrinted>
  <dcterms:created xsi:type="dcterms:W3CDTF">2015-01-28T16:38:27Z</dcterms:created>
  <dcterms:modified xsi:type="dcterms:W3CDTF">2017-04-19T00:11:49Z</dcterms:modified>
  <dc:language>en-US</dc:language>
</cp:coreProperties>
</file>