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1"/>
  </p:sldMasterIdLst>
  <p:notesMasterIdLst>
    <p:notesMasterId r:id="rId15"/>
  </p:notesMasterIdLst>
  <p:sldIdLst>
    <p:sldId id="256" r:id="rId2"/>
    <p:sldId id="258" r:id="rId3"/>
    <p:sldId id="290" r:id="rId4"/>
    <p:sldId id="291" r:id="rId5"/>
    <p:sldId id="292" r:id="rId6"/>
    <p:sldId id="293" r:id="rId7"/>
    <p:sldId id="294" r:id="rId8"/>
    <p:sldId id="297" r:id="rId9"/>
    <p:sldId id="296" r:id="rId10"/>
    <p:sldId id="295" r:id="rId11"/>
    <p:sldId id="281" r:id="rId12"/>
    <p:sldId id="268" r:id="rId13"/>
    <p:sldId id="282" r:id="rId14"/>
  </p:sldIdLst>
  <p:sldSz cx="10080625" cy="7559675"/>
  <p:notesSz cx="7772400" cy="10058400"/>
  <p:defaultTextStyle>
    <a:defPPr>
      <a:defRPr lang="fr-FR"/>
    </a:defPPr>
    <a:lvl1pPr marL="0" algn="l" defTabSz="914021" rtl="0" eaLnBrk="1" latinLnBrk="0" hangingPunct="1">
      <a:defRPr sz="1800" kern="1200">
        <a:solidFill>
          <a:schemeClr val="tx1"/>
        </a:solidFill>
        <a:latin typeface="+mn-lt"/>
        <a:ea typeface="+mn-ea"/>
        <a:cs typeface="+mn-cs"/>
      </a:defRPr>
    </a:lvl1pPr>
    <a:lvl2pPr marL="457010" algn="l" defTabSz="914021" rtl="0" eaLnBrk="1" latinLnBrk="0" hangingPunct="1">
      <a:defRPr sz="1800" kern="1200">
        <a:solidFill>
          <a:schemeClr val="tx1"/>
        </a:solidFill>
        <a:latin typeface="+mn-lt"/>
        <a:ea typeface="+mn-ea"/>
        <a:cs typeface="+mn-cs"/>
      </a:defRPr>
    </a:lvl2pPr>
    <a:lvl3pPr marL="914021" algn="l" defTabSz="914021" rtl="0" eaLnBrk="1" latinLnBrk="0" hangingPunct="1">
      <a:defRPr sz="1800" kern="1200">
        <a:solidFill>
          <a:schemeClr val="tx1"/>
        </a:solidFill>
        <a:latin typeface="+mn-lt"/>
        <a:ea typeface="+mn-ea"/>
        <a:cs typeface="+mn-cs"/>
      </a:defRPr>
    </a:lvl3pPr>
    <a:lvl4pPr marL="1371031" algn="l" defTabSz="914021" rtl="0" eaLnBrk="1" latinLnBrk="0" hangingPunct="1">
      <a:defRPr sz="1800" kern="1200">
        <a:solidFill>
          <a:schemeClr val="tx1"/>
        </a:solidFill>
        <a:latin typeface="+mn-lt"/>
        <a:ea typeface="+mn-ea"/>
        <a:cs typeface="+mn-cs"/>
      </a:defRPr>
    </a:lvl4pPr>
    <a:lvl5pPr marL="1828041" algn="l" defTabSz="914021" rtl="0" eaLnBrk="1" latinLnBrk="0" hangingPunct="1">
      <a:defRPr sz="1800" kern="1200">
        <a:solidFill>
          <a:schemeClr val="tx1"/>
        </a:solidFill>
        <a:latin typeface="+mn-lt"/>
        <a:ea typeface="+mn-ea"/>
        <a:cs typeface="+mn-cs"/>
      </a:defRPr>
    </a:lvl5pPr>
    <a:lvl6pPr marL="2285052" algn="l" defTabSz="914021" rtl="0" eaLnBrk="1" latinLnBrk="0" hangingPunct="1">
      <a:defRPr sz="1800" kern="1200">
        <a:solidFill>
          <a:schemeClr val="tx1"/>
        </a:solidFill>
        <a:latin typeface="+mn-lt"/>
        <a:ea typeface="+mn-ea"/>
        <a:cs typeface="+mn-cs"/>
      </a:defRPr>
    </a:lvl6pPr>
    <a:lvl7pPr marL="2742063" algn="l" defTabSz="914021" rtl="0" eaLnBrk="1" latinLnBrk="0" hangingPunct="1">
      <a:defRPr sz="1800" kern="1200">
        <a:solidFill>
          <a:schemeClr val="tx1"/>
        </a:solidFill>
        <a:latin typeface="+mn-lt"/>
        <a:ea typeface="+mn-ea"/>
        <a:cs typeface="+mn-cs"/>
      </a:defRPr>
    </a:lvl7pPr>
    <a:lvl8pPr marL="3199073" algn="l" defTabSz="914021" rtl="0" eaLnBrk="1" latinLnBrk="0" hangingPunct="1">
      <a:defRPr sz="1800" kern="1200">
        <a:solidFill>
          <a:schemeClr val="tx1"/>
        </a:solidFill>
        <a:latin typeface="+mn-lt"/>
        <a:ea typeface="+mn-ea"/>
        <a:cs typeface="+mn-cs"/>
      </a:defRPr>
    </a:lvl8pPr>
    <a:lvl9pPr marL="3656083" algn="l" defTabSz="914021"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1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588"/>
    <p:restoredTop sz="94700"/>
  </p:normalViewPr>
  <p:slideViewPr>
    <p:cSldViewPr snapToGrid="0" snapToObjects="1">
      <p:cViewPr>
        <p:scale>
          <a:sx n="90" d="100"/>
          <a:sy n="90" d="100"/>
        </p:scale>
        <p:origin x="1840" y="208"/>
      </p:cViewPr>
      <p:guideLst>
        <p:guide orient="horz" pos="2381"/>
        <p:guide pos="317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vl1pPr>
          </a:lstStyle>
          <a:p>
            <a:fld id="{920CDFCC-0D87-C04D-8A8E-1808F6E08131}" type="datetimeFigureOut">
              <a:rPr lang="en-US" smtClean="0"/>
              <a:t>11/6/17</a:t>
            </a:fld>
            <a:endParaRPr lang="en-US"/>
          </a:p>
        </p:txBody>
      </p:sp>
      <p:sp>
        <p:nvSpPr>
          <p:cNvPr id="4" name="Espace réservé de l’image des diapositives 3"/>
          <p:cNvSpPr>
            <a:spLocks noGrp="1" noRot="1" noChangeAspect="1"/>
          </p:cNvSpPr>
          <p:nvPr>
            <p:ph type="sldImg" idx="2"/>
          </p:nvPr>
        </p:nvSpPr>
        <p:spPr>
          <a:xfrm>
            <a:off x="1624013" y="1257300"/>
            <a:ext cx="4524375" cy="3394075"/>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vl1pPr>
          </a:lstStyle>
          <a:p>
            <a:fld id="{41B16C96-22A4-8249-B5BC-19CD46E0F065}" type="slidenum">
              <a:rPr lang="en-US" smtClean="0"/>
              <a:t>‹#›</a:t>
            </a:fld>
            <a:endParaRPr lang="en-US"/>
          </a:p>
        </p:txBody>
      </p:sp>
    </p:spTree>
    <p:extLst>
      <p:ext uri="{BB962C8B-B14F-4D97-AF65-F5344CB8AC3E}">
        <p14:creationId xmlns:p14="http://schemas.microsoft.com/office/powerpoint/2010/main" val="1685608334"/>
      </p:ext>
    </p:extLst>
  </p:cSld>
  <p:clrMap bg1="lt1" tx1="dk1" bg2="lt2" tx2="dk2" accent1="accent1" accent2="accent2" accent3="accent3" accent4="accent4" accent5="accent5" accent6="accent6" hlink="hlink" folHlink="folHlink"/>
  <p:notesStyle>
    <a:lvl1pPr marL="0" algn="l" defTabSz="914021" rtl="0" eaLnBrk="1" latinLnBrk="0" hangingPunct="1">
      <a:defRPr sz="1200" kern="1200">
        <a:solidFill>
          <a:schemeClr val="tx1"/>
        </a:solidFill>
        <a:latin typeface="+mn-lt"/>
        <a:ea typeface="+mn-ea"/>
        <a:cs typeface="+mn-cs"/>
      </a:defRPr>
    </a:lvl1pPr>
    <a:lvl2pPr marL="457010" algn="l" defTabSz="914021" rtl="0" eaLnBrk="1" latinLnBrk="0" hangingPunct="1">
      <a:defRPr sz="1200" kern="1200">
        <a:solidFill>
          <a:schemeClr val="tx1"/>
        </a:solidFill>
        <a:latin typeface="+mn-lt"/>
        <a:ea typeface="+mn-ea"/>
        <a:cs typeface="+mn-cs"/>
      </a:defRPr>
    </a:lvl2pPr>
    <a:lvl3pPr marL="914021" algn="l" defTabSz="914021" rtl="0" eaLnBrk="1" latinLnBrk="0" hangingPunct="1">
      <a:defRPr sz="1200" kern="1200">
        <a:solidFill>
          <a:schemeClr val="tx1"/>
        </a:solidFill>
        <a:latin typeface="+mn-lt"/>
        <a:ea typeface="+mn-ea"/>
        <a:cs typeface="+mn-cs"/>
      </a:defRPr>
    </a:lvl3pPr>
    <a:lvl4pPr marL="1371031" algn="l" defTabSz="914021" rtl="0" eaLnBrk="1" latinLnBrk="0" hangingPunct="1">
      <a:defRPr sz="1200" kern="1200">
        <a:solidFill>
          <a:schemeClr val="tx1"/>
        </a:solidFill>
        <a:latin typeface="+mn-lt"/>
        <a:ea typeface="+mn-ea"/>
        <a:cs typeface="+mn-cs"/>
      </a:defRPr>
    </a:lvl4pPr>
    <a:lvl5pPr marL="1828041" algn="l" defTabSz="914021" rtl="0" eaLnBrk="1" latinLnBrk="0" hangingPunct="1">
      <a:defRPr sz="1200" kern="1200">
        <a:solidFill>
          <a:schemeClr val="tx1"/>
        </a:solidFill>
        <a:latin typeface="+mn-lt"/>
        <a:ea typeface="+mn-ea"/>
        <a:cs typeface="+mn-cs"/>
      </a:defRPr>
    </a:lvl5pPr>
    <a:lvl6pPr marL="2285052" algn="l" defTabSz="914021" rtl="0" eaLnBrk="1" latinLnBrk="0" hangingPunct="1">
      <a:defRPr sz="1200" kern="1200">
        <a:solidFill>
          <a:schemeClr val="tx1"/>
        </a:solidFill>
        <a:latin typeface="+mn-lt"/>
        <a:ea typeface="+mn-ea"/>
        <a:cs typeface="+mn-cs"/>
      </a:defRPr>
    </a:lvl6pPr>
    <a:lvl7pPr marL="2742063" algn="l" defTabSz="914021" rtl="0" eaLnBrk="1" latinLnBrk="0" hangingPunct="1">
      <a:defRPr sz="1200" kern="1200">
        <a:solidFill>
          <a:schemeClr val="tx1"/>
        </a:solidFill>
        <a:latin typeface="+mn-lt"/>
        <a:ea typeface="+mn-ea"/>
        <a:cs typeface="+mn-cs"/>
      </a:defRPr>
    </a:lvl7pPr>
    <a:lvl8pPr marL="3199073" algn="l" defTabSz="914021" rtl="0" eaLnBrk="1" latinLnBrk="0" hangingPunct="1">
      <a:defRPr sz="1200" kern="1200">
        <a:solidFill>
          <a:schemeClr val="tx1"/>
        </a:solidFill>
        <a:latin typeface="+mn-lt"/>
        <a:ea typeface="+mn-ea"/>
        <a:cs typeface="+mn-cs"/>
      </a:defRPr>
    </a:lvl8pPr>
    <a:lvl9pPr marL="3656083" algn="l" defTabSz="91402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41B16C96-22A4-8249-B5BC-19CD46E0F065}" type="slidenum">
              <a:rPr lang="en-US" smtClean="0"/>
              <a:t>12</a:t>
            </a:fld>
            <a:endParaRPr lang="en-US"/>
          </a:p>
        </p:txBody>
      </p:sp>
    </p:spTree>
    <p:extLst>
      <p:ext uri="{BB962C8B-B14F-4D97-AF65-F5344CB8AC3E}">
        <p14:creationId xmlns:p14="http://schemas.microsoft.com/office/powerpoint/2010/main" val="1657514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41B16C96-22A4-8249-B5BC-19CD46E0F065}" type="slidenum">
              <a:rPr lang="en-US" smtClean="0"/>
              <a:t>13</a:t>
            </a:fld>
            <a:endParaRPr lang="en-US"/>
          </a:p>
        </p:txBody>
      </p:sp>
    </p:spTree>
    <p:extLst>
      <p:ext uri="{BB962C8B-B14F-4D97-AF65-F5344CB8AC3E}">
        <p14:creationId xmlns:p14="http://schemas.microsoft.com/office/powerpoint/2010/main" val="1657514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6047" y="2348403"/>
            <a:ext cx="8568531" cy="1620430"/>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094" y="4283818"/>
            <a:ext cx="7056438" cy="1931917"/>
          </a:xfrm>
        </p:spPr>
        <p:txBody>
          <a:bodyPr/>
          <a:lstStyle>
            <a:lvl1pPr marL="0" indent="0" algn="ctr">
              <a:buNone/>
              <a:defRPr>
                <a:solidFill>
                  <a:schemeClr val="tx1">
                    <a:tint val="75000"/>
                  </a:schemeClr>
                </a:solidFill>
              </a:defRPr>
            </a:lvl1pPr>
            <a:lvl2pPr marL="503500" indent="0" algn="ctr">
              <a:buNone/>
              <a:defRPr>
                <a:solidFill>
                  <a:schemeClr val="tx1">
                    <a:tint val="75000"/>
                  </a:schemeClr>
                </a:solidFill>
              </a:defRPr>
            </a:lvl2pPr>
            <a:lvl3pPr marL="1007004" indent="0" algn="ctr">
              <a:buNone/>
              <a:defRPr>
                <a:solidFill>
                  <a:schemeClr val="tx1">
                    <a:tint val="75000"/>
                  </a:schemeClr>
                </a:solidFill>
              </a:defRPr>
            </a:lvl3pPr>
            <a:lvl4pPr marL="1510506" indent="0" algn="ctr">
              <a:buNone/>
              <a:defRPr>
                <a:solidFill>
                  <a:schemeClr val="tx1">
                    <a:tint val="75000"/>
                  </a:schemeClr>
                </a:solidFill>
              </a:defRPr>
            </a:lvl4pPr>
            <a:lvl5pPr marL="2014006" indent="0" algn="ctr">
              <a:buNone/>
              <a:defRPr>
                <a:solidFill>
                  <a:schemeClr val="tx1">
                    <a:tint val="75000"/>
                  </a:schemeClr>
                </a:solidFill>
              </a:defRPr>
            </a:lvl5pPr>
            <a:lvl6pPr marL="2517508" indent="0" algn="ctr">
              <a:buNone/>
              <a:defRPr>
                <a:solidFill>
                  <a:schemeClr val="tx1">
                    <a:tint val="75000"/>
                  </a:schemeClr>
                </a:solidFill>
              </a:defRPr>
            </a:lvl6pPr>
            <a:lvl7pPr marL="3021010" indent="0" algn="ctr">
              <a:buNone/>
              <a:defRPr>
                <a:solidFill>
                  <a:schemeClr val="tx1">
                    <a:tint val="75000"/>
                  </a:schemeClr>
                </a:solidFill>
              </a:defRPr>
            </a:lvl7pPr>
            <a:lvl8pPr marL="3524507" indent="0" algn="ctr">
              <a:buNone/>
              <a:defRPr>
                <a:solidFill>
                  <a:schemeClr val="tx1">
                    <a:tint val="75000"/>
                  </a:schemeClr>
                </a:solidFill>
              </a:defRPr>
            </a:lvl8pPr>
            <a:lvl9pPr marL="4028011"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71C502F-AA42-49CD-A877-AE3624C01E6D}" type="datetimeFigureOut">
              <a:rPr lang="en-US" smtClean="0"/>
              <a:t>11/6/17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FD71DF-4B16-4AEF-BF3C-CAFAC7D00C1C}" type="slidenum">
              <a:rPr lang="en-US" smtClean="0"/>
              <a:t>‹#›</a:t>
            </a:fld>
            <a:endParaRPr lang="en-US"/>
          </a:p>
        </p:txBody>
      </p:sp>
    </p:spTree>
    <p:extLst>
      <p:ext uri="{BB962C8B-B14F-4D97-AF65-F5344CB8AC3E}">
        <p14:creationId xmlns:p14="http://schemas.microsoft.com/office/powerpoint/2010/main" val="3809708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364863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8454" y="302748"/>
            <a:ext cx="2268141" cy="645022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4031" y="302748"/>
            <a:ext cx="6636411" cy="645022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712975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386200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300" y="4857802"/>
            <a:ext cx="8568531" cy="1501435"/>
          </a:xfrm>
        </p:spPr>
        <p:txBody>
          <a:bodyPr anchor="t"/>
          <a:lstStyle>
            <a:lvl1pPr algn="l">
              <a:defRPr sz="4400" b="1" cap="all"/>
            </a:lvl1pPr>
          </a:lstStyle>
          <a:p>
            <a:r>
              <a:rPr lang="en-US" smtClean="0"/>
              <a:t>Click to edit Master title style</a:t>
            </a:r>
            <a:endParaRPr lang="en-US"/>
          </a:p>
        </p:txBody>
      </p:sp>
      <p:sp>
        <p:nvSpPr>
          <p:cNvPr id="3" name="Text Placeholder 2"/>
          <p:cNvSpPr>
            <a:spLocks noGrp="1"/>
          </p:cNvSpPr>
          <p:nvPr>
            <p:ph type="body" idx="1"/>
          </p:nvPr>
        </p:nvSpPr>
        <p:spPr>
          <a:xfrm>
            <a:off x="796300" y="3204119"/>
            <a:ext cx="8568531" cy="1653678"/>
          </a:xfrm>
        </p:spPr>
        <p:txBody>
          <a:bodyPr anchor="b"/>
          <a:lstStyle>
            <a:lvl1pPr marL="0" indent="0">
              <a:buNone/>
              <a:defRPr sz="2200">
                <a:solidFill>
                  <a:schemeClr val="tx1">
                    <a:tint val="75000"/>
                  </a:schemeClr>
                </a:solidFill>
              </a:defRPr>
            </a:lvl1pPr>
            <a:lvl2pPr marL="503500" indent="0">
              <a:buNone/>
              <a:defRPr sz="2000">
                <a:solidFill>
                  <a:schemeClr val="tx1">
                    <a:tint val="75000"/>
                  </a:schemeClr>
                </a:solidFill>
              </a:defRPr>
            </a:lvl2pPr>
            <a:lvl3pPr marL="1007004" indent="0">
              <a:buNone/>
              <a:defRPr sz="1800">
                <a:solidFill>
                  <a:schemeClr val="tx1">
                    <a:tint val="75000"/>
                  </a:schemeClr>
                </a:solidFill>
              </a:defRPr>
            </a:lvl3pPr>
            <a:lvl4pPr marL="1510506" indent="0">
              <a:buNone/>
              <a:defRPr sz="1500">
                <a:solidFill>
                  <a:schemeClr val="tx1">
                    <a:tint val="75000"/>
                  </a:schemeClr>
                </a:solidFill>
              </a:defRPr>
            </a:lvl4pPr>
            <a:lvl5pPr marL="2014006" indent="0">
              <a:buNone/>
              <a:defRPr sz="1500">
                <a:solidFill>
                  <a:schemeClr val="tx1">
                    <a:tint val="75000"/>
                  </a:schemeClr>
                </a:solidFill>
              </a:defRPr>
            </a:lvl5pPr>
            <a:lvl6pPr marL="2517508" indent="0">
              <a:buNone/>
              <a:defRPr sz="1500">
                <a:solidFill>
                  <a:schemeClr val="tx1">
                    <a:tint val="75000"/>
                  </a:schemeClr>
                </a:solidFill>
              </a:defRPr>
            </a:lvl6pPr>
            <a:lvl7pPr marL="3021010" indent="0">
              <a:buNone/>
              <a:defRPr sz="1500">
                <a:solidFill>
                  <a:schemeClr val="tx1">
                    <a:tint val="75000"/>
                  </a:schemeClr>
                </a:solidFill>
              </a:defRPr>
            </a:lvl7pPr>
            <a:lvl8pPr marL="3524507" indent="0">
              <a:buNone/>
              <a:defRPr sz="1500">
                <a:solidFill>
                  <a:schemeClr val="tx1">
                    <a:tint val="75000"/>
                  </a:schemeClr>
                </a:solidFill>
              </a:defRPr>
            </a:lvl8pPr>
            <a:lvl9pPr marL="4028011" indent="0">
              <a:buNone/>
              <a:defRPr sz="15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778958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4031" y="1763928"/>
            <a:ext cx="4452276" cy="4989036"/>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24318" y="1763928"/>
            <a:ext cx="4452276" cy="4989036"/>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6" name="Footer Placeholder 5"/>
          <p:cNvSpPr>
            <a:spLocks noGrp="1"/>
          </p:cNvSpPr>
          <p:nvPr>
            <p:ph type="ftr" sz="quarter" idx="11"/>
          </p:nvPr>
        </p:nvSpPr>
        <p:spPr/>
        <p:txBody>
          <a:body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7" name="Slide Number Placeholder 6"/>
          <p:cNvSpPr>
            <a:spLocks noGrp="1"/>
          </p:cNvSpPr>
          <p:nvPr>
            <p:ph type="sldNum" sz="quarter" idx="12"/>
          </p:nvPr>
        </p:nvSpPr>
        <p:spPr/>
        <p:txBody>
          <a:body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161469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031" y="1692179"/>
            <a:ext cx="4454027" cy="705219"/>
          </a:xfrm>
        </p:spPr>
        <p:txBody>
          <a:bodyPr anchor="b"/>
          <a:lstStyle>
            <a:lvl1pPr marL="0" indent="0">
              <a:buNone/>
              <a:defRPr sz="2600" b="1"/>
            </a:lvl1pPr>
            <a:lvl2pPr marL="503500" indent="0">
              <a:buNone/>
              <a:defRPr sz="2200" b="1"/>
            </a:lvl2pPr>
            <a:lvl3pPr marL="1007004" indent="0">
              <a:buNone/>
              <a:defRPr sz="2000" b="1"/>
            </a:lvl3pPr>
            <a:lvl4pPr marL="1510506" indent="0">
              <a:buNone/>
              <a:defRPr sz="1800" b="1"/>
            </a:lvl4pPr>
            <a:lvl5pPr marL="2014006" indent="0">
              <a:buNone/>
              <a:defRPr sz="1800" b="1"/>
            </a:lvl5pPr>
            <a:lvl6pPr marL="2517508" indent="0">
              <a:buNone/>
              <a:defRPr sz="1800" b="1"/>
            </a:lvl6pPr>
            <a:lvl7pPr marL="3021010" indent="0">
              <a:buNone/>
              <a:defRPr sz="1800" b="1"/>
            </a:lvl7pPr>
            <a:lvl8pPr marL="3524507" indent="0">
              <a:buNone/>
              <a:defRPr sz="1800" b="1"/>
            </a:lvl8pPr>
            <a:lvl9pPr marL="4028011"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4031" y="2397397"/>
            <a:ext cx="4454027" cy="4355563"/>
          </a:xfrm>
        </p:spPr>
        <p:txBody>
          <a:bodyPr/>
          <a:lstStyle>
            <a:lvl1pPr>
              <a:defRPr sz="26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0818" y="1692179"/>
            <a:ext cx="4455776" cy="705219"/>
          </a:xfrm>
        </p:spPr>
        <p:txBody>
          <a:bodyPr anchor="b"/>
          <a:lstStyle>
            <a:lvl1pPr marL="0" indent="0">
              <a:buNone/>
              <a:defRPr sz="2600" b="1"/>
            </a:lvl1pPr>
            <a:lvl2pPr marL="503500" indent="0">
              <a:buNone/>
              <a:defRPr sz="2200" b="1"/>
            </a:lvl2pPr>
            <a:lvl3pPr marL="1007004" indent="0">
              <a:buNone/>
              <a:defRPr sz="2000" b="1"/>
            </a:lvl3pPr>
            <a:lvl4pPr marL="1510506" indent="0">
              <a:buNone/>
              <a:defRPr sz="1800" b="1"/>
            </a:lvl4pPr>
            <a:lvl5pPr marL="2014006" indent="0">
              <a:buNone/>
              <a:defRPr sz="1800" b="1"/>
            </a:lvl5pPr>
            <a:lvl6pPr marL="2517508" indent="0">
              <a:buNone/>
              <a:defRPr sz="1800" b="1"/>
            </a:lvl6pPr>
            <a:lvl7pPr marL="3021010" indent="0">
              <a:buNone/>
              <a:defRPr sz="1800" b="1"/>
            </a:lvl7pPr>
            <a:lvl8pPr marL="3524507" indent="0">
              <a:buNone/>
              <a:defRPr sz="1800" b="1"/>
            </a:lvl8pPr>
            <a:lvl9pPr marL="4028011"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20818" y="2397397"/>
            <a:ext cx="4455776" cy="4355563"/>
          </a:xfrm>
        </p:spPr>
        <p:txBody>
          <a:bodyPr/>
          <a:lstStyle>
            <a:lvl1pPr>
              <a:defRPr sz="26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8" name="Footer Placeholder 7"/>
          <p:cNvSpPr>
            <a:spLocks noGrp="1"/>
          </p:cNvSpPr>
          <p:nvPr>
            <p:ph type="ftr" sz="quarter" idx="11"/>
          </p:nvPr>
        </p:nvSpPr>
        <p:spPr/>
        <p:txBody>
          <a:body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9" name="Slide Number Placeholder 8"/>
          <p:cNvSpPr>
            <a:spLocks noGrp="1"/>
          </p:cNvSpPr>
          <p:nvPr>
            <p:ph type="sldNum" sz="quarter" idx="12"/>
          </p:nvPr>
        </p:nvSpPr>
        <p:spPr/>
        <p:txBody>
          <a:body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965587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71C502F-AA42-49CD-A877-AE3624C01E6D}" type="datetimeFigureOut">
              <a:rPr lang="en-US" smtClean="0"/>
              <a:t>11/6/17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FD71DF-4B16-4AEF-BF3C-CAFAC7D00C1C}" type="slidenum">
              <a:rPr lang="en-US" smtClean="0"/>
              <a:t>‹#›</a:t>
            </a:fld>
            <a:endParaRPr lang="en-US"/>
          </a:p>
        </p:txBody>
      </p:sp>
    </p:spTree>
    <p:extLst>
      <p:ext uri="{BB962C8B-B14F-4D97-AF65-F5344CB8AC3E}">
        <p14:creationId xmlns:p14="http://schemas.microsoft.com/office/powerpoint/2010/main" val="422282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3" name="Footer Placeholder 2"/>
          <p:cNvSpPr>
            <a:spLocks noGrp="1"/>
          </p:cNvSpPr>
          <p:nvPr>
            <p:ph type="ftr" sz="quarter" idx="11"/>
          </p:nvPr>
        </p:nvSpPr>
        <p:spPr/>
        <p:txBody>
          <a:body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4" name="Slide Number Placeholder 3"/>
          <p:cNvSpPr>
            <a:spLocks noGrp="1"/>
          </p:cNvSpPr>
          <p:nvPr>
            <p:ph type="sldNum" sz="quarter" idx="12"/>
          </p:nvPr>
        </p:nvSpPr>
        <p:spPr/>
        <p:txBody>
          <a:body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815906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034" y="300987"/>
            <a:ext cx="3316456" cy="1280945"/>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41249" y="300998"/>
            <a:ext cx="5635349" cy="6451973"/>
          </a:xfrm>
        </p:spPr>
        <p:txBody>
          <a:bodyPr/>
          <a:lstStyle>
            <a:lvl1pPr>
              <a:defRPr sz="3500"/>
            </a:lvl1pPr>
            <a:lvl2pPr>
              <a:defRPr sz="3100"/>
            </a:lvl2pPr>
            <a:lvl3pPr>
              <a:defRPr sz="26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034" y="1581937"/>
            <a:ext cx="3316456" cy="5171028"/>
          </a:xfrm>
        </p:spPr>
        <p:txBody>
          <a:bodyPr/>
          <a:lstStyle>
            <a:lvl1pPr marL="0" indent="0">
              <a:buNone/>
              <a:defRPr sz="1500"/>
            </a:lvl1pPr>
            <a:lvl2pPr marL="503500" indent="0">
              <a:buNone/>
              <a:defRPr sz="1300"/>
            </a:lvl2pPr>
            <a:lvl3pPr marL="1007004" indent="0">
              <a:buNone/>
              <a:defRPr sz="1100"/>
            </a:lvl3pPr>
            <a:lvl4pPr marL="1510506" indent="0">
              <a:buNone/>
              <a:defRPr sz="1000"/>
            </a:lvl4pPr>
            <a:lvl5pPr marL="2014006" indent="0">
              <a:buNone/>
              <a:defRPr sz="1000"/>
            </a:lvl5pPr>
            <a:lvl6pPr marL="2517508" indent="0">
              <a:buNone/>
              <a:defRPr sz="1000"/>
            </a:lvl6pPr>
            <a:lvl7pPr marL="3021010" indent="0">
              <a:buNone/>
              <a:defRPr sz="1000"/>
            </a:lvl7pPr>
            <a:lvl8pPr marL="3524507" indent="0">
              <a:buNone/>
              <a:defRPr sz="1000"/>
            </a:lvl8pPr>
            <a:lvl9pPr marL="4028011"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6" name="Footer Placeholder 5"/>
          <p:cNvSpPr>
            <a:spLocks noGrp="1"/>
          </p:cNvSpPr>
          <p:nvPr>
            <p:ph type="ftr" sz="quarter" idx="11"/>
          </p:nvPr>
        </p:nvSpPr>
        <p:spPr/>
        <p:txBody>
          <a:body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7" name="Slide Number Placeholder 6"/>
          <p:cNvSpPr>
            <a:spLocks noGrp="1"/>
          </p:cNvSpPr>
          <p:nvPr>
            <p:ph type="sldNum" sz="quarter" idx="12"/>
          </p:nvPr>
        </p:nvSpPr>
        <p:spPr/>
        <p:txBody>
          <a:body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275566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5873" y="5291772"/>
            <a:ext cx="6048375" cy="624724"/>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5873" y="675471"/>
            <a:ext cx="6048375" cy="4535805"/>
          </a:xfrm>
        </p:spPr>
        <p:txBody>
          <a:bodyPr/>
          <a:lstStyle>
            <a:lvl1pPr marL="0" indent="0">
              <a:buNone/>
              <a:defRPr sz="3500"/>
            </a:lvl1pPr>
            <a:lvl2pPr marL="503500" indent="0">
              <a:buNone/>
              <a:defRPr sz="3100"/>
            </a:lvl2pPr>
            <a:lvl3pPr marL="1007004" indent="0">
              <a:buNone/>
              <a:defRPr sz="2600"/>
            </a:lvl3pPr>
            <a:lvl4pPr marL="1510506" indent="0">
              <a:buNone/>
              <a:defRPr sz="2200"/>
            </a:lvl4pPr>
            <a:lvl5pPr marL="2014006" indent="0">
              <a:buNone/>
              <a:defRPr sz="2200"/>
            </a:lvl5pPr>
            <a:lvl6pPr marL="2517508" indent="0">
              <a:buNone/>
              <a:defRPr sz="2200"/>
            </a:lvl6pPr>
            <a:lvl7pPr marL="3021010" indent="0">
              <a:buNone/>
              <a:defRPr sz="2200"/>
            </a:lvl7pPr>
            <a:lvl8pPr marL="3524507" indent="0">
              <a:buNone/>
              <a:defRPr sz="2200"/>
            </a:lvl8pPr>
            <a:lvl9pPr marL="4028011" indent="0">
              <a:buNone/>
              <a:defRPr sz="2200"/>
            </a:lvl9pPr>
          </a:lstStyle>
          <a:p>
            <a:endParaRPr lang="en-US"/>
          </a:p>
        </p:txBody>
      </p:sp>
      <p:sp>
        <p:nvSpPr>
          <p:cNvPr id="4" name="Text Placeholder 3"/>
          <p:cNvSpPr>
            <a:spLocks noGrp="1"/>
          </p:cNvSpPr>
          <p:nvPr>
            <p:ph type="body" sz="half" idx="2"/>
          </p:nvPr>
        </p:nvSpPr>
        <p:spPr>
          <a:xfrm>
            <a:off x="1975873" y="5916496"/>
            <a:ext cx="6048375" cy="887211"/>
          </a:xfrm>
        </p:spPr>
        <p:txBody>
          <a:bodyPr/>
          <a:lstStyle>
            <a:lvl1pPr marL="0" indent="0">
              <a:buNone/>
              <a:defRPr sz="1500"/>
            </a:lvl1pPr>
            <a:lvl2pPr marL="503500" indent="0">
              <a:buNone/>
              <a:defRPr sz="1300"/>
            </a:lvl2pPr>
            <a:lvl3pPr marL="1007004" indent="0">
              <a:buNone/>
              <a:defRPr sz="1100"/>
            </a:lvl3pPr>
            <a:lvl4pPr marL="1510506" indent="0">
              <a:buNone/>
              <a:defRPr sz="1000"/>
            </a:lvl4pPr>
            <a:lvl5pPr marL="2014006" indent="0">
              <a:buNone/>
              <a:defRPr sz="1000"/>
            </a:lvl5pPr>
            <a:lvl6pPr marL="2517508" indent="0">
              <a:buNone/>
              <a:defRPr sz="1000"/>
            </a:lvl6pPr>
            <a:lvl7pPr marL="3021010" indent="0">
              <a:buNone/>
              <a:defRPr sz="1000"/>
            </a:lvl7pPr>
            <a:lvl8pPr marL="3524507" indent="0">
              <a:buNone/>
              <a:defRPr sz="1000"/>
            </a:lvl8pPr>
            <a:lvl9pPr marL="4028011"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6" name="Footer Placeholder 5"/>
          <p:cNvSpPr>
            <a:spLocks noGrp="1"/>
          </p:cNvSpPr>
          <p:nvPr>
            <p:ph type="ftr" sz="quarter" idx="11"/>
          </p:nvPr>
        </p:nvSpPr>
        <p:spPr/>
        <p:txBody>
          <a:body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7" name="Slide Number Placeholder 6"/>
          <p:cNvSpPr>
            <a:spLocks noGrp="1"/>
          </p:cNvSpPr>
          <p:nvPr>
            <p:ph type="sldNum" sz="quarter" idx="12"/>
          </p:nvPr>
        </p:nvSpPr>
        <p:spPr/>
        <p:txBody>
          <a:body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97052907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4031" y="302737"/>
            <a:ext cx="9072563" cy="1259946"/>
          </a:xfrm>
          <a:prstGeom prst="rect">
            <a:avLst/>
          </a:prstGeom>
        </p:spPr>
        <p:txBody>
          <a:bodyPr vert="horz" lIns="100695" tIns="50350" rIns="100695" bIns="5035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04031" y="1763928"/>
            <a:ext cx="9072563" cy="4989036"/>
          </a:xfrm>
          <a:prstGeom prst="rect">
            <a:avLst/>
          </a:prstGeom>
        </p:spPr>
        <p:txBody>
          <a:bodyPr vert="horz" lIns="100695" tIns="50350" rIns="100695" bIns="5035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04031" y="7006709"/>
            <a:ext cx="2352146" cy="402483"/>
          </a:xfrm>
          <a:prstGeom prst="rect">
            <a:avLst/>
          </a:prstGeom>
        </p:spPr>
        <p:txBody>
          <a:bodyPr vert="horz" lIns="100695" tIns="50350" rIns="100695" bIns="50350" rtlCol="0" anchor="ctr"/>
          <a:lstStyle>
            <a:lvl1pPr algn="l">
              <a:defRPr sz="1300">
                <a:solidFill>
                  <a:schemeClr val="tx1">
                    <a:tint val="75000"/>
                  </a:schemeClr>
                </a:solidFill>
              </a:defRPr>
            </a:lvl1p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3"/>
          </p:nvPr>
        </p:nvSpPr>
        <p:spPr>
          <a:xfrm>
            <a:off x="3444214" y="7006709"/>
            <a:ext cx="3192198" cy="402483"/>
          </a:xfrm>
          <a:prstGeom prst="rect">
            <a:avLst/>
          </a:prstGeom>
        </p:spPr>
        <p:txBody>
          <a:bodyPr vert="horz" lIns="100695" tIns="50350" rIns="100695" bIns="50350" rtlCol="0" anchor="ctr"/>
          <a:lstStyle>
            <a:lvl1pPr algn="ctr">
              <a:defRPr sz="1300">
                <a:solidFill>
                  <a:schemeClr val="tx1">
                    <a:tint val="75000"/>
                  </a:schemeClr>
                </a:solidFill>
              </a:defRPr>
            </a:lvl1p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4"/>
          </p:nvPr>
        </p:nvSpPr>
        <p:spPr>
          <a:xfrm>
            <a:off x="7224448" y="7006709"/>
            <a:ext cx="2352146" cy="402483"/>
          </a:xfrm>
          <a:prstGeom prst="rect">
            <a:avLst/>
          </a:prstGeom>
        </p:spPr>
        <p:txBody>
          <a:bodyPr vert="horz" lIns="100695" tIns="50350" rIns="100695" bIns="50350" rtlCol="0" anchor="ctr"/>
          <a:lstStyle>
            <a:lvl1pPr algn="r">
              <a:defRPr sz="1300">
                <a:solidFill>
                  <a:schemeClr val="tx1">
                    <a:tint val="75000"/>
                  </a:schemeClr>
                </a:solidFill>
              </a:defRPr>
            </a:lvl1p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462345902"/>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defTabSz="1007004" rtl="0" eaLnBrk="1" latinLnBrk="0" hangingPunct="1">
        <a:spcBef>
          <a:spcPct val="0"/>
        </a:spcBef>
        <a:buNone/>
        <a:defRPr sz="4900" kern="1200">
          <a:solidFill>
            <a:schemeClr val="tx1"/>
          </a:solidFill>
          <a:latin typeface="+mj-lt"/>
          <a:ea typeface="+mj-ea"/>
          <a:cs typeface="+mj-cs"/>
        </a:defRPr>
      </a:lvl1pPr>
    </p:titleStyle>
    <p:bodyStyle>
      <a:lvl1pPr marL="377626" indent="-377626" algn="l" defTabSz="1007004" rtl="0" eaLnBrk="1" latinLnBrk="0" hangingPunct="1">
        <a:spcBef>
          <a:spcPct val="20000"/>
        </a:spcBef>
        <a:buFont typeface="Arial" panose="020B0604020202020204" pitchFamily="34" charset="0"/>
        <a:buChar char="•"/>
        <a:defRPr sz="3500" kern="1200">
          <a:solidFill>
            <a:schemeClr val="tx1"/>
          </a:solidFill>
          <a:latin typeface="+mn-lt"/>
          <a:ea typeface="+mn-ea"/>
          <a:cs typeface="+mn-cs"/>
        </a:defRPr>
      </a:lvl1pPr>
      <a:lvl2pPr marL="818190" indent="-314688" algn="l" defTabSz="1007004"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2pPr>
      <a:lvl3pPr marL="1258755" indent="-251751" algn="l" defTabSz="1007004"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3pPr>
      <a:lvl4pPr marL="1762256" indent="-251751" algn="l" defTabSz="100700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4pPr>
      <a:lvl5pPr marL="2265758" indent="-251751" algn="l" defTabSz="100700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5pPr>
      <a:lvl6pPr marL="2769259" indent="-251751" algn="l" defTabSz="100700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272761" indent="-251751" algn="l" defTabSz="100700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776263" indent="-251751" algn="l" defTabSz="100700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279764" indent="-251751" algn="l" defTabSz="100700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en-US"/>
      </a:defPPr>
      <a:lvl1pPr marL="0" algn="l" defTabSz="1007004" rtl="0" eaLnBrk="1" latinLnBrk="0" hangingPunct="1">
        <a:defRPr sz="2000" kern="1200">
          <a:solidFill>
            <a:schemeClr val="tx1"/>
          </a:solidFill>
          <a:latin typeface="+mn-lt"/>
          <a:ea typeface="+mn-ea"/>
          <a:cs typeface="+mn-cs"/>
        </a:defRPr>
      </a:lvl1pPr>
      <a:lvl2pPr marL="503500" algn="l" defTabSz="1007004" rtl="0" eaLnBrk="1" latinLnBrk="0" hangingPunct="1">
        <a:defRPr sz="2000" kern="1200">
          <a:solidFill>
            <a:schemeClr val="tx1"/>
          </a:solidFill>
          <a:latin typeface="+mn-lt"/>
          <a:ea typeface="+mn-ea"/>
          <a:cs typeface="+mn-cs"/>
        </a:defRPr>
      </a:lvl2pPr>
      <a:lvl3pPr marL="1007004" algn="l" defTabSz="1007004" rtl="0" eaLnBrk="1" latinLnBrk="0" hangingPunct="1">
        <a:defRPr sz="2000" kern="1200">
          <a:solidFill>
            <a:schemeClr val="tx1"/>
          </a:solidFill>
          <a:latin typeface="+mn-lt"/>
          <a:ea typeface="+mn-ea"/>
          <a:cs typeface="+mn-cs"/>
        </a:defRPr>
      </a:lvl3pPr>
      <a:lvl4pPr marL="1510506" algn="l" defTabSz="1007004" rtl="0" eaLnBrk="1" latinLnBrk="0" hangingPunct="1">
        <a:defRPr sz="2000" kern="1200">
          <a:solidFill>
            <a:schemeClr val="tx1"/>
          </a:solidFill>
          <a:latin typeface="+mn-lt"/>
          <a:ea typeface="+mn-ea"/>
          <a:cs typeface="+mn-cs"/>
        </a:defRPr>
      </a:lvl4pPr>
      <a:lvl5pPr marL="2014006" algn="l" defTabSz="1007004" rtl="0" eaLnBrk="1" latinLnBrk="0" hangingPunct="1">
        <a:defRPr sz="2000" kern="1200">
          <a:solidFill>
            <a:schemeClr val="tx1"/>
          </a:solidFill>
          <a:latin typeface="+mn-lt"/>
          <a:ea typeface="+mn-ea"/>
          <a:cs typeface="+mn-cs"/>
        </a:defRPr>
      </a:lvl5pPr>
      <a:lvl6pPr marL="2517508" algn="l" defTabSz="1007004" rtl="0" eaLnBrk="1" latinLnBrk="0" hangingPunct="1">
        <a:defRPr sz="2000" kern="1200">
          <a:solidFill>
            <a:schemeClr val="tx1"/>
          </a:solidFill>
          <a:latin typeface="+mn-lt"/>
          <a:ea typeface="+mn-ea"/>
          <a:cs typeface="+mn-cs"/>
        </a:defRPr>
      </a:lvl6pPr>
      <a:lvl7pPr marL="3021010" algn="l" defTabSz="1007004" rtl="0" eaLnBrk="1" latinLnBrk="0" hangingPunct="1">
        <a:defRPr sz="2000" kern="1200">
          <a:solidFill>
            <a:schemeClr val="tx1"/>
          </a:solidFill>
          <a:latin typeface="+mn-lt"/>
          <a:ea typeface="+mn-ea"/>
          <a:cs typeface="+mn-cs"/>
        </a:defRPr>
      </a:lvl7pPr>
      <a:lvl8pPr marL="3524507" algn="l" defTabSz="1007004" rtl="0" eaLnBrk="1" latinLnBrk="0" hangingPunct="1">
        <a:defRPr sz="2000" kern="1200">
          <a:solidFill>
            <a:schemeClr val="tx1"/>
          </a:solidFill>
          <a:latin typeface="+mn-lt"/>
          <a:ea typeface="+mn-ea"/>
          <a:cs typeface="+mn-cs"/>
        </a:defRPr>
      </a:lvl8pPr>
      <a:lvl9pPr marL="4028011" algn="l" defTabSz="1007004"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4" Type="http://schemas.openxmlformats.org/officeDocument/2006/relationships/image" Target="../media/image22.jpeg"/><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 Id="rId3" Type="http://schemas.openxmlformats.org/officeDocument/2006/relationships/image" Target="../media/image2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jpeg"/><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jpeg"/><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jpeg"/><Relationship Id="rId1" Type="http://schemas.openxmlformats.org/officeDocument/2006/relationships/slideLayout" Target="../slideLayouts/slideLayout2.xml"/><Relationship Id="rId2"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Shape 1"/>
          <p:cNvSpPr txBox="1"/>
          <p:nvPr/>
        </p:nvSpPr>
        <p:spPr>
          <a:xfrm>
            <a:off x="886759" y="173235"/>
            <a:ext cx="8406100" cy="1262160"/>
          </a:xfrm>
          <a:prstGeom prst="rect">
            <a:avLst/>
          </a:prstGeom>
          <a:noFill/>
          <a:ln>
            <a:noFill/>
          </a:ln>
        </p:spPr>
        <p:txBody>
          <a:bodyPr lIns="0" tIns="0" rIns="0" bIns="0" anchor="ctr"/>
          <a:lstStyle/>
          <a:p>
            <a:pPr algn="ctr"/>
            <a:r>
              <a:rPr lang="en-US" sz="4400" spc="-1" dirty="0" smtClean="0">
                <a:solidFill>
                  <a:srgbClr val="000000"/>
                </a:solidFill>
                <a:uFill>
                  <a:solidFill>
                    <a:srgbClr val="FFFFFF"/>
                  </a:solidFill>
                </a:uFill>
                <a:latin typeface="Arial"/>
              </a:rPr>
              <a:t>Ocean Sciences abstract</a:t>
            </a:r>
            <a:endParaRPr lang="en-US" sz="4400" spc="-1" dirty="0">
              <a:solidFill>
                <a:srgbClr val="000000"/>
              </a:solidFill>
              <a:uFill>
                <a:solidFill>
                  <a:srgbClr val="FFFFFF"/>
                </a:solidFill>
              </a:uFill>
              <a:latin typeface="Arial"/>
            </a:endParaRPr>
          </a:p>
        </p:txBody>
      </p:sp>
      <p:sp>
        <p:nvSpPr>
          <p:cNvPr id="5" name="TextBox 4"/>
          <p:cNvSpPr txBox="1"/>
          <p:nvPr/>
        </p:nvSpPr>
        <p:spPr>
          <a:xfrm>
            <a:off x="645398" y="1890331"/>
            <a:ext cx="8888822" cy="5324535"/>
          </a:xfrm>
          <a:prstGeom prst="rect">
            <a:avLst/>
          </a:prstGeom>
          <a:noFill/>
        </p:spPr>
        <p:txBody>
          <a:bodyPr wrap="square" rtlCol="0">
            <a:spAutoFit/>
          </a:bodyPr>
          <a:lstStyle/>
          <a:p>
            <a:r>
              <a:rPr lang="en-US" sz="2000" b="1" dirty="0">
                <a:solidFill>
                  <a:srgbClr val="FF0000"/>
                </a:solidFill>
              </a:rPr>
              <a:t>Temporal Variability and Environmental Forcing </a:t>
            </a:r>
            <a:r>
              <a:rPr lang="en-US" sz="2000" dirty="0"/>
              <a:t>of Surface, Midwater and Benthic Communities in the California Current System</a:t>
            </a:r>
            <a:br>
              <a:rPr lang="en-US" sz="2000" dirty="0"/>
            </a:br>
            <a:endParaRPr lang="en-US" sz="2000" dirty="0"/>
          </a:p>
          <a:p>
            <a:r>
              <a:rPr lang="en-US" sz="2000" dirty="0"/>
              <a:t>Long-term marine biological time series are rare, and even more so are time series that monitor ecosystems through the water column, from surface to seafloor. Here, we present an unprecedented dataset integrating three time series (1997-present) spanning the surface, midwater and benthic habitats. Data were obtained from surface microscopic counts, video observations of midwater animals and benthic imaging of the seafloor. Taxon-specific time series of plankton biomass and midwater and benthic animal density were </a:t>
            </a:r>
            <a:r>
              <a:rPr lang="en-US" sz="2000" b="1" dirty="0">
                <a:solidFill>
                  <a:srgbClr val="FF0000"/>
                </a:solidFill>
              </a:rPr>
              <a:t>analyzed using principal component analysis (PCA) and non-metric multidimensional scaling (</a:t>
            </a:r>
            <a:r>
              <a:rPr lang="en-US" sz="2000" b="1" dirty="0" err="1">
                <a:solidFill>
                  <a:srgbClr val="FF0000"/>
                </a:solidFill>
              </a:rPr>
              <a:t>nMDS</a:t>
            </a:r>
            <a:r>
              <a:rPr lang="en-US" sz="2000" b="1" dirty="0">
                <a:solidFill>
                  <a:srgbClr val="FF0000"/>
                </a:solidFill>
              </a:rPr>
              <a:t>) to highlight temporal changes in ecosystem structure. The first mode of variability for each time series, as identified from PCA, was compared to environmental forcing including Pacific climate variability indices and local upwelling.</a:t>
            </a:r>
            <a:r>
              <a:rPr lang="en-US" sz="2000" dirty="0"/>
              <a:t> We demonstrate how upwelling forcing propagates through the three time-series communities, which provides important understanding of how climate variability impacts ecosystems across the water column.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First mode of variability</a:t>
            </a:r>
            <a:endParaRPr lang="en-US" dirty="0"/>
          </a:p>
        </p:txBody>
      </p:sp>
      <p:pic>
        <p:nvPicPr>
          <p:cNvPr id="4" name="Image 108"/>
          <p:cNvPicPr/>
          <p:nvPr/>
        </p:nvPicPr>
        <p:blipFill>
          <a:blip r:embed="rId2" cstate="print">
            <a:extLst>
              <a:ext uri="{28A0092B-C50C-407E-A947-70E740481C1C}">
                <a14:useLocalDpi xmlns:a14="http://schemas.microsoft.com/office/drawing/2010/main" val="0"/>
              </a:ext>
            </a:extLst>
          </a:blip>
          <a:stretch>
            <a:fillRect/>
          </a:stretch>
        </p:blipFill>
        <p:spPr>
          <a:xfrm>
            <a:off x="18482" y="1998224"/>
            <a:ext cx="3593275" cy="4083752"/>
          </a:xfrm>
          <a:prstGeom prst="rect">
            <a:avLst/>
          </a:prstGeom>
          <a:ln>
            <a:noFill/>
          </a:ln>
        </p:spPr>
      </p:pic>
      <p:pic>
        <p:nvPicPr>
          <p:cNvPr id="5" name="Image 109"/>
          <p:cNvPicPr/>
          <p:nvPr/>
        </p:nvPicPr>
        <p:blipFill>
          <a:blip r:embed="rId3" cstate="print">
            <a:extLst>
              <a:ext uri="{28A0092B-C50C-407E-A947-70E740481C1C}">
                <a14:useLocalDpi xmlns:a14="http://schemas.microsoft.com/office/drawing/2010/main" val="0"/>
              </a:ext>
            </a:extLst>
          </a:blip>
          <a:stretch>
            <a:fillRect/>
          </a:stretch>
        </p:blipFill>
        <p:spPr>
          <a:xfrm>
            <a:off x="6791040" y="2095415"/>
            <a:ext cx="3270240" cy="3678779"/>
          </a:xfrm>
          <a:prstGeom prst="rect">
            <a:avLst/>
          </a:prstGeom>
          <a:ln>
            <a:noFill/>
          </a:ln>
        </p:spPr>
      </p:pic>
      <p:pic>
        <p:nvPicPr>
          <p:cNvPr id="6" name="Image 110"/>
          <p:cNvPicPr/>
          <p:nvPr/>
        </p:nvPicPr>
        <p:blipFill>
          <a:blip r:embed="rId4" cstate="print">
            <a:extLst>
              <a:ext uri="{28A0092B-C50C-407E-A947-70E740481C1C}">
                <a14:useLocalDpi xmlns:a14="http://schemas.microsoft.com/office/drawing/2010/main" val="0"/>
              </a:ext>
            </a:extLst>
          </a:blip>
          <a:stretch>
            <a:fillRect/>
          </a:stretch>
        </p:blipFill>
        <p:spPr>
          <a:xfrm>
            <a:off x="3458160" y="2034038"/>
            <a:ext cx="3474720" cy="3908804"/>
          </a:xfrm>
          <a:prstGeom prst="rect">
            <a:avLst/>
          </a:prstGeom>
          <a:ln>
            <a:noFill/>
          </a:ln>
        </p:spPr>
      </p:pic>
      <p:sp>
        <p:nvSpPr>
          <p:cNvPr id="7" name="TextShape 1"/>
          <p:cNvSpPr txBox="1"/>
          <p:nvPr/>
        </p:nvSpPr>
        <p:spPr>
          <a:xfrm>
            <a:off x="1119603" y="1638004"/>
            <a:ext cx="1380713" cy="346320"/>
          </a:xfrm>
          <a:prstGeom prst="rect">
            <a:avLst/>
          </a:prstGeom>
          <a:noFill/>
          <a:ln>
            <a:noFill/>
          </a:ln>
        </p:spPr>
        <p:txBody>
          <a:bodyPr lIns="89964" tIns="44982" rIns="89964" bIns="44982"/>
          <a:lstStyle/>
          <a:p>
            <a:r>
              <a:rPr lang="en-US" spc="-1">
                <a:solidFill>
                  <a:srgbClr val="00CC33"/>
                </a:solidFill>
                <a:uFill>
                  <a:solidFill>
                    <a:srgbClr val="FFFFFF"/>
                  </a:solidFill>
                </a:uFill>
                <a:latin typeface="Arial"/>
              </a:rPr>
              <a:t>SURFACE</a:t>
            </a:r>
            <a:endParaRPr lang="en-US" spc="-1">
              <a:solidFill>
                <a:srgbClr val="000000"/>
              </a:solidFill>
              <a:uFill>
                <a:solidFill>
                  <a:srgbClr val="FFFFFF"/>
                </a:solidFill>
              </a:uFill>
              <a:latin typeface="Arial"/>
            </a:endParaRPr>
          </a:p>
        </p:txBody>
      </p:sp>
      <p:sp>
        <p:nvSpPr>
          <p:cNvPr id="8" name="TextShape 2"/>
          <p:cNvSpPr txBox="1"/>
          <p:nvPr/>
        </p:nvSpPr>
        <p:spPr>
          <a:xfrm>
            <a:off x="4434975" y="1562683"/>
            <a:ext cx="1521090" cy="532732"/>
          </a:xfrm>
          <a:prstGeom prst="rect">
            <a:avLst/>
          </a:prstGeom>
          <a:noFill/>
          <a:ln>
            <a:noFill/>
          </a:ln>
        </p:spPr>
        <p:txBody>
          <a:bodyPr lIns="89964" tIns="44982" rIns="89964" bIns="44982"/>
          <a:lstStyle/>
          <a:p>
            <a:r>
              <a:rPr lang="en-US" spc="-1" dirty="0" smtClean="0">
                <a:solidFill>
                  <a:srgbClr val="3333FF"/>
                </a:solidFill>
                <a:uFill>
                  <a:solidFill>
                    <a:srgbClr val="FFFFFF"/>
                  </a:solidFill>
                </a:uFill>
                <a:latin typeface="Arial"/>
              </a:rPr>
              <a:t>MIDWATER </a:t>
            </a:r>
            <a:r>
              <a:rPr lang="en-US" sz="1400" spc="-1" dirty="0" smtClean="0">
                <a:solidFill>
                  <a:srgbClr val="3333FF"/>
                </a:solidFill>
                <a:uFill>
                  <a:solidFill>
                    <a:srgbClr val="FFFFFF"/>
                  </a:solidFill>
                </a:uFill>
                <a:latin typeface="Arial"/>
              </a:rPr>
              <a:t>(</a:t>
            </a:r>
            <a:r>
              <a:rPr lang="en-US" sz="1400" spc="-1" dirty="0" err="1" smtClean="0">
                <a:solidFill>
                  <a:srgbClr val="3333FF"/>
                </a:solidFill>
                <a:uFill>
                  <a:solidFill>
                    <a:srgbClr val="FFFFFF"/>
                  </a:solidFill>
                </a:uFill>
                <a:latin typeface="Arial"/>
              </a:rPr>
              <a:t>int</a:t>
            </a:r>
            <a:r>
              <a:rPr lang="en-US" sz="1400" spc="-1" dirty="0" smtClean="0">
                <a:solidFill>
                  <a:srgbClr val="3333FF"/>
                </a:solidFill>
                <a:uFill>
                  <a:solidFill>
                    <a:srgbClr val="FFFFFF"/>
                  </a:solidFill>
                </a:uFill>
                <a:latin typeface="Arial"/>
              </a:rPr>
              <a:t> 200-1000m)</a:t>
            </a:r>
            <a:endParaRPr lang="en-US" sz="1400" spc="-1" dirty="0">
              <a:solidFill>
                <a:srgbClr val="000000"/>
              </a:solidFill>
              <a:uFill>
                <a:solidFill>
                  <a:srgbClr val="FFFFFF"/>
                </a:solidFill>
              </a:uFill>
              <a:latin typeface="Arial"/>
            </a:endParaRPr>
          </a:p>
        </p:txBody>
      </p:sp>
      <p:sp>
        <p:nvSpPr>
          <p:cNvPr id="9" name="TextShape 3"/>
          <p:cNvSpPr txBox="1"/>
          <p:nvPr/>
        </p:nvSpPr>
        <p:spPr>
          <a:xfrm>
            <a:off x="7772760" y="1657442"/>
            <a:ext cx="1285560" cy="346320"/>
          </a:xfrm>
          <a:prstGeom prst="rect">
            <a:avLst/>
          </a:prstGeom>
          <a:noFill/>
          <a:ln>
            <a:noFill/>
          </a:ln>
        </p:spPr>
        <p:txBody>
          <a:bodyPr lIns="89964" tIns="44982" rIns="89964" bIns="44982"/>
          <a:lstStyle/>
          <a:p>
            <a:r>
              <a:rPr lang="en-US" spc="-1">
                <a:solidFill>
                  <a:srgbClr val="CC0000"/>
                </a:solidFill>
                <a:uFill>
                  <a:solidFill>
                    <a:srgbClr val="FFFFFF"/>
                  </a:solidFill>
                </a:uFill>
                <a:latin typeface="Arial"/>
              </a:rPr>
              <a:t>BENTHOS</a:t>
            </a:r>
            <a:endParaRPr lang="en-US" spc="-1">
              <a:solidFill>
                <a:srgbClr val="000000"/>
              </a:solidFill>
              <a:uFill>
                <a:solidFill>
                  <a:srgbClr val="FFFFFF"/>
                </a:solidFill>
              </a:uFill>
              <a:latin typeface="Arial"/>
            </a:endParaRPr>
          </a:p>
        </p:txBody>
      </p:sp>
      <p:sp>
        <p:nvSpPr>
          <p:cNvPr id="10" name="ZoneTexte 1"/>
          <p:cNvSpPr txBox="1"/>
          <p:nvPr/>
        </p:nvSpPr>
        <p:spPr>
          <a:xfrm>
            <a:off x="2389383" y="5466628"/>
            <a:ext cx="787334" cy="312840"/>
          </a:xfrm>
          <a:prstGeom prst="rect">
            <a:avLst/>
          </a:prstGeom>
          <a:noFill/>
        </p:spPr>
        <p:txBody>
          <a:bodyPr wrap="none" lIns="91401" tIns="45701" rIns="91401" bIns="45701" rtlCol="0">
            <a:spAutoFit/>
          </a:bodyPr>
          <a:lstStyle/>
          <a:p>
            <a:r>
              <a:rPr lang="en-US" sz="1400" dirty="0"/>
              <a:t>diatoms</a:t>
            </a:r>
          </a:p>
        </p:txBody>
      </p:sp>
      <p:sp>
        <p:nvSpPr>
          <p:cNvPr id="11" name="ZoneTexte 10"/>
          <p:cNvSpPr txBox="1"/>
          <p:nvPr/>
        </p:nvSpPr>
        <p:spPr>
          <a:xfrm>
            <a:off x="6598732" y="5353528"/>
            <a:ext cx="1156738" cy="186597"/>
          </a:xfrm>
          <a:prstGeom prst="rect">
            <a:avLst/>
          </a:prstGeom>
          <a:solidFill>
            <a:schemeClr val="bg1"/>
          </a:solidFill>
        </p:spPr>
        <p:txBody>
          <a:bodyPr wrap="square" lIns="0" tIns="0" rIns="0" bIns="0" rtlCol="0">
            <a:spAutoFit/>
          </a:bodyPr>
          <a:lstStyle/>
          <a:p>
            <a:r>
              <a:rPr lang="en-US" sz="1200" dirty="0" err="1"/>
              <a:t>Peniagone</a:t>
            </a:r>
            <a:r>
              <a:rPr lang="en-US" sz="1200" dirty="0"/>
              <a:t> sp. A</a:t>
            </a:r>
          </a:p>
        </p:txBody>
      </p:sp>
      <p:sp>
        <p:nvSpPr>
          <p:cNvPr id="12" name="ZoneTexte 11"/>
          <p:cNvSpPr txBox="1"/>
          <p:nvPr/>
        </p:nvSpPr>
        <p:spPr>
          <a:xfrm>
            <a:off x="6598732" y="4890395"/>
            <a:ext cx="1156738" cy="186597"/>
          </a:xfrm>
          <a:prstGeom prst="rect">
            <a:avLst/>
          </a:prstGeom>
          <a:solidFill>
            <a:schemeClr val="bg1"/>
          </a:solidFill>
        </p:spPr>
        <p:txBody>
          <a:bodyPr wrap="square" lIns="0" tIns="0" rIns="0" bIns="0" rtlCol="0">
            <a:spAutoFit/>
          </a:bodyPr>
          <a:lstStyle/>
          <a:p>
            <a:r>
              <a:rPr lang="en-US" sz="1200" dirty="0" err="1"/>
              <a:t>Peniagone</a:t>
            </a:r>
            <a:r>
              <a:rPr lang="en-US" sz="1200" dirty="0"/>
              <a:t> sp. B</a:t>
            </a:r>
          </a:p>
        </p:txBody>
      </p:sp>
      <p:sp>
        <p:nvSpPr>
          <p:cNvPr id="13" name="ZoneTexte 12"/>
          <p:cNvSpPr txBox="1"/>
          <p:nvPr/>
        </p:nvSpPr>
        <p:spPr>
          <a:xfrm>
            <a:off x="6616022" y="5138945"/>
            <a:ext cx="1156738" cy="186597"/>
          </a:xfrm>
          <a:prstGeom prst="rect">
            <a:avLst/>
          </a:prstGeom>
          <a:solidFill>
            <a:schemeClr val="bg1"/>
          </a:solidFill>
        </p:spPr>
        <p:txBody>
          <a:bodyPr wrap="square" lIns="0" tIns="0" rIns="0" bIns="0" rtlCol="0">
            <a:spAutoFit/>
          </a:bodyPr>
          <a:lstStyle/>
          <a:p>
            <a:r>
              <a:rPr lang="en-US" sz="1200" dirty="0" err="1"/>
              <a:t>Elpidia</a:t>
            </a:r>
            <a:r>
              <a:rPr lang="en-US" sz="1200" dirty="0"/>
              <a:t> sp. A</a:t>
            </a:r>
          </a:p>
        </p:txBody>
      </p:sp>
      <p:sp>
        <p:nvSpPr>
          <p:cNvPr id="14" name="ZoneTexte 1"/>
          <p:cNvSpPr txBox="1"/>
          <p:nvPr/>
        </p:nvSpPr>
        <p:spPr>
          <a:xfrm>
            <a:off x="1809959" y="3226702"/>
            <a:ext cx="489286" cy="307738"/>
          </a:xfrm>
          <a:prstGeom prst="rect">
            <a:avLst/>
          </a:prstGeom>
          <a:noFill/>
        </p:spPr>
        <p:txBody>
          <a:bodyPr wrap="none" lIns="91401" tIns="45701" rIns="91401" bIns="45701" rtlCol="0">
            <a:spAutoFit/>
          </a:bodyPr>
          <a:lstStyle/>
          <a:p>
            <a:r>
              <a:rPr lang="en-US" sz="1400" dirty="0" err="1" smtClean="0"/>
              <a:t>pico</a:t>
            </a:r>
            <a:endParaRPr lang="en-US" sz="1400" dirty="0"/>
          </a:p>
        </p:txBody>
      </p:sp>
    </p:spTree>
    <p:extLst>
      <p:ext uri="{BB962C8B-B14F-4D97-AF65-F5344CB8AC3E}">
        <p14:creationId xmlns:p14="http://schemas.microsoft.com/office/powerpoint/2010/main" val="398162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 Integration through the water column: (a) frequency analysis</a:t>
            </a:r>
            <a:endParaRPr lang="en-US" dirty="0"/>
          </a:p>
        </p:txBody>
      </p:sp>
      <p:pic>
        <p:nvPicPr>
          <p:cNvPr id="3074" name="Picture 2" descr="Y:\users\monique\etude_ITS\graphiques\etude_integration\analyse_frequences\PCall_DFT_ori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466936"/>
            <a:ext cx="5061098" cy="379502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019531" y="3466932"/>
            <a:ext cx="5061097" cy="379501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33377" y="3314542"/>
            <a:ext cx="3136605" cy="369332"/>
          </a:xfrm>
          <a:prstGeom prst="rect">
            <a:avLst/>
          </a:prstGeom>
          <a:solidFill>
            <a:schemeClr val="bg1"/>
          </a:solidFill>
        </p:spPr>
        <p:txBody>
          <a:bodyPr wrap="square" lIns="91401" tIns="45701" rIns="91401" bIns="45701" rtlCol="0">
            <a:spAutoFit/>
          </a:bodyPr>
          <a:lstStyle/>
          <a:p>
            <a:r>
              <a:rPr lang="en-US" dirty="0" smtClean="0"/>
              <a:t>Discrete Fourier transform</a:t>
            </a:r>
            <a:endParaRPr lang="en-US" dirty="0"/>
          </a:p>
        </p:txBody>
      </p:sp>
      <p:sp>
        <p:nvSpPr>
          <p:cNvPr id="7" name="TextBox 6"/>
          <p:cNvSpPr txBox="1"/>
          <p:nvPr/>
        </p:nvSpPr>
        <p:spPr>
          <a:xfrm>
            <a:off x="6322018" y="3314542"/>
            <a:ext cx="3136605" cy="369332"/>
          </a:xfrm>
          <a:prstGeom prst="rect">
            <a:avLst/>
          </a:prstGeom>
          <a:solidFill>
            <a:schemeClr val="bg1"/>
          </a:solidFill>
        </p:spPr>
        <p:txBody>
          <a:bodyPr wrap="square" lIns="91401" tIns="45701" rIns="91401" bIns="45701" rtlCol="0">
            <a:spAutoFit/>
          </a:bodyPr>
          <a:lstStyle/>
          <a:p>
            <a:r>
              <a:rPr lang="en-US" dirty="0" smtClean="0"/>
              <a:t>Lomb-</a:t>
            </a:r>
            <a:r>
              <a:rPr lang="en-US" dirty="0" err="1" smtClean="0"/>
              <a:t>Scargle</a:t>
            </a:r>
            <a:r>
              <a:rPr lang="en-US" dirty="0" smtClean="0"/>
              <a:t> </a:t>
            </a:r>
            <a:r>
              <a:rPr lang="en-US" dirty="0" err="1" smtClean="0"/>
              <a:t>periodogram</a:t>
            </a:r>
            <a:endParaRPr lang="en-US" dirty="0"/>
          </a:p>
        </p:txBody>
      </p:sp>
      <p:sp>
        <p:nvSpPr>
          <p:cNvPr id="5" name="TextBox 4"/>
          <p:cNvSpPr txBox="1"/>
          <p:nvPr/>
        </p:nvSpPr>
        <p:spPr>
          <a:xfrm>
            <a:off x="110658" y="2111966"/>
            <a:ext cx="8066720" cy="369314"/>
          </a:xfrm>
          <a:prstGeom prst="rect">
            <a:avLst/>
          </a:prstGeom>
          <a:noFill/>
        </p:spPr>
        <p:txBody>
          <a:bodyPr wrap="none" lIns="91401" tIns="45701" rIns="91401" bIns="45701" rtlCol="0">
            <a:spAutoFit/>
          </a:bodyPr>
          <a:lstStyle/>
          <a:p>
            <a:r>
              <a:rPr lang="en-US" i="1" dirty="0" smtClean="0"/>
              <a:t>(analysis of principal components for mode 1, original sampling temporal resolution)</a:t>
            </a:r>
            <a:endParaRPr lang="en-US" i="1" dirty="0"/>
          </a:p>
        </p:txBody>
      </p:sp>
      <p:sp>
        <p:nvSpPr>
          <p:cNvPr id="11" name="TextShape 4"/>
          <p:cNvSpPr txBox="1"/>
          <p:nvPr/>
        </p:nvSpPr>
        <p:spPr>
          <a:xfrm>
            <a:off x="3665648" y="3766221"/>
            <a:ext cx="1441080" cy="346320"/>
          </a:xfrm>
          <a:prstGeom prst="rect">
            <a:avLst/>
          </a:prstGeom>
          <a:noFill/>
          <a:ln>
            <a:noFill/>
          </a:ln>
        </p:spPr>
        <p:txBody>
          <a:bodyPr lIns="89964" tIns="44982" rIns="89964" bIns="44982"/>
          <a:lstStyle/>
          <a:p>
            <a:r>
              <a:rPr lang="en-US" spc="-1" dirty="0">
                <a:solidFill>
                  <a:srgbClr val="00CC33"/>
                </a:solidFill>
                <a:uFill>
                  <a:solidFill>
                    <a:srgbClr val="FFFFFF"/>
                  </a:solidFill>
                </a:uFill>
                <a:latin typeface="Arial"/>
              </a:rPr>
              <a:t>SURFACE</a:t>
            </a:r>
            <a:endParaRPr lang="en-US" spc="-1" dirty="0">
              <a:solidFill>
                <a:srgbClr val="000000"/>
              </a:solidFill>
              <a:uFill>
                <a:solidFill>
                  <a:srgbClr val="FFFFFF"/>
                </a:solidFill>
              </a:uFill>
              <a:latin typeface="Arial"/>
            </a:endParaRPr>
          </a:p>
        </p:txBody>
      </p:sp>
      <p:sp>
        <p:nvSpPr>
          <p:cNvPr id="12" name="TextShape 5"/>
          <p:cNvSpPr txBox="1"/>
          <p:nvPr/>
        </p:nvSpPr>
        <p:spPr>
          <a:xfrm>
            <a:off x="3616092" y="4751851"/>
            <a:ext cx="1540193" cy="346320"/>
          </a:xfrm>
          <a:prstGeom prst="rect">
            <a:avLst/>
          </a:prstGeom>
          <a:noFill/>
          <a:ln>
            <a:noFill/>
          </a:ln>
        </p:spPr>
        <p:txBody>
          <a:bodyPr lIns="89964" tIns="44982" rIns="89964" bIns="44982"/>
          <a:lstStyle/>
          <a:p>
            <a:r>
              <a:rPr lang="en-US" spc="-1" dirty="0">
                <a:solidFill>
                  <a:srgbClr val="3333FF"/>
                </a:solidFill>
                <a:uFill>
                  <a:solidFill>
                    <a:srgbClr val="FFFFFF"/>
                  </a:solidFill>
                </a:uFill>
                <a:latin typeface="Arial"/>
              </a:rPr>
              <a:t>MIDWATER</a:t>
            </a:r>
            <a:endParaRPr lang="en-US" spc="-1" dirty="0">
              <a:solidFill>
                <a:srgbClr val="000000"/>
              </a:solidFill>
              <a:uFill>
                <a:solidFill>
                  <a:srgbClr val="FFFFFF"/>
                </a:solidFill>
              </a:uFill>
              <a:latin typeface="Arial"/>
            </a:endParaRPr>
          </a:p>
        </p:txBody>
      </p:sp>
      <p:sp>
        <p:nvSpPr>
          <p:cNvPr id="13" name="TextShape 6"/>
          <p:cNvSpPr txBox="1"/>
          <p:nvPr/>
        </p:nvSpPr>
        <p:spPr>
          <a:xfrm>
            <a:off x="3743408" y="6530899"/>
            <a:ext cx="1285560" cy="346320"/>
          </a:xfrm>
          <a:prstGeom prst="rect">
            <a:avLst/>
          </a:prstGeom>
          <a:noFill/>
          <a:ln>
            <a:noFill/>
          </a:ln>
        </p:spPr>
        <p:txBody>
          <a:bodyPr lIns="89964" tIns="44982" rIns="89964" bIns="44982"/>
          <a:lstStyle/>
          <a:p>
            <a:r>
              <a:rPr lang="en-US" spc="-1">
                <a:solidFill>
                  <a:srgbClr val="CC0000"/>
                </a:solidFill>
                <a:uFill>
                  <a:solidFill>
                    <a:srgbClr val="FFFFFF"/>
                  </a:solidFill>
                </a:uFill>
                <a:latin typeface="Arial"/>
              </a:rPr>
              <a:t>BENTHOS</a:t>
            </a:r>
            <a:endParaRPr lang="en-US" spc="-1">
              <a:solidFill>
                <a:srgbClr val="000000"/>
              </a:solidFill>
              <a:uFill>
                <a:solidFill>
                  <a:srgbClr val="FFFFFF"/>
                </a:solidFill>
              </a:uFill>
              <a:latin typeface="Arial"/>
            </a:endParaRPr>
          </a:p>
        </p:txBody>
      </p:sp>
      <p:sp>
        <p:nvSpPr>
          <p:cNvPr id="14" name="TextShape 4"/>
          <p:cNvSpPr txBox="1"/>
          <p:nvPr/>
        </p:nvSpPr>
        <p:spPr>
          <a:xfrm>
            <a:off x="8689788" y="3766221"/>
            <a:ext cx="1441080" cy="346320"/>
          </a:xfrm>
          <a:prstGeom prst="rect">
            <a:avLst/>
          </a:prstGeom>
          <a:noFill/>
          <a:ln>
            <a:noFill/>
          </a:ln>
        </p:spPr>
        <p:txBody>
          <a:bodyPr lIns="89964" tIns="44982" rIns="89964" bIns="44982"/>
          <a:lstStyle/>
          <a:p>
            <a:r>
              <a:rPr lang="en-US" spc="-1" dirty="0">
                <a:solidFill>
                  <a:srgbClr val="00CC33"/>
                </a:solidFill>
                <a:uFill>
                  <a:solidFill>
                    <a:srgbClr val="FFFFFF"/>
                  </a:solidFill>
                </a:uFill>
                <a:latin typeface="Arial"/>
              </a:rPr>
              <a:t>SURFACE</a:t>
            </a:r>
            <a:endParaRPr lang="en-US" spc="-1" dirty="0">
              <a:solidFill>
                <a:srgbClr val="000000"/>
              </a:solidFill>
              <a:uFill>
                <a:solidFill>
                  <a:srgbClr val="FFFFFF"/>
                </a:solidFill>
              </a:uFill>
              <a:latin typeface="Arial"/>
            </a:endParaRPr>
          </a:p>
        </p:txBody>
      </p:sp>
      <p:sp>
        <p:nvSpPr>
          <p:cNvPr id="15" name="TextShape 5"/>
          <p:cNvSpPr txBox="1"/>
          <p:nvPr/>
        </p:nvSpPr>
        <p:spPr>
          <a:xfrm>
            <a:off x="8640233" y="4751851"/>
            <a:ext cx="1540193" cy="346320"/>
          </a:xfrm>
          <a:prstGeom prst="rect">
            <a:avLst/>
          </a:prstGeom>
          <a:noFill/>
          <a:ln>
            <a:noFill/>
          </a:ln>
        </p:spPr>
        <p:txBody>
          <a:bodyPr lIns="89964" tIns="44982" rIns="89964" bIns="44982"/>
          <a:lstStyle/>
          <a:p>
            <a:r>
              <a:rPr lang="en-US" spc="-1" dirty="0">
                <a:solidFill>
                  <a:srgbClr val="3333FF"/>
                </a:solidFill>
                <a:uFill>
                  <a:solidFill>
                    <a:srgbClr val="FFFFFF"/>
                  </a:solidFill>
                </a:uFill>
                <a:latin typeface="Arial"/>
              </a:rPr>
              <a:t>MIDWATER</a:t>
            </a:r>
            <a:endParaRPr lang="en-US" spc="-1" dirty="0">
              <a:solidFill>
                <a:srgbClr val="000000"/>
              </a:solidFill>
              <a:uFill>
                <a:solidFill>
                  <a:srgbClr val="FFFFFF"/>
                </a:solidFill>
              </a:uFill>
              <a:latin typeface="Arial"/>
            </a:endParaRPr>
          </a:p>
        </p:txBody>
      </p:sp>
      <p:sp>
        <p:nvSpPr>
          <p:cNvPr id="16" name="TextShape 6"/>
          <p:cNvSpPr txBox="1"/>
          <p:nvPr/>
        </p:nvSpPr>
        <p:spPr>
          <a:xfrm>
            <a:off x="8767548" y="6530899"/>
            <a:ext cx="1285560" cy="346320"/>
          </a:xfrm>
          <a:prstGeom prst="rect">
            <a:avLst/>
          </a:prstGeom>
          <a:noFill/>
          <a:ln>
            <a:noFill/>
          </a:ln>
        </p:spPr>
        <p:txBody>
          <a:bodyPr lIns="89964" tIns="44982" rIns="89964" bIns="44982"/>
          <a:lstStyle/>
          <a:p>
            <a:r>
              <a:rPr lang="en-US" spc="-1">
                <a:solidFill>
                  <a:srgbClr val="CC0000"/>
                </a:solidFill>
                <a:uFill>
                  <a:solidFill>
                    <a:srgbClr val="FFFFFF"/>
                  </a:solidFill>
                </a:uFill>
                <a:latin typeface="Arial"/>
              </a:rPr>
              <a:t>BENTHOS</a:t>
            </a:r>
            <a:endParaRPr lang="en-US"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127481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 name="Image 149"/>
          <p:cNvPicPr>
            <a:picLocks noChangeAspect="1"/>
          </p:cNvPicPr>
          <p:nvPr/>
        </p:nvPicPr>
        <p:blipFill rotWithShape="1">
          <a:blip r:embed="rId3" cstate="print">
            <a:extLst>
              <a:ext uri="{28A0092B-C50C-407E-A947-70E740481C1C}">
                <a14:useLocalDpi xmlns:a14="http://schemas.microsoft.com/office/drawing/2010/main" val="0"/>
              </a:ext>
            </a:extLst>
          </a:blip>
          <a:srcRect b="6670"/>
          <a:stretch/>
        </p:blipFill>
        <p:spPr>
          <a:xfrm>
            <a:off x="1252728" y="1563628"/>
            <a:ext cx="8635843" cy="5996051"/>
          </a:xfrm>
          <a:prstGeom prst="rect">
            <a:avLst/>
          </a:prstGeom>
          <a:ln>
            <a:noFill/>
          </a:ln>
        </p:spPr>
      </p:pic>
      <p:sp>
        <p:nvSpPr>
          <p:cNvPr id="151" name="TextShape 2"/>
          <p:cNvSpPr txBox="1"/>
          <p:nvPr/>
        </p:nvSpPr>
        <p:spPr>
          <a:xfrm>
            <a:off x="212379" y="3654268"/>
            <a:ext cx="1645920" cy="602279"/>
          </a:xfrm>
          <a:prstGeom prst="rect">
            <a:avLst/>
          </a:prstGeom>
          <a:noFill/>
          <a:ln>
            <a:noFill/>
          </a:ln>
        </p:spPr>
        <p:txBody>
          <a:bodyPr lIns="89964" tIns="44982" rIns="89964" bIns="44982"/>
          <a:lstStyle/>
          <a:p>
            <a:pPr algn="ctr"/>
            <a:r>
              <a:rPr lang="en-US" spc="-1" dirty="0">
                <a:solidFill>
                  <a:srgbClr val="000000"/>
                </a:solidFill>
                <a:uFill>
                  <a:solidFill>
                    <a:srgbClr val="FFFFFF"/>
                  </a:solidFill>
                </a:uFill>
                <a:latin typeface="Arial"/>
              </a:rPr>
              <a:t>2-week integration</a:t>
            </a:r>
          </a:p>
        </p:txBody>
      </p:sp>
      <p:sp>
        <p:nvSpPr>
          <p:cNvPr id="152" name="TextShape 3"/>
          <p:cNvSpPr txBox="1"/>
          <p:nvPr/>
        </p:nvSpPr>
        <p:spPr>
          <a:xfrm>
            <a:off x="201398" y="5149382"/>
            <a:ext cx="1645920" cy="602279"/>
          </a:xfrm>
          <a:prstGeom prst="rect">
            <a:avLst/>
          </a:prstGeom>
          <a:noFill/>
          <a:ln>
            <a:noFill/>
          </a:ln>
        </p:spPr>
        <p:txBody>
          <a:bodyPr lIns="89964" tIns="44982" rIns="89964" bIns="44982"/>
          <a:lstStyle/>
          <a:p>
            <a:pPr algn="ctr"/>
            <a:r>
              <a:rPr lang="en-US" spc="-1" dirty="0">
                <a:solidFill>
                  <a:srgbClr val="000000"/>
                </a:solidFill>
                <a:uFill>
                  <a:solidFill>
                    <a:srgbClr val="FFFFFF"/>
                  </a:solidFill>
                </a:uFill>
                <a:latin typeface="Arial"/>
              </a:rPr>
              <a:t>2-year integration</a:t>
            </a:r>
          </a:p>
        </p:txBody>
      </p:sp>
      <p:sp>
        <p:nvSpPr>
          <p:cNvPr id="153" name="TextShape 4"/>
          <p:cNvSpPr txBox="1"/>
          <p:nvPr/>
        </p:nvSpPr>
        <p:spPr>
          <a:xfrm>
            <a:off x="174853" y="6648304"/>
            <a:ext cx="1645920" cy="602279"/>
          </a:xfrm>
          <a:prstGeom prst="rect">
            <a:avLst/>
          </a:prstGeom>
          <a:noFill/>
          <a:ln>
            <a:noFill/>
          </a:ln>
        </p:spPr>
        <p:txBody>
          <a:bodyPr lIns="89964" tIns="44982" rIns="89964" bIns="44982"/>
          <a:lstStyle/>
          <a:p>
            <a:pPr algn="ctr"/>
            <a:r>
              <a:rPr lang="en-US" spc="-1" dirty="0">
                <a:solidFill>
                  <a:srgbClr val="000000"/>
                </a:solidFill>
                <a:uFill>
                  <a:solidFill>
                    <a:srgbClr val="FFFFFF"/>
                  </a:solidFill>
                </a:uFill>
                <a:latin typeface="Arial"/>
              </a:rPr>
              <a:t>8-year integration</a:t>
            </a:r>
          </a:p>
        </p:txBody>
      </p:sp>
      <p:sp>
        <p:nvSpPr>
          <p:cNvPr id="154" name="TextShape 5"/>
          <p:cNvSpPr txBox="1"/>
          <p:nvPr/>
        </p:nvSpPr>
        <p:spPr>
          <a:xfrm>
            <a:off x="9196561" y="3624275"/>
            <a:ext cx="809280" cy="602279"/>
          </a:xfrm>
          <a:prstGeom prst="rect">
            <a:avLst/>
          </a:prstGeom>
          <a:noFill/>
          <a:ln>
            <a:noFill/>
          </a:ln>
        </p:spPr>
        <p:txBody>
          <a:bodyPr lIns="89964" tIns="44982" rIns="89964" bIns="44982"/>
          <a:lstStyle/>
          <a:p>
            <a:pPr algn="ctr"/>
            <a:r>
              <a:rPr lang="en-US" spc="-1" dirty="0">
                <a:solidFill>
                  <a:srgbClr val="000000"/>
                </a:solidFill>
                <a:uFill>
                  <a:solidFill>
                    <a:srgbClr val="FFFFFF"/>
                  </a:solidFill>
                </a:uFill>
                <a:latin typeface="Arial"/>
              </a:rPr>
              <a:t>~18%</a:t>
            </a:r>
          </a:p>
          <a:p>
            <a:pPr algn="ctr"/>
            <a:r>
              <a:rPr lang="en-US" spc="-1" dirty="0" err="1">
                <a:solidFill>
                  <a:srgbClr val="000000"/>
                </a:solidFill>
                <a:uFill>
                  <a:solidFill>
                    <a:srgbClr val="FFFFFF"/>
                  </a:solidFill>
                </a:uFill>
                <a:latin typeface="Arial"/>
              </a:rPr>
              <a:t>varex</a:t>
            </a:r>
            <a:endParaRPr lang="en-US" spc="-1" dirty="0">
              <a:solidFill>
                <a:srgbClr val="000000"/>
              </a:solidFill>
              <a:uFill>
                <a:solidFill>
                  <a:srgbClr val="FFFFFF"/>
                </a:solidFill>
              </a:uFill>
              <a:latin typeface="Arial"/>
            </a:endParaRPr>
          </a:p>
        </p:txBody>
      </p:sp>
      <p:sp>
        <p:nvSpPr>
          <p:cNvPr id="155" name="TextShape 6"/>
          <p:cNvSpPr txBox="1"/>
          <p:nvPr/>
        </p:nvSpPr>
        <p:spPr>
          <a:xfrm>
            <a:off x="9196561" y="4974961"/>
            <a:ext cx="809280" cy="602279"/>
          </a:xfrm>
          <a:prstGeom prst="rect">
            <a:avLst/>
          </a:prstGeom>
          <a:noFill/>
          <a:ln>
            <a:noFill/>
          </a:ln>
        </p:spPr>
        <p:txBody>
          <a:bodyPr lIns="89964" tIns="44982" rIns="89964" bIns="44982"/>
          <a:lstStyle/>
          <a:p>
            <a:pPr algn="ctr"/>
            <a:r>
              <a:rPr lang="en-US" spc="-1" dirty="0">
                <a:solidFill>
                  <a:srgbClr val="000000"/>
                </a:solidFill>
                <a:uFill>
                  <a:solidFill>
                    <a:srgbClr val="FFFFFF"/>
                  </a:solidFill>
                </a:uFill>
                <a:latin typeface="Arial"/>
              </a:rPr>
              <a:t>~53%</a:t>
            </a:r>
          </a:p>
          <a:p>
            <a:pPr algn="ctr"/>
            <a:r>
              <a:rPr lang="en-US" spc="-1" dirty="0" err="1">
                <a:solidFill>
                  <a:srgbClr val="000000"/>
                </a:solidFill>
                <a:uFill>
                  <a:solidFill>
                    <a:srgbClr val="FFFFFF"/>
                  </a:solidFill>
                </a:uFill>
                <a:latin typeface="Arial"/>
              </a:rPr>
              <a:t>varex</a:t>
            </a:r>
            <a:endParaRPr lang="en-US" spc="-1" dirty="0">
              <a:solidFill>
                <a:srgbClr val="000000"/>
              </a:solidFill>
              <a:uFill>
                <a:solidFill>
                  <a:srgbClr val="FFFFFF"/>
                </a:solidFill>
              </a:uFill>
              <a:latin typeface="Arial"/>
            </a:endParaRPr>
          </a:p>
        </p:txBody>
      </p:sp>
      <p:sp>
        <p:nvSpPr>
          <p:cNvPr id="156" name="TextShape 7"/>
          <p:cNvSpPr txBox="1"/>
          <p:nvPr/>
        </p:nvSpPr>
        <p:spPr>
          <a:xfrm>
            <a:off x="9196561" y="6465424"/>
            <a:ext cx="809280" cy="602279"/>
          </a:xfrm>
          <a:prstGeom prst="rect">
            <a:avLst/>
          </a:prstGeom>
          <a:noFill/>
          <a:ln>
            <a:noFill/>
          </a:ln>
        </p:spPr>
        <p:txBody>
          <a:bodyPr lIns="89964" tIns="44982" rIns="89964" bIns="44982"/>
          <a:lstStyle/>
          <a:p>
            <a:pPr algn="ctr"/>
            <a:r>
              <a:rPr lang="en-US" spc="-1" dirty="0">
                <a:solidFill>
                  <a:srgbClr val="000000"/>
                </a:solidFill>
                <a:uFill>
                  <a:solidFill>
                    <a:srgbClr val="FFFFFF"/>
                  </a:solidFill>
                </a:uFill>
                <a:latin typeface="Arial"/>
              </a:rPr>
              <a:t>~38%</a:t>
            </a:r>
          </a:p>
          <a:p>
            <a:pPr algn="ctr"/>
            <a:r>
              <a:rPr lang="en-US" spc="-1" dirty="0" err="1">
                <a:solidFill>
                  <a:srgbClr val="000000"/>
                </a:solidFill>
                <a:uFill>
                  <a:solidFill>
                    <a:srgbClr val="FFFFFF"/>
                  </a:solidFill>
                </a:uFill>
                <a:latin typeface="Arial"/>
              </a:rPr>
              <a:t>varex</a:t>
            </a:r>
            <a:endParaRPr lang="en-US" spc="-1" dirty="0">
              <a:solidFill>
                <a:srgbClr val="000000"/>
              </a:solidFill>
              <a:uFill>
                <a:solidFill>
                  <a:srgbClr val="FFFFFF"/>
                </a:solidFill>
              </a:uFill>
              <a:latin typeface="Arial"/>
            </a:endParaRPr>
          </a:p>
        </p:txBody>
      </p:sp>
      <p:sp>
        <p:nvSpPr>
          <p:cNvPr id="10" name="TextShape 4"/>
          <p:cNvSpPr txBox="1"/>
          <p:nvPr/>
        </p:nvSpPr>
        <p:spPr>
          <a:xfrm>
            <a:off x="303818" y="3307948"/>
            <a:ext cx="1441080" cy="346320"/>
          </a:xfrm>
          <a:prstGeom prst="rect">
            <a:avLst/>
          </a:prstGeom>
          <a:noFill/>
          <a:ln>
            <a:noFill/>
          </a:ln>
        </p:spPr>
        <p:txBody>
          <a:bodyPr lIns="89964" tIns="44982" rIns="89964" bIns="44982"/>
          <a:lstStyle/>
          <a:p>
            <a:r>
              <a:rPr lang="en-US" spc="-1" dirty="0">
                <a:solidFill>
                  <a:srgbClr val="00CC33"/>
                </a:solidFill>
                <a:uFill>
                  <a:solidFill>
                    <a:srgbClr val="FFFFFF"/>
                  </a:solidFill>
                </a:uFill>
                <a:latin typeface="Arial"/>
              </a:rPr>
              <a:t>SURFACE</a:t>
            </a:r>
            <a:endParaRPr lang="en-US" spc="-1" dirty="0">
              <a:solidFill>
                <a:srgbClr val="000000"/>
              </a:solidFill>
              <a:uFill>
                <a:solidFill>
                  <a:srgbClr val="FFFFFF"/>
                </a:solidFill>
              </a:uFill>
              <a:latin typeface="Arial"/>
            </a:endParaRPr>
          </a:p>
        </p:txBody>
      </p:sp>
      <p:sp>
        <p:nvSpPr>
          <p:cNvPr id="11" name="TextShape 5"/>
          <p:cNvSpPr txBox="1"/>
          <p:nvPr/>
        </p:nvSpPr>
        <p:spPr>
          <a:xfrm>
            <a:off x="237701" y="4801797"/>
            <a:ext cx="1540193" cy="346320"/>
          </a:xfrm>
          <a:prstGeom prst="rect">
            <a:avLst/>
          </a:prstGeom>
          <a:noFill/>
          <a:ln>
            <a:noFill/>
          </a:ln>
        </p:spPr>
        <p:txBody>
          <a:bodyPr lIns="89964" tIns="44982" rIns="89964" bIns="44982"/>
          <a:lstStyle/>
          <a:p>
            <a:r>
              <a:rPr lang="en-US" spc="-1" dirty="0">
                <a:solidFill>
                  <a:srgbClr val="3333FF"/>
                </a:solidFill>
                <a:uFill>
                  <a:solidFill>
                    <a:srgbClr val="FFFFFF"/>
                  </a:solidFill>
                </a:uFill>
                <a:latin typeface="Arial"/>
              </a:rPr>
              <a:t>MIDWATER</a:t>
            </a:r>
            <a:endParaRPr lang="en-US" spc="-1" dirty="0">
              <a:solidFill>
                <a:srgbClr val="000000"/>
              </a:solidFill>
              <a:uFill>
                <a:solidFill>
                  <a:srgbClr val="FFFFFF"/>
                </a:solidFill>
              </a:uFill>
              <a:latin typeface="Arial"/>
            </a:endParaRPr>
          </a:p>
        </p:txBody>
      </p:sp>
      <p:sp>
        <p:nvSpPr>
          <p:cNvPr id="12" name="TextShape 6"/>
          <p:cNvSpPr txBox="1"/>
          <p:nvPr/>
        </p:nvSpPr>
        <p:spPr>
          <a:xfrm>
            <a:off x="277633" y="6301984"/>
            <a:ext cx="1285560" cy="346320"/>
          </a:xfrm>
          <a:prstGeom prst="rect">
            <a:avLst/>
          </a:prstGeom>
          <a:noFill/>
          <a:ln>
            <a:noFill/>
          </a:ln>
        </p:spPr>
        <p:txBody>
          <a:bodyPr lIns="89964" tIns="44982" rIns="89964" bIns="44982"/>
          <a:lstStyle/>
          <a:p>
            <a:r>
              <a:rPr lang="en-US" spc="-1">
                <a:solidFill>
                  <a:srgbClr val="CC0000"/>
                </a:solidFill>
                <a:uFill>
                  <a:solidFill>
                    <a:srgbClr val="FFFFFF"/>
                  </a:solidFill>
                </a:uFill>
                <a:latin typeface="Arial"/>
              </a:rPr>
              <a:t>BENTHOS</a:t>
            </a:r>
            <a:endParaRPr lang="en-US" spc="-1">
              <a:solidFill>
                <a:srgbClr val="000000"/>
              </a:solidFill>
              <a:uFill>
                <a:solidFill>
                  <a:srgbClr val="FFFFFF"/>
                </a:solidFill>
              </a:uFill>
              <a:latin typeface="Arial"/>
            </a:endParaRPr>
          </a:p>
        </p:txBody>
      </p:sp>
      <p:sp>
        <p:nvSpPr>
          <p:cNvPr id="13" name="Title 1"/>
          <p:cNvSpPr>
            <a:spLocks noGrp="1"/>
          </p:cNvSpPr>
          <p:nvPr>
            <p:ph type="title"/>
          </p:nvPr>
        </p:nvSpPr>
        <p:spPr>
          <a:xfrm>
            <a:off x="504003" y="35506"/>
            <a:ext cx="9071640" cy="1262160"/>
          </a:xfrm>
        </p:spPr>
        <p:txBody>
          <a:bodyPr>
            <a:normAutofit fontScale="90000"/>
          </a:bodyPr>
          <a:lstStyle/>
          <a:p>
            <a:r>
              <a:rPr lang="en-US" dirty="0" smtClean="0"/>
              <a:t>3. Integration through the water column: (b) upwelling forcing</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504003" y="35506"/>
            <a:ext cx="9071640" cy="1262160"/>
          </a:xfrm>
        </p:spPr>
        <p:txBody>
          <a:bodyPr>
            <a:normAutofit fontScale="90000"/>
          </a:bodyPr>
          <a:lstStyle/>
          <a:p>
            <a:r>
              <a:rPr lang="en-US" dirty="0" smtClean="0"/>
              <a:t>3. Integration through the water column: (b) upwelling forcing</a:t>
            </a:r>
            <a:endParaRPr lang="en-US" dirty="0"/>
          </a:p>
        </p:txBody>
      </p:sp>
      <p:pic>
        <p:nvPicPr>
          <p:cNvPr id="2050" name="Picture 2" descr="Y:\users\monique\etude_ITS\graphiques\etude_integration\sensitivity_ektrans_monthly.jpg"/>
          <p:cNvPicPr>
            <a:picLocks noChangeAspect="1" noChangeArrowheads="1"/>
          </p:cNvPicPr>
          <p:nvPr/>
        </p:nvPicPr>
        <p:blipFill rotWithShape="1">
          <a:blip r:embed="rId3">
            <a:extLst>
              <a:ext uri="{28A0092B-C50C-407E-A947-70E740481C1C}">
                <a14:useLocalDpi xmlns:a14="http://schemas.microsoft.com/office/drawing/2010/main" val="0"/>
              </a:ext>
            </a:extLst>
          </a:blip>
          <a:srcRect b="14766"/>
          <a:stretch/>
        </p:blipFill>
        <p:spPr bwMode="auto">
          <a:xfrm>
            <a:off x="987499" y="2052085"/>
            <a:ext cx="8115226" cy="5188690"/>
          </a:xfrm>
          <a:prstGeom prst="rect">
            <a:avLst/>
          </a:prstGeom>
          <a:noFill/>
          <a:extLst>
            <a:ext uri="{909E8E84-426E-40DD-AFC4-6F175D3DCCD1}">
              <a14:hiddenFill xmlns:a14="http://schemas.microsoft.com/office/drawing/2010/main">
                <a:solidFill>
                  <a:srgbClr val="FFFFFF"/>
                </a:solidFill>
              </a14:hiddenFill>
            </a:ext>
          </a:extLst>
        </p:spPr>
      </p:pic>
      <p:sp>
        <p:nvSpPr>
          <p:cNvPr id="4" name="TextShape 4"/>
          <p:cNvSpPr txBox="1"/>
          <p:nvPr/>
        </p:nvSpPr>
        <p:spPr>
          <a:xfrm>
            <a:off x="2208323" y="4473270"/>
            <a:ext cx="1441080" cy="346320"/>
          </a:xfrm>
          <a:prstGeom prst="rect">
            <a:avLst/>
          </a:prstGeom>
          <a:noFill/>
          <a:ln>
            <a:noFill/>
          </a:ln>
        </p:spPr>
        <p:txBody>
          <a:bodyPr lIns="89964" tIns="44982" rIns="89964" bIns="44982"/>
          <a:lstStyle/>
          <a:p>
            <a:r>
              <a:rPr lang="en-US" spc="-1" dirty="0">
                <a:solidFill>
                  <a:srgbClr val="00CC33"/>
                </a:solidFill>
                <a:uFill>
                  <a:solidFill>
                    <a:srgbClr val="FFFFFF"/>
                  </a:solidFill>
                </a:uFill>
                <a:latin typeface="Arial"/>
              </a:rPr>
              <a:t>SURFACE</a:t>
            </a:r>
            <a:endParaRPr lang="en-US" spc="-1" dirty="0">
              <a:solidFill>
                <a:srgbClr val="000000"/>
              </a:solidFill>
              <a:uFill>
                <a:solidFill>
                  <a:srgbClr val="FFFFFF"/>
                </a:solidFill>
              </a:uFill>
              <a:latin typeface="Arial"/>
            </a:endParaRPr>
          </a:p>
        </p:txBody>
      </p:sp>
      <p:sp>
        <p:nvSpPr>
          <p:cNvPr id="5" name="TextShape 5"/>
          <p:cNvSpPr txBox="1"/>
          <p:nvPr/>
        </p:nvSpPr>
        <p:spPr>
          <a:xfrm>
            <a:off x="2501667" y="2916355"/>
            <a:ext cx="1540193" cy="346320"/>
          </a:xfrm>
          <a:prstGeom prst="rect">
            <a:avLst/>
          </a:prstGeom>
          <a:noFill/>
          <a:ln>
            <a:noFill/>
          </a:ln>
        </p:spPr>
        <p:txBody>
          <a:bodyPr lIns="89964" tIns="44982" rIns="89964" bIns="44982"/>
          <a:lstStyle/>
          <a:p>
            <a:r>
              <a:rPr lang="en-US" spc="-1" dirty="0">
                <a:solidFill>
                  <a:srgbClr val="3333FF"/>
                </a:solidFill>
                <a:uFill>
                  <a:solidFill>
                    <a:srgbClr val="FFFFFF"/>
                  </a:solidFill>
                </a:uFill>
                <a:latin typeface="Arial"/>
              </a:rPr>
              <a:t>MIDWATER</a:t>
            </a:r>
            <a:endParaRPr lang="en-US" spc="-1" dirty="0">
              <a:solidFill>
                <a:srgbClr val="000000"/>
              </a:solidFill>
              <a:uFill>
                <a:solidFill>
                  <a:srgbClr val="FFFFFF"/>
                </a:solidFill>
              </a:uFill>
              <a:latin typeface="Arial"/>
            </a:endParaRPr>
          </a:p>
        </p:txBody>
      </p:sp>
      <p:sp>
        <p:nvSpPr>
          <p:cNvPr id="6" name="TextShape 6"/>
          <p:cNvSpPr txBox="1"/>
          <p:nvPr/>
        </p:nvSpPr>
        <p:spPr>
          <a:xfrm>
            <a:off x="5733284" y="4126948"/>
            <a:ext cx="1285560" cy="346320"/>
          </a:xfrm>
          <a:prstGeom prst="rect">
            <a:avLst/>
          </a:prstGeom>
          <a:noFill/>
          <a:ln>
            <a:noFill/>
          </a:ln>
        </p:spPr>
        <p:txBody>
          <a:bodyPr lIns="89964" tIns="44982" rIns="89964" bIns="44982"/>
          <a:lstStyle/>
          <a:p>
            <a:r>
              <a:rPr lang="en-US" spc="-1">
                <a:solidFill>
                  <a:srgbClr val="CC0000"/>
                </a:solidFill>
                <a:uFill>
                  <a:solidFill>
                    <a:srgbClr val="FFFFFF"/>
                  </a:solidFill>
                </a:uFill>
                <a:latin typeface="Arial"/>
              </a:rPr>
              <a:t>BENTHOS</a:t>
            </a:r>
            <a:endParaRPr lang="en-US"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9168250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Image 43"/>
          <p:cNvPicPr/>
          <p:nvPr/>
        </p:nvPicPr>
        <p:blipFill>
          <a:blip r:embed="rId2" cstate="print">
            <a:extLst>
              <a:ext uri="{28A0092B-C50C-407E-A947-70E740481C1C}">
                <a14:useLocalDpi xmlns:a14="http://schemas.microsoft.com/office/drawing/2010/main" val="0"/>
              </a:ext>
            </a:extLst>
          </a:blip>
          <a:stretch>
            <a:fillRect/>
          </a:stretch>
        </p:blipFill>
        <p:spPr>
          <a:xfrm>
            <a:off x="91444" y="1565175"/>
            <a:ext cx="3859199" cy="2894968"/>
          </a:xfrm>
          <a:prstGeom prst="rect">
            <a:avLst/>
          </a:prstGeom>
          <a:ln>
            <a:noFill/>
          </a:ln>
        </p:spPr>
      </p:pic>
      <p:pic>
        <p:nvPicPr>
          <p:cNvPr id="45" name="Image 44"/>
          <p:cNvPicPr/>
          <p:nvPr/>
        </p:nvPicPr>
        <p:blipFill>
          <a:blip r:embed="rId3" cstate="print">
            <a:extLst>
              <a:ext uri="{28A0092B-C50C-407E-A947-70E740481C1C}">
                <a14:useLocalDpi xmlns:a14="http://schemas.microsoft.com/office/drawing/2010/main" val="0"/>
              </a:ext>
            </a:extLst>
          </a:blip>
          <a:stretch>
            <a:fillRect/>
          </a:stretch>
        </p:blipFill>
        <p:spPr>
          <a:xfrm>
            <a:off x="5760720" y="1451759"/>
            <a:ext cx="4089600" cy="3067802"/>
          </a:xfrm>
          <a:prstGeom prst="rect">
            <a:avLst/>
          </a:prstGeom>
          <a:ln>
            <a:noFill/>
          </a:ln>
        </p:spPr>
      </p:pic>
      <p:pic>
        <p:nvPicPr>
          <p:cNvPr id="46" name="Image 45"/>
          <p:cNvPicPr/>
          <p:nvPr/>
        </p:nvPicPr>
        <p:blipFill>
          <a:blip r:embed="rId4" cstate="print">
            <a:extLst>
              <a:ext uri="{28A0092B-C50C-407E-A947-70E740481C1C}">
                <a14:useLocalDpi xmlns:a14="http://schemas.microsoft.com/office/drawing/2010/main" val="0"/>
              </a:ext>
            </a:extLst>
          </a:blip>
          <a:stretch>
            <a:fillRect/>
          </a:stretch>
        </p:blipFill>
        <p:spPr>
          <a:xfrm>
            <a:off x="2867764" y="4408495"/>
            <a:ext cx="3931560" cy="2949249"/>
          </a:xfrm>
          <a:prstGeom prst="rect">
            <a:avLst/>
          </a:prstGeom>
          <a:ln>
            <a:noFill/>
          </a:ln>
        </p:spPr>
      </p:pic>
      <p:sp>
        <p:nvSpPr>
          <p:cNvPr id="69" name="TextShape 24"/>
          <p:cNvSpPr txBox="1"/>
          <p:nvPr/>
        </p:nvSpPr>
        <p:spPr>
          <a:xfrm>
            <a:off x="1188720" y="1208164"/>
            <a:ext cx="1371600" cy="346320"/>
          </a:xfrm>
          <a:prstGeom prst="rect">
            <a:avLst/>
          </a:prstGeom>
          <a:noFill/>
          <a:ln>
            <a:noFill/>
          </a:ln>
        </p:spPr>
        <p:txBody>
          <a:bodyPr lIns="89964" tIns="44982" rIns="89964" bIns="44982"/>
          <a:lstStyle/>
          <a:p>
            <a:r>
              <a:rPr lang="en-US" spc="-1" dirty="0">
                <a:solidFill>
                  <a:srgbClr val="00CC33"/>
                </a:solidFill>
                <a:uFill>
                  <a:solidFill>
                    <a:srgbClr val="FFFFFF"/>
                  </a:solidFill>
                </a:uFill>
                <a:latin typeface="Arial"/>
              </a:rPr>
              <a:t>SURFACE</a:t>
            </a:r>
            <a:endParaRPr lang="en-US" spc="-1" dirty="0">
              <a:solidFill>
                <a:srgbClr val="000000"/>
              </a:solidFill>
              <a:uFill>
                <a:solidFill>
                  <a:srgbClr val="FFFFFF"/>
                </a:solidFill>
              </a:uFill>
              <a:latin typeface="Arial"/>
            </a:endParaRPr>
          </a:p>
        </p:txBody>
      </p:sp>
      <p:sp>
        <p:nvSpPr>
          <p:cNvPr id="70" name="TextShape 25"/>
          <p:cNvSpPr txBox="1"/>
          <p:nvPr/>
        </p:nvSpPr>
        <p:spPr>
          <a:xfrm>
            <a:off x="7100888" y="1097282"/>
            <a:ext cx="1429672" cy="346320"/>
          </a:xfrm>
          <a:prstGeom prst="rect">
            <a:avLst/>
          </a:prstGeom>
          <a:noFill/>
          <a:ln>
            <a:noFill/>
          </a:ln>
        </p:spPr>
        <p:txBody>
          <a:bodyPr lIns="89964" tIns="44982" rIns="89964" bIns="44982"/>
          <a:lstStyle/>
          <a:p>
            <a:r>
              <a:rPr lang="en-US" spc="-1">
                <a:solidFill>
                  <a:srgbClr val="3333FF"/>
                </a:solidFill>
                <a:uFill>
                  <a:solidFill>
                    <a:srgbClr val="FFFFFF"/>
                  </a:solidFill>
                </a:uFill>
                <a:latin typeface="Arial"/>
              </a:rPr>
              <a:t>MIDWATER</a:t>
            </a:r>
            <a:endParaRPr lang="en-US" spc="-1">
              <a:solidFill>
                <a:srgbClr val="000000"/>
              </a:solidFill>
              <a:uFill>
                <a:solidFill>
                  <a:srgbClr val="FFFFFF"/>
                </a:solidFill>
              </a:uFill>
              <a:latin typeface="Arial"/>
            </a:endParaRPr>
          </a:p>
        </p:txBody>
      </p:sp>
      <p:sp>
        <p:nvSpPr>
          <p:cNvPr id="71" name="TextShape 26"/>
          <p:cNvSpPr txBox="1"/>
          <p:nvPr/>
        </p:nvSpPr>
        <p:spPr>
          <a:xfrm>
            <a:off x="4179600" y="3840484"/>
            <a:ext cx="1285560" cy="346320"/>
          </a:xfrm>
          <a:prstGeom prst="rect">
            <a:avLst/>
          </a:prstGeom>
          <a:noFill/>
          <a:ln>
            <a:noFill/>
          </a:ln>
        </p:spPr>
        <p:txBody>
          <a:bodyPr lIns="89964" tIns="44982" rIns="89964" bIns="44982"/>
          <a:lstStyle/>
          <a:p>
            <a:r>
              <a:rPr lang="en-US" spc="-1">
                <a:solidFill>
                  <a:srgbClr val="CC0000"/>
                </a:solidFill>
                <a:uFill>
                  <a:solidFill>
                    <a:srgbClr val="FFFFFF"/>
                  </a:solidFill>
                </a:uFill>
                <a:latin typeface="Arial"/>
              </a:rPr>
              <a:t>BENTHOS</a:t>
            </a:r>
            <a:endParaRPr lang="en-US" spc="-1">
              <a:solidFill>
                <a:srgbClr val="000000"/>
              </a:solidFill>
              <a:uFill>
                <a:solidFill>
                  <a:srgbClr val="FFFFFF"/>
                </a:solidFill>
              </a:uFill>
              <a:latin typeface="Arial"/>
            </a:endParaRPr>
          </a:p>
        </p:txBody>
      </p:sp>
      <p:sp>
        <p:nvSpPr>
          <p:cNvPr id="33" name="Title 3"/>
          <p:cNvSpPr>
            <a:spLocks noGrp="1"/>
          </p:cNvSpPr>
          <p:nvPr>
            <p:ph type="title"/>
          </p:nvPr>
        </p:nvSpPr>
        <p:spPr>
          <a:xfrm>
            <a:off x="504003" y="8280"/>
            <a:ext cx="9071640" cy="1262160"/>
          </a:xfrm>
        </p:spPr>
        <p:txBody>
          <a:bodyPr/>
          <a:lstStyle/>
          <a:p>
            <a:r>
              <a:rPr lang="en-US" spc="-1" dirty="0" smtClean="0">
                <a:solidFill>
                  <a:srgbClr val="000000"/>
                </a:solidFill>
                <a:uFill>
                  <a:solidFill>
                    <a:srgbClr val="FFFFFF"/>
                  </a:solidFill>
                </a:uFill>
              </a:rPr>
              <a:t>Ecosystem </a:t>
            </a:r>
            <a:r>
              <a:rPr lang="en-US" spc="-1" dirty="0">
                <a:solidFill>
                  <a:srgbClr val="000000"/>
                </a:solidFill>
                <a:uFill>
                  <a:solidFill>
                    <a:srgbClr val="FFFFFF"/>
                  </a:solidFill>
                </a:uFill>
              </a:rPr>
              <a:t>composition: MDS</a:t>
            </a:r>
            <a:endParaRPr lang="en-US" dirty="0"/>
          </a:p>
        </p:txBody>
      </p:sp>
      <p:sp>
        <p:nvSpPr>
          <p:cNvPr id="2" name="TextBox 1"/>
          <p:cNvSpPr txBox="1"/>
          <p:nvPr/>
        </p:nvSpPr>
        <p:spPr>
          <a:xfrm>
            <a:off x="7274857" y="7036455"/>
            <a:ext cx="2805768" cy="523220"/>
          </a:xfrm>
          <a:prstGeom prst="rect">
            <a:avLst/>
          </a:prstGeom>
          <a:noFill/>
        </p:spPr>
        <p:txBody>
          <a:bodyPr wrap="none" rtlCol="0">
            <a:spAutoFit/>
          </a:bodyPr>
          <a:lstStyle/>
          <a:p>
            <a:r>
              <a:rPr lang="fr-FR" sz="1400" dirty="0" smtClean="0"/>
              <a:t>Benthos: </a:t>
            </a:r>
            <a:r>
              <a:rPr lang="fr-FR" sz="1400" dirty="0" err="1" smtClean="0"/>
              <a:t>sqrt-transformed</a:t>
            </a:r>
            <a:endParaRPr lang="fr-FR" sz="1400" dirty="0" smtClean="0"/>
          </a:p>
          <a:p>
            <a:r>
              <a:rPr lang="fr-FR" sz="1400" dirty="0" smtClean="0"/>
              <a:t>Surface &amp; </a:t>
            </a:r>
            <a:r>
              <a:rPr lang="fr-FR" sz="1400" dirty="0" err="1" smtClean="0"/>
              <a:t>MidW</a:t>
            </a:r>
            <a:r>
              <a:rPr lang="fr-FR" sz="1400" dirty="0" smtClean="0"/>
              <a:t>: sqrt4-transformed</a:t>
            </a:r>
            <a:endParaRPr lang="en-US" sz="1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Image 43"/>
          <p:cNvPicPr/>
          <p:nvPr/>
        </p:nvPicPr>
        <p:blipFill>
          <a:blip r:embed="rId2" cstate="print">
            <a:extLst>
              <a:ext uri="{28A0092B-C50C-407E-A947-70E740481C1C}">
                <a14:useLocalDpi xmlns:a14="http://schemas.microsoft.com/office/drawing/2010/main" val="0"/>
              </a:ext>
            </a:extLst>
          </a:blip>
          <a:stretch>
            <a:fillRect/>
          </a:stretch>
        </p:blipFill>
        <p:spPr>
          <a:xfrm>
            <a:off x="91444" y="1565175"/>
            <a:ext cx="3859199" cy="2894967"/>
          </a:xfrm>
          <a:prstGeom prst="rect">
            <a:avLst/>
          </a:prstGeom>
          <a:ln>
            <a:noFill/>
          </a:ln>
        </p:spPr>
      </p:pic>
      <p:pic>
        <p:nvPicPr>
          <p:cNvPr id="45" name="Image 44"/>
          <p:cNvPicPr/>
          <p:nvPr/>
        </p:nvPicPr>
        <p:blipFill>
          <a:blip r:embed="rId3" cstate="print">
            <a:extLst>
              <a:ext uri="{28A0092B-C50C-407E-A947-70E740481C1C}">
                <a14:useLocalDpi xmlns:a14="http://schemas.microsoft.com/office/drawing/2010/main" val="0"/>
              </a:ext>
            </a:extLst>
          </a:blip>
          <a:stretch>
            <a:fillRect/>
          </a:stretch>
        </p:blipFill>
        <p:spPr>
          <a:xfrm>
            <a:off x="5760720" y="1451759"/>
            <a:ext cx="4089599" cy="3067802"/>
          </a:xfrm>
          <a:prstGeom prst="rect">
            <a:avLst/>
          </a:prstGeom>
          <a:ln>
            <a:noFill/>
          </a:ln>
        </p:spPr>
      </p:pic>
      <p:pic>
        <p:nvPicPr>
          <p:cNvPr id="46" name="Image 45"/>
          <p:cNvPicPr/>
          <p:nvPr/>
        </p:nvPicPr>
        <p:blipFill>
          <a:blip r:embed="rId4" cstate="print">
            <a:extLst>
              <a:ext uri="{28A0092B-C50C-407E-A947-70E740481C1C}">
                <a14:useLocalDpi xmlns:a14="http://schemas.microsoft.com/office/drawing/2010/main" val="0"/>
              </a:ext>
            </a:extLst>
          </a:blip>
          <a:stretch>
            <a:fillRect/>
          </a:stretch>
        </p:blipFill>
        <p:spPr>
          <a:xfrm>
            <a:off x="2867764" y="4408495"/>
            <a:ext cx="3931559" cy="2949249"/>
          </a:xfrm>
          <a:prstGeom prst="rect">
            <a:avLst/>
          </a:prstGeom>
          <a:ln>
            <a:noFill/>
          </a:ln>
        </p:spPr>
      </p:pic>
      <p:sp>
        <p:nvSpPr>
          <p:cNvPr id="69" name="TextShape 24"/>
          <p:cNvSpPr txBox="1"/>
          <p:nvPr/>
        </p:nvSpPr>
        <p:spPr>
          <a:xfrm>
            <a:off x="1188720" y="1208164"/>
            <a:ext cx="1371600" cy="346320"/>
          </a:xfrm>
          <a:prstGeom prst="rect">
            <a:avLst/>
          </a:prstGeom>
          <a:noFill/>
          <a:ln>
            <a:noFill/>
          </a:ln>
        </p:spPr>
        <p:txBody>
          <a:bodyPr lIns="89964" tIns="44982" rIns="89964" bIns="44982"/>
          <a:lstStyle/>
          <a:p>
            <a:r>
              <a:rPr lang="en-US" spc="-1" dirty="0">
                <a:solidFill>
                  <a:srgbClr val="00CC33"/>
                </a:solidFill>
                <a:uFill>
                  <a:solidFill>
                    <a:srgbClr val="FFFFFF"/>
                  </a:solidFill>
                </a:uFill>
                <a:latin typeface="Arial"/>
              </a:rPr>
              <a:t>SURFACE</a:t>
            </a:r>
            <a:endParaRPr lang="en-US" spc="-1" dirty="0">
              <a:solidFill>
                <a:srgbClr val="000000"/>
              </a:solidFill>
              <a:uFill>
                <a:solidFill>
                  <a:srgbClr val="FFFFFF"/>
                </a:solidFill>
              </a:uFill>
              <a:latin typeface="Arial"/>
            </a:endParaRPr>
          </a:p>
        </p:txBody>
      </p:sp>
      <p:sp>
        <p:nvSpPr>
          <p:cNvPr id="70" name="TextShape 25"/>
          <p:cNvSpPr txBox="1"/>
          <p:nvPr/>
        </p:nvSpPr>
        <p:spPr>
          <a:xfrm>
            <a:off x="7100888" y="1097282"/>
            <a:ext cx="1429672" cy="346320"/>
          </a:xfrm>
          <a:prstGeom prst="rect">
            <a:avLst/>
          </a:prstGeom>
          <a:noFill/>
          <a:ln>
            <a:noFill/>
          </a:ln>
        </p:spPr>
        <p:txBody>
          <a:bodyPr lIns="89964" tIns="44982" rIns="89964" bIns="44982"/>
          <a:lstStyle/>
          <a:p>
            <a:r>
              <a:rPr lang="en-US" spc="-1">
                <a:solidFill>
                  <a:srgbClr val="3333FF"/>
                </a:solidFill>
                <a:uFill>
                  <a:solidFill>
                    <a:srgbClr val="FFFFFF"/>
                  </a:solidFill>
                </a:uFill>
                <a:latin typeface="Arial"/>
              </a:rPr>
              <a:t>MIDWATER</a:t>
            </a:r>
            <a:endParaRPr lang="en-US" spc="-1">
              <a:solidFill>
                <a:srgbClr val="000000"/>
              </a:solidFill>
              <a:uFill>
                <a:solidFill>
                  <a:srgbClr val="FFFFFF"/>
                </a:solidFill>
              </a:uFill>
              <a:latin typeface="Arial"/>
            </a:endParaRPr>
          </a:p>
        </p:txBody>
      </p:sp>
      <p:sp>
        <p:nvSpPr>
          <p:cNvPr id="71" name="TextShape 26"/>
          <p:cNvSpPr txBox="1"/>
          <p:nvPr/>
        </p:nvSpPr>
        <p:spPr>
          <a:xfrm>
            <a:off x="4179600" y="3840484"/>
            <a:ext cx="1285560" cy="346320"/>
          </a:xfrm>
          <a:prstGeom prst="rect">
            <a:avLst/>
          </a:prstGeom>
          <a:noFill/>
          <a:ln>
            <a:noFill/>
          </a:ln>
        </p:spPr>
        <p:txBody>
          <a:bodyPr lIns="89964" tIns="44982" rIns="89964" bIns="44982"/>
          <a:lstStyle/>
          <a:p>
            <a:r>
              <a:rPr lang="en-US" spc="-1">
                <a:solidFill>
                  <a:srgbClr val="CC0000"/>
                </a:solidFill>
                <a:uFill>
                  <a:solidFill>
                    <a:srgbClr val="FFFFFF"/>
                  </a:solidFill>
                </a:uFill>
                <a:latin typeface="Arial"/>
              </a:rPr>
              <a:t>BENTHOS</a:t>
            </a:r>
            <a:endParaRPr lang="en-US" spc="-1">
              <a:solidFill>
                <a:srgbClr val="000000"/>
              </a:solidFill>
              <a:uFill>
                <a:solidFill>
                  <a:srgbClr val="FFFFFF"/>
                </a:solidFill>
              </a:uFill>
              <a:latin typeface="Arial"/>
            </a:endParaRPr>
          </a:p>
        </p:txBody>
      </p:sp>
      <p:sp>
        <p:nvSpPr>
          <p:cNvPr id="33" name="Title 3"/>
          <p:cNvSpPr>
            <a:spLocks noGrp="1"/>
          </p:cNvSpPr>
          <p:nvPr>
            <p:ph type="title"/>
          </p:nvPr>
        </p:nvSpPr>
        <p:spPr>
          <a:xfrm>
            <a:off x="504003" y="8280"/>
            <a:ext cx="9071640" cy="1262160"/>
          </a:xfrm>
        </p:spPr>
        <p:txBody>
          <a:bodyPr>
            <a:normAutofit fontScale="90000"/>
          </a:bodyPr>
          <a:lstStyle/>
          <a:p>
            <a:r>
              <a:rPr lang="en-US" spc="-1" dirty="0" smtClean="0">
                <a:solidFill>
                  <a:srgbClr val="000000"/>
                </a:solidFill>
                <a:uFill>
                  <a:solidFill>
                    <a:srgbClr val="FFFFFF"/>
                  </a:solidFill>
                </a:uFill>
              </a:rPr>
              <a:t>Ecosystem </a:t>
            </a:r>
            <a:r>
              <a:rPr lang="en-US" spc="-1" dirty="0">
                <a:solidFill>
                  <a:srgbClr val="000000"/>
                </a:solidFill>
                <a:uFill>
                  <a:solidFill>
                    <a:srgbClr val="FFFFFF"/>
                  </a:solidFill>
                </a:uFill>
              </a:rPr>
              <a:t>composition: </a:t>
            </a:r>
            <a:r>
              <a:rPr lang="en-US" spc="-1" dirty="0" smtClean="0">
                <a:solidFill>
                  <a:srgbClr val="000000"/>
                </a:solidFill>
                <a:uFill>
                  <a:solidFill>
                    <a:srgbClr val="FFFFFF"/>
                  </a:solidFill>
                </a:uFill>
              </a:rPr>
              <a:t>MDS (season)</a:t>
            </a:r>
            <a:endParaRPr lang="en-US" dirty="0"/>
          </a:p>
        </p:txBody>
      </p:sp>
    </p:spTree>
    <p:extLst>
      <p:ext uri="{BB962C8B-B14F-4D97-AF65-F5344CB8AC3E}">
        <p14:creationId xmlns:p14="http://schemas.microsoft.com/office/powerpoint/2010/main" val="33001071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Image 43"/>
          <p:cNvPicPr/>
          <p:nvPr/>
        </p:nvPicPr>
        <p:blipFill>
          <a:blip r:embed="rId2" cstate="print">
            <a:extLst>
              <a:ext uri="{28A0092B-C50C-407E-A947-70E740481C1C}">
                <a14:useLocalDpi xmlns:a14="http://schemas.microsoft.com/office/drawing/2010/main" val="0"/>
              </a:ext>
            </a:extLst>
          </a:blip>
          <a:stretch>
            <a:fillRect/>
          </a:stretch>
        </p:blipFill>
        <p:spPr>
          <a:xfrm>
            <a:off x="91445" y="1565175"/>
            <a:ext cx="3859197" cy="2894967"/>
          </a:xfrm>
          <a:prstGeom prst="rect">
            <a:avLst/>
          </a:prstGeom>
          <a:ln>
            <a:noFill/>
          </a:ln>
        </p:spPr>
      </p:pic>
      <p:pic>
        <p:nvPicPr>
          <p:cNvPr id="45" name="Image 44"/>
          <p:cNvPicPr/>
          <p:nvPr/>
        </p:nvPicPr>
        <p:blipFill>
          <a:blip r:embed="rId3" cstate="print">
            <a:extLst>
              <a:ext uri="{28A0092B-C50C-407E-A947-70E740481C1C}">
                <a14:useLocalDpi xmlns:a14="http://schemas.microsoft.com/office/drawing/2010/main" val="0"/>
              </a:ext>
            </a:extLst>
          </a:blip>
          <a:stretch>
            <a:fillRect/>
          </a:stretch>
        </p:blipFill>
        <p:spPr>
          <a:xfrm>
            <a:off x="5760720" y="1451759"/>
            <a:ext cx="4089599" cy="3067801"/>
          </a:xfrm>
          <a:prstGeom prst="rect">
            <a:avLst/>
          </a:prstGeom>
          <a:ln>
            <a:noFill/>
          </a:ln>
        </p:spPr>
      </p:pic>
      <p:pic>
        <p:nvPicPr>
          <p:cNvPr id="46" name="Image 45"/>
          <p:cNvPicPr/>
          <p:nvPr/>
        </p:nvPicPr>
        <p:blipFill>
          <a:blip r:embed="rId4" cstate="print">
            <a:extLst>
              <a:ext uri="{28A0092B-C50C-407E-A947-70E740481C1C}">
                <a14:useLocalDpi xmlns:a14="http://schemas.microsoft.com/office/drawing/2010/main" val="0"/>
              </a:ext>
            </a:extLst>
          </a:blip>
          <a:stretch>
            <a:fillRect/>
          </a:stretch>
        </p:blipFill>
        <p:spPr>
          <a:xfrm>
            <a:off x="2867764" y="4408495"/>
            <a:ext cx="3931559" cy="2949248"/>
          </a:xfrm>
          <a:prstGeom prst="rect">
            <a:avLst/>
          </a:prstGeom>
          <a:ln>
            <a:noFill/>
          </a:ln>
        </p:spPr>
      </p:pic>
      <p:sp>
        <p:nvSpPr>
          <p:cNvPr id="69" name="TextShape 24"/>
          <p:cNvSpPr txBox="1"/>
          <p:nvPr/>
        </p:nvSpPr>
        <p:spPr>
          <a:xfrm>
            <a:off x="1188720" y="1208164"/>
            <a:ext cx="1371600" cy="346320"/>
          </a:xfrm>
          <a:prstGeom prst="rect">
            <a:avLst/>
          </a:prstGeom>
          <a:noFill/>
          <a:ln>
            <a:noFill/>
          </a:ln>
        </p:spPr>
        <p:txBody>
          <a:bodyPr lIns="89964" tIns="44982" rIns="89964" bIns="44982"/>
          <a:lstStyle/>
          <a:p>
            <a:r>
              <a:rPr lang="en-US" spc="-1" dirty="0">
                <a:solidFill>
                  <a:srgbClr val="00CC33"/>
                </a:solidFill>
                <a:uFill>
                  <a:solidFill>
                    <a:srgbClr val="FFFFFF"/>
                  </a:solidFill>
                </a:uFill>
                <a:latin typeface="Arial"/>
              </a:rPr>
              <a:t>SURFACE</a:t>
            </a:r>
            <a:endParaRPr lang="en-US" spc="-1" dirty="0">
              <a:solidFill>
                <a:srgbClr val="000000"/>
              </a:solidFill>
              <a:uFill>
                <a:solidFill>
                  <a:srgbClr val="FFFFFF"/>
                </a:solidFill>
              </a:uFill>
              <a:latin typeface="Arial"/>
            </a:endParaRPr>
          </a:p>
        </p:txBody>
      </p:sp>
      <p:sp>
        <p:nvSpPr>
          <p:cNvPr id="70" name="TextShape 25"/>
          <p:cNvSpPr txBox="1"/>
          <p:nvPr/>
        </p:nvSpPr>
        <p:spPr>
          <a:xfrm>
            <a:off x="7100888" y="1097282"/>
            <a:ext cx="1429672" cy="346320"/>
          </a:xfrm>
          <a:prstGeom prst="rect">
            <a:avLst/>
          </a:prstGeom>
          <a:noFill/>
          <a:ln>
            <a:noFill/>
          </a:ln>
        </p:spPr>
        <p:txBody>
          <a:bodyPr lIns="89964" tIns="44982" rIns="89964" bIns="44982"/>
          <a:lstStyle/>
          <a:p>
            <a:r>
              <a:rPr lang="en-US" spc="-1">
                <a:solidFill>
                  <a:srgbClr val="3333FF"/>
                </a:solidFill>
                <a:uFill>
                  <a:solidFill>
                    <a:srgbClr val="FFFFFF"/>
                  </a:solidFill>
                </a:uFill>
                <a:latin typeface="Arial"/>
              </a:rPr>
              <a:t>MIDWATER</a:t>
            </a:r>
            <a:endParaRPr lang="en-US" spc="-1">
              <a:solidFill>
                <a:srgbClr val="000000"/>
              </a:solidFill>
              <a:uFill>
                <a:solidFill>
                  <a:srgbClr val="FFFFFF"/>
                </a:solidFill>
              </a:uFill>
              <a:latin typeface="Arial"/>
            </a:endParaRPr>
          </a:p>
        </p:txBody>
      </p:sp>
      <p:sp>
        <p:nvSpPr>
          <p:cNvPr id="71" name="TextShape 26"/>
          <p:cNvSpPr txBox="1"/>
          <p:nvPr/>
        </p:nvSpPr>
        <p:spPr>
          <a:xfrm>
            <a:off x="4179600" y="3840484"/>
            <a:ext cx="1285560" cy="346320"/>
          </a:xfrm>
          <a:prstGeom prst="rect">
            <a:avLst/>
          </a:prstGeom>
          <a:noFill/>
          <a:ln>
            <a:noFill/>
          </a:ln>
        </p:spPr>
        <p:txBody>
          <a:bodyPr lIns="89964" tIns="44982" rIns="89964" bIns="44982"/>
          <a:lstStyle/>
          <a:p>
            <a:r>
              <a:rPr lang="en-US" spc="-1">
                <a:solidFill>
                  <a:srgbClr val="CC0000"/>
                </a:solidFill>
                <a:uFill>
                  <a:solidFill>
                    <a:srgbClr val="FFFFFF"/>
                  </a:solidFill>
                </a:uFill>
                <a:latin typeface="Arial"/>
              </a:rPr>
              <a:t>BENTHOS</a:t>
            </a:r>
            <a:endParaRPr lang="en-US" spc="-1">
              <a:solidFill>
                <a:srgbClr val="000000"/>
              </a:solidFill>
              <a:uFill>
                <a:solidFill>
                  <a:srgbClr val="FFFFFF"/>
                </a:solidFill>
              </a:uFill>
              <a:latin typeface="Arial"/>
            </a:endParaRPr>
          </a:p>
        </p:txBody>
      </p:sp>
      <p:sp>
        <p:nvSpPr>
          <p:cNvPr id="33" name="Title 3"/>
          <p:cNvSpPr>
            <a:spLocks noGrp="1"/>
          </p:cNvSpPr>
          <p:nvPr>
            <p:ph type="title"/>
          </p:nvPr>
        </p:nvSpPr>
        <p:spPr>
          <a:xfrm>
            <a:off x="504003" y="8280"/>
            <a:ext cx="9071640" cy="1262160"/>
          </a:xfrm>
        </p:spPr>
        <p:txBody>
          <a:bodyPr>
            <a:normAutofit fontScale="90000"/>
          </a:bodyPr>
          <a:lstStyle/>
          <a:p>
            <a:r>
              <a:rPr lang="en-US" spc="-1" dirty="0" smtClean="0">
                <a:solidFill>
                  <a:srgbClr val="000000"/>
                </a:solidFill>
                <a:uFill>
                  <a:solidFill>
                    <a:srgbClr val="FFFFFF"/>
                  </a:solidFill>
                </a:uFill>
              </a:rPr>
              <a:t>Ecosystem </a:t>
            </a:r>
            <a:r>
              <a:rPr lang="en-US" spc="-1" dirty="0">
                <a:solidFill>
                  <a:srgbClr val="000000"/>
                </a:solidFill>
                <a:uFill>
                  <a:solidFill>
                    <a:srgbClr val="FFFFFF"/>
                  </a:solidFill>
                </a:uFill>
              </a:rPr>
              <a:t>composition: </a:t>
            </a:r>
            <a:r>
              <a:rPr lang="en-US" spc="-1" dirty="0" smtClean="0">
                <a:solidFill>
                  <a:srgbClr val="000000"/>
                </a:solidFill>
                <a:uFill>
                  <a:solidFill>
                    <a:srgbClr val="FFFFFF"/>
                  </a:solidFill>
                </a:uFill>
              </a:rPr>
              <a:t>MDS (year)</a:t>
            </a:r>
            <a:endParaRPr lang="en-US" dirty="0"/>
          </a:p>
        </p:txBody>
      </p:sp>
    </p:spTree>
    <p:extLst>
      <p:ext uri="{BB962C8B-B14F-4D97-AF65-F5344CB8AC3E}">
        <p14:creationId xmlns:p14="http://schemas.microsoft.com/office/powerpoint/2010/main" val="24715277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Image 44"/>
          <p:cNvPicPr/>
          <p:nvPr/>
        </p:nvPicPr>
        <p:blipFill>
          <a:blip r:embed="rId2" cstate="print">
            <a:extLst>
              <a:ext uri="{28A0092B-C50C-407E-A947-70E740481C1C}">
                <a14:useLocalDpi xmlns:a14="http://schemas.microsoft.com/office/drawing/2010/main" val="0"/>
              </a:ext>
            </a:extLst>
          </a:blip>
          <a:stretch>
            <a:fillRect/>
          </a:stretch>
        </p:blipFill>
        <p:spPr>
          <a:xfrm>
            <a:off x="5760720" y="1451759"/>
            <a:ext cx="4089598" cy="3067801"/>
          </a:xfrm>
          <a:prstGeom prst="rect">
            <a:avLst/>
          </a:prstGeom>
          <a:ln>
            <a:noFill/>
          </a:ln>
        </p:spPr>
      </p:pic>
      <p:sp>
        <p:nvSpPr>
          <p:cNvPr id="70" name="TextShape 25"/>
          <p:cNvSpPr txBox="1"/>
          <p:nvPr/>
        </p:nvSpPr>
        <p:spPr>
          <a:xfrm>
            <a:off x="7100888" y="1097282"/>
            <a:ext cx="1429672" cy="346320"/>
          </a:xfrm>
          <a:prstGeom prst="rect">
            <a:avLst/>
          </a:prstGeom>
          <a:noFill/>
          <a:ln>
            <a:noFill/>
          </a:ln>
        </p:spPr>
        <p:txBody>
          <a:bodyPr lIns="89964" tIns="44982" rIns="89964" bIns="44982"/>
          <a:lstStyle/>
          <a:p>
            <a:r>
              <a:rPr lang="en-US" spc="-1">
                <a:solidFill>
                  <a:srgbClr val="3333FF"/>
                </a:solidFill>
                <a:uFill>
                  <a:solidFill>
                    <a:srgbClr val="FFFFFF"/>
                  </a:solidFill>
                </a:uFill>
                <a:latin typeface="Arial"/>
              </a:rPr>
              <a:t>MIDWATER</a:t>
            </a:r>
            <a:endParaRPr lang="en-US" spc="-1">
              <a:solidFill>
                <a:srgbClr val="000000"/>
              </a:solidFill>
              <a:uFill>
                <a:solidFill>
                  <a:srgbClr val="FFFFFF"/>
                </a:solidFill>
              </a:uFill>
              <a:latin typeface="Arial"/>
            </a:endParaRPr>
          </a:p>
        </p:txBody>
      </p:sp>
      <p:sp>
        <p:nvSpPr>
          <p:cNvPr id="33" name="Title 3"/>
          <p:cNvSpPr>
            <a:spLocks noGrp="1"/>
          </p:cNvSpPr>
          <p:nvPr>
            <p:ph type="title"/>
          </p:nvPr>
        </p:nvSpPr>
        <p:spPr>
          <a:xfrm>
            <a:off x="504003" y="8280"/>
            <a:ext cx="9071640" cy="1262160"/>
          </a:xfrm>
        </p:spPr>
        <p:txBody>
          <a:bodyPr>
            <a:normAutofit fontScale="90000"/>
          </a:bodyPr>
          <a:lstStyle/>
          <a:p>
            <a:r>
              <a:rPr lang="en-US" spc="-1" dirty="0" smtClean="0">
                <a:solidFill>
                  <a:srgbClr val="000000"/>
                </a:solidFill>
                <a:uFill>
                  <a:solidFill>
                    <a:srgbClr val="FFFFFF"/>
                  </a:solidFill>
                </a:uFill>
              </a:rPr>
              <a:t>Ecosystem </a:t>
            </a:r>
            <a:r>
              <a:rPr lang="en-US" spc="-1" dirty="0">
                <a:solidFill>
                  <a:srgbClr val="000000"/>
                </a:solidFill>
                <a:uFill>
                  <a:solidFill>
                    <a:srgbClr val="FFFFFF"/>
                  </a:solidFill>
                </a:uFill>
              </a:rPr>
              <a:t>composition: </a:t>
            </a:r>
            <a:r>
              <a:rPr lang="en-US" spc="-1" dirty="0" smtClean="0">
                <a:solidFill>
                  <a:srgbClr val="000000"/>
                </a:solidFill>
                <a:uFill>
                  <a:solidFill>
                    <a:srgbClr val="FFFFFF"/>
                  </a:solidFill>
                </a:uFill>
              </a:rPr>
              <a:t>MDS (depth)</a:t>
            </a:r>
            <a:endParaRPr lang="en-US" dirty="0"/>
          </a:p>
        </p:txBody>
      </p:sp>
    </p:spTree>
    <p:extLst>
      <p:ext uri="{BB962C8B-B14F-4D97-AF65-F5344CB8AC3E}">
        <p14:creationId xmlns:p14="http://schemas.microsoft.com/office/powerpoint/2010/main" val="26674044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Image 43"/>
          <p:cNvPicPr/>
          <p:nvPr/>
        </p:nvPicPr>
        <p:blipFill>
          <a:blip r:embed="rId2" cstate="print">
            <a:extLst>
              <a:ext uri="{28A0092B-C50C-407E-A947-70E740481C1C}">
                <a14:useLocalDpi xmlns:a14="http://schemas.microsoft.com/office/drawing/2010/main" val="0"/>
              </a:ext>
            </a:extLst>
          </a:blip>
          <a:stretch>
            <a:fillRect/>
          </a:stretch>
        </p:blipFill>
        <p:spPr>
          <a:xfrm>
            <a:off x="91445" y="1565175"/>
            <a:ext cx="3859197" cy="2894967"/>
          </a:xfrm>
          <a:prstGeom prst="rect">
            <a:avLst/>
          </a:prstGeom>
          <a:ln>
            <a:noFill/>
          </a:ln>
        </p:spPr>
      </p:pic>
      <p:pic>
        <p:nvPicPr>
          <p:cNvPr id="45" name="Image 44"/>
          <p:cNvPicPr/>
          <p:nvPr/>
        </p:nvPicPr>
        <p:blipFill>
          <a:blip r:embed="rId3" cstate="print">
            <a:extLst>
              <a:ext uri="{28A0092B-C50C-407E-A947-70E740481C1C}">
                <a14:useLocalDpi xmlns:a14="http://schemas.microsoft.com/office/drawing/2010/main" val="0"/>
              </a:ext>
            </a:extLst>
          </a:blip>
          <a:stretch>
            <a:fillRect/>
          </a:stretch>
        </p:blipFill>
        <p:spPr>
          <a:xfrm>
            <a:off x="5760720" y="1451759"/>
            <a:ext cx="4089599" cy="3067801"/>
          </a:xfrm>
          <a:prstGeom prst="rect">
            <a:avLst/>
          </a:prstGeom>
          <a:ln>
            <a:noFill/>
          </a:ln>
        </p:spPr>
      </p:pic>
      <p:pic>
        <p:nvPicPr>
          <p:cNvPr id="46" name="Image 45"/>
          <p:cNvPicPr/>
          <p:nvPr/>
        </p:nvPicPr>
        <p:blipFill>
          <a:blip r:embed="rId4" cstate="print">
            <a:extLst>
              <a:ext uri="{28A0092B-C50C-407E-A947-70E740481C1C}">
                <a14:useLocalDpi xmlns:a14="http://schemas.microsoft.com/office/drawing/2010/main" val="0"/>
              </a:ext>
            </a:extLst>
          </a:blip>
          <a:stretch>
            <a:fillRect/>
          </a:stretch>
        </p:blipFill>
        <p:spPr>
          <a:xfrm>
            <a:off x="2867764" y="4408495"/>
            <a:ext cx="3931559" cy="2949248"/>
          </a:xfrm>
          <a:prstGeom prst="rect">
            <a:avLst/>
          </a:prstGeom>
          <a:ln>
            <a:noFill/>
          </a:ln>
        </p:spPr>
      </p:pic>
      <p:sp>
        <p:nvSpPr>
          <p:cNvPr id="69" name="TextShape 24"/>
          <p:cNvSpPr txBox="1"/>
          <p:nvPr/>
        </p:nvSpPr>
        <p:spPr>
          <a:xfrm>
            <a:off x="1188720" y="1208164"/>
            <a:ext cx="1371600" cy="346320"/>
          </a:xfrm>
          <a:prstGeom prst="rect">
            <a:avLst/>
          </a:prstGeom>
          <a:noFill/>
          <a:ln>
            <a:noFill/>
          </a:ln>
        </p:spPr>
        <p:txBody>
          <a:bodyPr lIns="89964" tIns="44982" rIns="89964" bIns="44982"/>
          <a:lstStyle/>
          <a:p>
            <a:r>
              <a:rPr lang="en-US" spc="-1" dirty="0">
                <a:solidFill>
                  <a:srgbClr val="00CC33"/>
                </a:solidFill>
                <a:uFill>
                  <a:solidFill>
                    <a:srgbClr val="FFFFFF"/>
                  </a:solidFill>
                </a:uFill>
                <a:latin typeface="Arial"/>
              </a:rPr>
              <a:t>SURFACE</a:t>
            </a:r>
            <a:endParaRPr lang="en-US" spc="-1" dirty="0">
              <a:solidFill>
                <a:srgbClr val="000000"/>
              </a:solidFill>
              <a:uFill>
                <a:solidFill>
                  <a:srgbClr val="FFFFFF"/>
                </a:solidFill>
              </a:uFill>
              <a:latin typeface="Arial"/>
            </a:endParaRPr>
          </a:p>
        </p:txBody>
      </p:sp>
      <p:sp>
        <p:nvSpPr>
          <p:cNvPr id="70" name="TextShape 25"/>
          <p:cNvSpPr txBox="1"/>
          <p:nvPr/>
        </p:nvSpPr>
        <p:spPr>
          <a:xfrm>
            <a:off x="7100888" y="1097282"/>
            <a:ext cx="1429672" cy="346320"/>
          </a:xfrm>
          <a:prstGeom prst="rect">
            <a:avLst/>
          </a:prstGeom>
          <a:noFill/>
          <a:ln>
            <a:noFill/>
          </a:ln>
        </p:spPr>
        <p:txBody>
          <a:bodyPr lIns="89964" tIns="44982" rIns="89964" bIns="44982"/>
          <a:lstStyle/>
          <a:p>
            <a:r>
              <a:rPr lang="en-US" spc="-1">
                <a:solidFill>
                  <a:srgbClr val="3333FF"/>
                </a:solidFill>
                <a:uFill>
                  <a:solidFill>
                    <a:srgbClr val="FFFFFF"/>
                  </a:solidFill>
                </a:uFill>
                <a:latin typeface="Arial"/>
              </a:rPr>
              <a:t>MIDWATER</a:t>
            </a:r>
            <a:endParaRPr lang="en-US" spc="-1">
              <a:solidFill>
                <a:srgbClr val="000000"/>
              </a:solidFill>
              <a:uFill>
                <a:solidFill>
                  <a:srgbClr val="FFFFFF"/>
                </a:solidFill>
              </a:uFill>
              <a:latin typeface="Arial"/>
            </a:endParaRPr>
          </a:p>
        </p:txBody>
      </p:sp>
      <p:sp>
        <p:nvSpPr>
          <p:cNvPr id="71" name="TextShape 26"/>
          <p:cNvSpPr txBox="1"/>
          <p:nvPr/>
        </p:nvSpPr>
        <p:spPr>
          <a:xfrm>
            <a:off x="4179600" y="3840484"/>
            <a:ext cx="1285560" cy="346320"/>
          </a:xfrm>
          <a:prstGeom prst="rect">
            <a:avLst/>
          </a:prstGeom>
          <a:noFill/>
          <a:ln>
            <a:noFill/>
          </a:ln>
        </p:spPr>
        <p:txBody>
          <a:bodyPr lIns="89964" tIns="44982" rIns="89964" bIns="44982"/>
          <a:lstStyle/>
          <a:p>
            <a:r>
              <a:rPr lang="en-US" spc="-1">
                <a:solidFill>
                  <a:srgbClr val="CC0000"/>
                </a:solidFill>
                <a:uFill>
                  <a:solidFill>
                    <a:srgbClr val="FFFFFF"/>
                  </a:solidFill>
                </a:uFill>
                <a:latin typeface="Arial"/>
              </a:rPr>
              <a:t>BENTHOS</a:t>
            </a:r>
            <a:endParaRPr lang="en-US" spc="-1">
              <a:solidFill>
                <a:srgbClr val="000000"/>
              </a:solidFill>
              <a:uFill>
                <a:solidFill>
                  <a:srgbClr val="FFFFFF"/>
                </a:solidFill>
              </a:uFill>
              <a:latin typeface="Arial"/>
            </a:endParaRPr>
          </a:p>
        </p:txBody>
      </p:sp>
      <p:sp>
        <p:nvSpPr>
          <p:cNvPr id="33" name="Title 3"/>
          <p:cNvSpPr>
            <a:spLocks noGrp="1"/>
          </p:cNvSpPr>
          <p:nvPr>
            <p:ph type="title"/>
          </p:nvPr>
        </p:nvSpPr>
        <p:spPr>
          <a:xfrm>
            <a:off x="504003" y="8280"/>
            <a:ext cx="9071640" cy="1262160"/>
          </a:xfrm>
        </p:spPr>
        <p:txBody>
          <a:bodyPr>
            <a:normAutofit fontScale="90000"/>
          </a:bodyPr>
          <a:lstStyle/>
          <a:p>
            <a:r>
              <a:rPr lang="en-US" spc="-1" dirty="0" smtClean="0">
                <a:solidFill>
                  <a:srgbClr val="000000"/>
                </a:solidFill>
                <a:uFill>
                  <a:solidFill>
                    <a:srgbClr val="FFFFFF"/>
                  </a:solidFill>
                </a:uFill>
              </a:rPr>
              <a:t>Ecosystem </a:t>
            </a:r>
            <a:r>
              <a:rPr lang="en-US" spc="-1" dirty="0">
                <a:solidFill>
                  <a:srgbClr val="000000"/>
                </a:solidFill>
                <a:uFill>
                  <a:solidFill>
                    <a:srgbClr val="FFFFFF"/>
                  </a:solidFill>
                </a:uFill>
              </a:rPr>
              <a:t>composition: </a:t>
            </a:r>
            <a:r>
              <a:rPr lang="en-US" spc="-1" dirty="0" smtClean="0">
                <a:solidFill>
                  <a:srgbClr val="000000"/>
                </a:solidFill>
                <a:uFill>
                  <a:solidFill>
                    <a:srgbClr val="FFFFFF"/>
                  </a:solidFill>
                </a:uFill>
              </a:rPr>
              <a:t>PCA (season)</a:t>
            </a:r>
            <a:endParaRPr lang="en-US" dirty="0"/>
          </a:p>
        </p:txBody>
      </p:sp>
    </p:spTree>
    <p:extLst>
      <p:ext uri="{BB962C8B-B14F-4D97-AF65-F5344CB8AC3E}">
        <p14:creationId xmlns:p14="http://schemas.microsoft.com/office/powerpoint/2010/main" val="8629750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Image 43"/>
          <p:cNvPicPr/>
          <p:nvPr/>
        </p:nvPicPr>
        <p:blipFill>
          <a:blip r:embed="rId2" cstate="print">
            <a:extLst>
              <a:ext uri="{28A0092B-C50C-407E-A947-70E740481C1C}">
                <a14:useLocalDpi xmlns:a14="http://schemas.microsoft.com/office/drawing/2010/main" val="0"/>
              </a:ext>
            </a:extLst>
          </a:blip>
          <a:stretch>
            <a:fillRect/>
          </a:stretch>
        </p:blipFill>
        <p:spPr>
          <a:xfrm>
            <a:off x="91445" y="1565175"/>
            <a:ext cx="3859197" cy="2894966"/>
          </a:xfrm>
          <a:prstGeom prst="rect">
            <a:avLst/>
          </a:prstGeom>
          <a:ln>
            <a:noFill/>
          </a:ln>
        </p:spPr>
      </p:pic>
      <p:pic>
        <p:nvPicPr>
          <p:cNvPr id="45" name="Image 44"/>
          <p:cNvPicPr/>
          <p:nvPr/>
        </p:nvPicPr>
        <p:blipFill>
          <a:blip r:embed="rId3" cstate="print">
            <a:extLst>
              <a:ext uri="{28A0092B-C50C-407E-A947-70E740481C1C}">
                <a14:useLocalDpi xmlns:a14="http://schemas.microsoft.com/office/drawing/2010/main" val="0"/>
              </a:ext>
            </a:extLst>
          </a:blip>
          <a:stretch>
            <a:fillRect/>
          </a:stretch>
        </p:blipFill>
        <p:spPr>
          <a:xfrm>
            <a:off x="5760720" y="1451759"/>
            <a:ext cx="4089598" cy="3067801"/>
          </a:xfrm>
          <a:prstGeom prst="rect">
            <a:avLst/>
          </a:prstGeom>
          <a:ln>
            <a:noFill/>
          </a:ln>
        </p:spPr>
      </p:pic>
      <p:pic>
        <p:nvPicPr>
          <p:cNvPr id="46" name="Image 45"/>
          <p:cNvPicPr/>
          <p:nvPr/>
        </p:nvPicPr>
        <p:blipFill>
          <a:blip r:embed="rId4" cstate="print">
            <a:extLst>
              <a:ext uri="{28A0092B-C50C-407E-A947-70E740481C1C}">
                <a14:useLocalDpi xmlns:a14="http://schemas.microsoft.com/office/drawing/2010/main" val="0"/>
              </a:ext>
            </a:extLst>
          </a:blip>
          <a:stretch>
            <a:fillRect/>
          </a:stretch>
        </p:blipFill>
        <p:spPr>
          <a:xfrm>
            <a:off x="2867764" y="4408495"/>
            <a:ext cx="3931558" cy="2949248"/>
          </a:xfrm>
          <a:prstGeom prst="rect">
            <a:avLst/>
          </a:prstGeom>
          <a:ln>
            <a:noFill/>
          </a:ln>
        </p:spPr>
      </p:pic>
      <p:sp>
        <p:nvSpPr>
          <p:cNvPr id="69" name="TextShape 24"/>
          <p:cNvSpPr txBox="1"/>
          <p:nvPr/>
        </p:nvSpPr>
        <p:spPr>
          <a:xfrm>
            <a:off x="1188720" y="1208164"/>
            <a:ext cx="1371600" cy="346320"/>
          </a:xfrm>
          <a:prstGeom prst="rect">
            <a:avLst/>
          </a:prstGeom>
          <a:noFill/>
          <a:ln>
            <a:noFill/>
          </a:ln>
        </p:spPr>
        <p:txBody>
          <a:bodyPr lIns="89964" tIns="44982" rIns="89964" bIns="44982"/>
          <a:lstStyle/>
          <a:p>
            <a:r>
              <a:rPr lang="en-US" spc="-1" dirty="0">
                <a:solidFill>
                  <a:srgbClr val="00CC33"/>
                </a:solidFill>
                <a:uFill>
                  <a:solidFill>
                    <a:srgbClr val="FFFFFF"/>
                  </a:solidFill>
                </a:uFill>
                <a:latin typeface="Arial"/>
              </a:rPr>
              <a:t>SURFACE</a:t>
            </a:r>
            <a:endParaRPr lang="en-US" spc="-1" dirty="0">
              <a:solidFill>
                <a:srgbClr val="000000"/>
              </a:solidFill>
              <a:uFill>
                <a:solidFill>
                  <a:srgbClr val="FFFFFF"/>
                </a:solidFill>
              </a:uFill>
              <a:latin typeface="Arial"/>
            </a:endParaRPr>
          </a:p>
        </p:txBody>
      </p:sp>
      <p:sp>
        <p:nvSpPr>
          <p:cNvPr id="70" name="TextShape 25"/>
          <p:cNvSpPr txBox="1"/>
          <p:nvPr/>
        </p:nvSpPr>
        <p:spPr>
          <a:xfrm>
            <a:off x="7100888" y="1097282"/>
            <a:ext cx="1429672" cy="346320"/>
          </a:xfrm>
          <a:prstGeom prst="rect">
            <a:avLst/>
          </a:prstGeom>
          <a:noFill/>
          <a:ln>
            <a:noFill/>
          </a:ln>
        </p:spPr>
        <p:txBody>
          <a:bodyPr lIns="89964" tIns="44982" rIns="89964" bIns="44982"/>
          <a:lstStyle/>
          <a:p>
            <a:r>
              <a:rPr lang="en-US" spc="-1">
                <a:solidFill>
                  <a:srgbClr val="3333FF"/>
                </a:solidFill>
                <a:uFill>
                  <a:solidFill>
                    <a:srgbClr val="FFFFFF"/>
                  </a:solidFill>
                </a:uFill>
                <a:latin typeface="Arial"/>
              </a:rPr>
              <a:t>MIDWATER</a:t>
            </a:r>
            <a:endParaRPr lang="en-US" spc="-1">
              <a:solidFill>
                <a:srgbClr val="000000"/>
              </a:solidFill>
              <a:uFill>
                <a:solidFill>
                  <a:srgbClr val="FFFFFF"/>
                </a:solidFill>
              </a:uFill>
              <a:latin typeface="Arial"/>
            </a:endParaRPr>
          </a:p>
        </p:txBody>
      </p:sp>
      <p:sp>
        <p:nvSpPr>
          <p:cNvPr id="71" name="TextShape 26"/>
          <p:cNvSpPr txBox="1"/>
          <p:nvPr/>
        </p:nvSpPr>
        <p:spPr>
          <a:xfrm>
            <a:off x="4179600" y="3840484"/>
            <a:ext cx="1285560" cy="346320"/>
          </a:xfrm>
          <a:prstGeom prst="rect">
            <a:avLst/>
          </a:prstGeom>
          <a:noFill/>
          <a:ln>
            <a:noFill/>
          </a:ln>
        </p:spPr>
        <p:txBody>
          <a:bodyPr lIns="89964" tIns="44982" rIns="89964" bIns="44982"/>
          <a:lstStyle/>
          <a:p>
            <a:r>
              <a:rPr lang="en-US" spc="-1">
                <a:solidFill>
                  <a:srgbClr val="CC0000"/>
                </a:solidFill>
                <a:uFill>
                  <a:solidFill>
                    <a:srgbClr val="FFFFFF"/>
                  </a:solidFill>
                </a:uFill>
                <a:latin typeface="Arial"/>
              </a:rPr>
              <a:t>BENTHOS</a:t>
            </a:r>
            <a:endParaRPr lang="en-US" spc="-1">
              <a:solidFill>
                <a:srgbClr val="000000"/>
              </a:solidFill>
              <a:uFill>
                <a:solidFill>
                  <a:srgbClr val="FFFFFF"/>
                </a:solidFill>
              </a:uFill>
              <a:latin typeface="Arial"/>
            </a:endParaRPr>
          </a:p>
        </p:txBody>
      </p:sp>
      <p:sp>
        <p:nvSpPr>
          <p:cNvPr id="33" name="Title 3"/>
          <p:cNvSpPr>
            <a:spLocks noGrp="1"/>
          </p:cNvSpPr>
          <p:nvPr>
            <p:ph type="title"/>
          </p:nvPr>
        </p:nvSpPr>
        <p:spPr>
          <a:xfrm>
            <a:off x="504003" y="8280"/>
            <a:ext cx="9071640" cy="1262160"/>
          </a:xfrm>
        </p:spPr>
        <p:txBody>
          <a:bodyPr>
            <a:normAutofit/>
          </a:bodyPr>
          <a:lstStyle/>
          <a:p>
            <a:r>
              <a:rPr lang="en-US" spc="-1" dirty="0" smtClean="0">
                <a:solidFill>
                  <a:srgbClr val="000000"/>
                </a:solidFill>
                <a:uFill>
                  <a:solidFill>
                    <a:srgbClr val="FFFFFF"/>
                  </a:solidFill>
                </a:uFill>
              </a:rPr>
              <a:t>Ecosystem </a:t>
            </a:r>
            <a:r>
              <a:rPr lang="en-US" spc="-1" dirty="0">
                <a:solidFill>
                  <a:srgbClr val="000000"/>
                </a:solidFill>
                <a:uFill>
                  <a:solidFill>
                    <a:srgbClr val="FFFFFF"/>
                  </a:solidFill>
                </a:uFill>
              </a:rPr>
              <a:t>composition: </a:t>
            </a:r>
            <a:r>
              <a:rPr lang="en-US" spc="-1" dirty="0" smtClean="0">
                <a:solidFill>
                  <a:srgbClr val="000000"/>
                </a:solidFill>
                <a:uFill>
                  <a:solidFill>
                    <a:srgbClr val="FFFFFF"/>
                  </a:solidFill>
                </a:uFill>
              </a:rPr>
              <a:t>PCA (year)</a:t>
            </a:r>
            <a:endParaRPr lang="en-US" dirty="0"/>
          </a:p>
        </p:txBody>
      </p:sp>
    </p:spTree>
    <p:extLst>
      <p:ext uri="{BB962C8B-B14F-4D97-AF65-F5344CB8AC3E}">
        <p14:creationId xmlns:p14="http://schemas.microsoft.com/office/powerpoint/2010/main" val="39108016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Image 43"/>
          <p:cNvPicPr/>
          <p:nvPr/>
        </p:nvPicPr>
        <p:blipFill>
          <a:blip r:embed="rId2" cstate="print">
            <a:extLst>
              <a:ext uri="{28A0092B-C50C-407E-A947-70E740481C1C}">
                <a14:useLocalDpi xmlns:a14="http://schemas.microsoft.com/office/drawing/2010/main" val="0"/>
              </a:ext>
            </a:extLst>
          </a:blip>
          <a:stretch>
            <a:fillRect/>
          </a:stretch>
        </p:blipFill>
        <p:spPr>
          <a:xfrm>
            <a:off x="91444" y="1565175"/>
            <a:ext cx="3859199" cy="2894968"/>
          </a:xfrm>
          <a:prstGeom prst="rect">
            <a:avLst/>
          </a:prstGeom>
          <a:ln>
            <a:noFill/>
          </a:ln>
        </p:spPr>
      </p:pic>
      <p:pic>
        <p:nvPicPr>
          <p:cNvPr id="45" name="Image 44"/>
          <p:cNvPicPr/>
          <p:nvPr/>
        </p:nvPicPr>
        <p:blipFill>
          <a:blip r:embed="rId3" cstate="print">
            <a:extLst>
              <a:ext uri="{28A0092B-C50C-407E-A947-70E740481C1C}">
                <a14:useLocalDpi xmlns:a14="http://schemas.microsoft.com/office/drawing/2010/main" val="0"/>
              </a:ext>
            </a:extLst>
          </a:blip>
          <a:stretch>
            <a:fillRect/>
          </a:stretch>
        </p:blipFill>
        <p:spPr>
          <a:xfrm>
            <a:off x="5760720" y="1451759"/>
            <a:ext cx="4089600" cy="3067802"/>
          </a:xfrm>
          <a:prstGeom prst="rect">
            <a:avLst/>
          </a:prstGeom>
          <a:ln>
            <a:noFill/>
          </a:ln>
        </p:spPr>
      </p:pic>
      <p:pic>
        <p:nvPicPr>
          <p:cNvPr id="46" name="Image 45"/>
          <p:cNvPicPr/>
          <p:nvPr/>
        </p:nvPicPr>
        <p:blipFill>
          <a:blip r:embed="rId4" cstate="print">
            <a:extLst>
              <a:ext uri="{28A0092B-C50C-407E-A947-70E740481C1C}">
                <a14:useLocalDpi xmlns:a14="http://schemas.microsoft.com/office/drawing/2010/main" val="0"/>
              </a:ext>
            </a:extLst>
          </a:blip>
          <a:stretch>
            <a:fillRect/>
          </a:stretch>
        </p:blipFill>
        <p:spPr>
          <a:xfrm>
            <a:off x="2867764" y="4408495"/>
            <a:ext cx="3931560" cy="2949249"/>
          </a:xfrm>
          <a:prstGeom prst="rect">
            <a:avLst/>
          </a:prstGeom>
          <a:ln>
            <a:noFill/>
          </a:ln>
        </p:spPr>
      </p:pic>
      <p:sp>
        <p:nvSpPr>
          <p:cNvPr id="69" name="TextShape 24"/>
          <p:cNvSpPr txBox="1"/>
          <p:nvPr/>
        </p:nvSpPr>
        <p:spPr>
          <a:xfrm>
            <a:off x="1188720" y="1208164"/>
            <a:ext cx="1371600" cy="346320"/>
          </a:xfrm>
          <a:prstGeom prst="rect">
            <a:avLst/>
          </a:prstGeom>
          <a:noFill/>
          <a:ln>
            <a:noFill/>
          </a:ln>
        </p:spPr>
        <p:txBody>
          <a:bodyPr lIns="89964" tIns="44982" rIns="89964" bIns="44982"/>
          <a:lstStyle/>
          <a:p>
            <a:r>
              <a:rPr lang="en-US" spc="-1" dirty="0">
                <a:solidFill>
                  <a:srgbClr val="00CC33"/>
                </a:solidFill>
                <a:uFill>
                  <a:solidFill>
                    <a:srgbClr val="FFFFFF"/>
                  </a:solidFill>
                </a:uFill>
                <a:latin typeface="Arial"/>
              </a:rPr>
              <a:t>SURFACE</a:t>
            </a:r>
            <a:endParaRPr lang="en-US" spc="-1" dirty="0">
              <a:solidFill>
                <a:srgbClr val="000000"/>
              </a:solidFill>
              <a:uFill>
                <a:solidFill>
                  <a:srgbClr val="FFFFFF"/>
                </a:solidFill>
              </a:uFill>
              <a:latin typeface="Arial"/>
            </a:endParaRPr>
          </a:p>
        </p:txBody>
      </p:sp>
      <p:sp>
        <p:nvSpPr>
          <p:cNvPr id="70" name="TextShape 25"/>
          <p:cNvSpPr txBox="1"/>
          <p:nvPr/>
        </p:nvSpPr>
        <p:spPr>
          <a:xfrm>
            <a:off x="7100888" y="1097282"/>
            <a:ext cx="1429672" cy="346320"/>
          </a:xfrm>
          <a:prstGeom prst="rect">
            <a:avLst/>
          </a:prstGeom>
          <a:noFill/>
          <a:ln>
            <a:noFill/>
          </a:ln>
        </p:spPr>
        <p:txBody>
          <a:bodyPr lIns="89964" tIns="44982" rIns="89964" bIns="44982"/>
          <a:lstStyle/>
          <a:p>
            <a:r>
              <a:rPr lang="en-US" spc="-1">
                <a:solidFill>
                  <a:srgbClr val="3333FF"/>
                </a:solidFill>
                <a:uFill>
                  <a:solidFill>
                    <a:srgbClr val="FFFFFF"/>
                  </a:solidFill>
                </a:uFill>
                <a:latin typeface="Arial"/>
              </a:rPr>
              <a:t>MIDWATER</a:t>
            </a:r>
            <a:endParaRPr lang="en-US" spc="-1">
              <a:solidFill>
                <a:srgbClr val="000000"/>
              </a:solidFill>
              <a:uFill>
                <a:solidFill>
                  <a:srgbClr val="FFFFFF"/>
                </a:solidFill>
              </a:uFill>
              <a:latin typeface="Arial"/>
            </a:endParaRPr>
          </a:p>
        </p:txBody>
      </p:sp>
      <p:sp>
        <p:nvSpPr>
          <p:cNvPr id="71" name="TextShape 26"/>
          <p:cNvSpPr txBox="1"/>
          <p:nvPr/>
        </p:nvSpPr>
        <p:spPr>
          <a:xfrm>
            <a:off x="4179600" y="3840484"/>
            <a:ext cx="1285560" cy="346320"/>
          </a:xfrm>
          <a:prstGeom prst="rect">
            <a:avLst/>
          </a:prstGeom>
          <a:noFill/>
          <a:ln>
            <a:noFill/>
          </a:ln>
        </p:spPr>
        <p:txBody>
          <a:bodyPr lIns="89964" tIns="44982" rIns="89964" bIns="44982"/>
          <a:lstStyle/>
          <a:p>
            <a:r>
              <a:rPr lang="en-US" spc="-1">
                <a:solidFill>
                  <a:srgbClr val="CC0000"/>
                </a:solidFill>
                <a:uFill>
                  <a:solidFill>
                    <a:srgbClr val="FFFFFF"/>
                  </a:solidFill>
                </a:uFill>
                <a:latin typeface="Arial"/>
              </a:rPr>
              <a:t>BENTHOS</a:t>
            </a:r>
            <a:endParaRPr lang="en-US" spc="-1">
              <a:solidFill>
                <a:srgbClr val="000000"/>
              </a:solidFill>
              <a:uFill>
                <a:solidFill>
                  <a:srgbClr val="FFFFFF"/>
                </a:solidFill>
              </a:uFill>
              <a:latin typeface="Arial"/>
            </a:endParaRPr>
          </a:p>
        </p:txBody>
      </p:sp>
      <p:sp>
        <p:nvSpPr>
          <p:cNvPr id="33" name="Title 3"/>
          <p:cNvSpPr>
            <a:spLocks noGrp="1"/>
          </p:cNvSpPr>
          <p:nvPr>
            <p:ph type="title"/>
          </p:nvPr>
        </p:nvSpPr>
        <p:spPr>
          <a:xfrm>
            <a:off x="504003" y="8280"/>
            <a:ext cx="9071640" cy="1262160"/>
          </a:xfrm>
        </p:spPr>
        <p:txBody>
          <a:bodyPr/>
          <a:lstStyle/>
          <a:p>
            <a:r>
              <a:rPr lang="en-US" spc="-1" dirty="0" smtClean="0">
                <a:solidFill>
                  <a:srgbClr val="000000"/>
                </a:solidFill>
                <a:uFill>
                  <a:solidFill>
                    <a:srgbClr val="FFFFFF"/>
                  </a:solidFill>
                </a:uFill>
              </a:rPr>
              <a:t>Ecosystem </a:t>
            </a:r>
            <a:r>
              <a:rPr lang="en-US" spc="-1" dirty="0">
                <a:solidFill>
                  <a:srgbClr val="000000"/>
                </a:solidFill>
                <a:uFill>
                  <a:solidFill>
                    <a:srgbClr val="FFFFFF"/>
                  </a:solidFill>
                </a:uFill>
              </a:rPr>
              <a:t>composition: MDS</a:t>
            </a:r>
            <a:endParaRPr lang="en-US" dirty="0"/>
          </a:p>
        </p:txBody>
      </p:sp>
      <p:sp>
        <p:nvSpPr>
          <p:cNvPr id="2" name="TextBox 1"/>
          <p:cNvSpPr txBox="1"/>
          <p:nvPr/>
        </p:nvSpPr>
        <p:spPr>
          <a:xfrm>
            <a:off x="7274857" y="7036455"/>
            <a:ext cx="2805768" cy="523220"/>
          </a:xfrm>
          <a:prstGeom prst="rect">
            <a:avLst/>
          </a:prstGeom>
          <a:noFill/>
        </p:spPr>
        <p:txBody>
          <a:bodyPr wrap="none" rtlCol="0">
            <a:spAutoFit/>
          </a:bodyPr>
          <a:lstStyle/>
          <a:p>
            <a:r>
              <a:rPr lang="fr-FR" sz="1400" dirty="0" smtClean="0"/>
              <a:t>Benthos: </a:t>
            </a:r>
            <a:r>
              <a:rPr lang="fr-FR" sz="1400" dirty="0" err="1" smtClean="0"/>
              <a:t>sqrt-transformed</a:t>
            </a:r>
            <a:endParaRPr lang="fr-FR" sz="1400" dirty="0" smtClean="0"/>
          </a:p>
          <a:p>
            <a:r>
              <a:rPr lang="fr-FR" sz="1400" dirty="0" smtClean="0"/>
              <a:t>Surface &amp; </a:t>
            </a:r>
            <a:r>
              <a:rPr lang="fr-FR" sz="1400" dirty="0" err="1" smtClean="0"/>
              <a:t>MidW</a:t>
            </a:r>
            <a:r>
              <a:rPr lang="fr-FR" sz="1400" dirty="0" smtClean="0"/>
              <a:t>: sqrt4-transformed</a:t>
            </a:r>
            <a:endParaRPr lang="en-US" sz="1400" dirty="0"/>
          </a:p>
        </p:txBody>
      </p:sp>
    </p:spTree>
    <p:extLst>
      <p:ext uri="{BB962C8B-B14F-4D97-AF65-F5344CB8AC3E}">
        <p14:creationId xmlns:p14="http://schemas.microsoft.com/office/powerpoint/2010/main" val="22346083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Image 43"/>
          <p:cNvPicPr/>
          <p:nvPr/>
        </p:nvPicPr>
        <p:blipFill>
          <a:blip r:embed="rId2" cstate="print">
            <a:extLst>
              <a:ext uri="{28A0092B-C50C-407E-A947-70E740481C1C}">
                <a14:useLocalDpi xmlns:a14="http://schemas.microsoft.com/office/drawing/2010/main" val="0"/>
              </a:ext>
            </a:extLst>
          </a:blip>
          <a:stretch>
            <a:fillRect/>
          </a:stretch>
        </p:blipFill>
        <p:spPr>
          <a:xfrm>
            <a:off x="91445" y="1565175"/>
            <a:ext cx="3859196" cy="2894966"/>
          </a:xfrm>
          <a:prstGeom prst="rect">
            <a:avLst/>
          </a:prstGeom>
          <a:ln>
            <a:noFill/>
          </a:ln>
        </p:spPr>
      </p:pic>
      <p:pic>
        <p:nvPicPr>
          <p:cNvPr id="45" name="Image 44"/>
          <p:cNvPicPr/>
          <p:nvPr/>
        </p:nvPicPr>
        <p:blipFill>
          <a:blip r:embed="rId3" cstate="print">
            <a:extLst>
              <a:ext uri="{28A0092B-C50C-407E-A947-70E740481C1C}">
                <a14:useLocalDpi xmlns:a14="http://schemas.microsoft.com/office/drawing/2010/main" val="0"/>
              </a:ext>
            </a:extLst>
          </a:blip>
          <a:stretch>
            <a:fillRect/>
          </a:stretch>
        </p:blipFill>
        <p:spPr>
          <a:xfrm>
            <a:off x="5760720" y="1451759"/>
            <a:ext cx="4089598" cy="3067800"/>
          </a:xfrm>
          <a:prstGeom prst="rect">
            <a:avLst/>
          </a:prstGeom>
          <a:ln>
            <a:noFill/>
          </a:ln>
        </p:spPr>
      </p:pic>
      <p:pic>
        <p:nvPicPr>
          <p:cNvPr id="46" name="Image 45"/>
          <p:cNvPicPr/>
          <p:nvPr/>
        </p:nvPicPr>
        <p:blipFill>
          <a:blip r:embed="rId4" cstate="print">
            <a:extLst>
              <a:ext uri="{28A0092B-C50C-407E-A947-70E740481C1C}">
                <a14:useLocalDpi xmlns:a14="http://schemas.microsoft.com/office/drawing/2010/main" val="0"/>
              </a:ext>
            </a:extLst>
          </a:blip>
          <a:stretch>
            <a:fillRect/>
          </a:stretch>
        </p:blipFill>
        <p:spPr>
          <a:xfrm>
            <a:off x="2867764" y="4408495"/>
            <a:ext cx="3931558" cy="2949247"/>
          </a:xfrm>
          <a:prstGeom prst="rect">
            <a:avLst/>
          </a:prstGeom>
          <a:ln>
            <a:noFill/>
          </a:ln>
        </p:spPr>
      </p:pic>
      <p:sp>
        <p:nvSpPr>
          <p:cNvPr id="69" name="TextShape 24"/>
          <p:cNvSpPr txBox="1"/>
          <p:nvPr/>
        </p:nvSpPr>
        <p:spPr>
          <a:xfrm>
            <a:off x="1188720" y="1208164"/>
            <a:ext cx="1371600" cy="346320"/>
          </a:xfrm>
          <a:prstGeom prst="rect">
            <a:avLst/>
          </a:prstGeom>
          <a:noFill/>
          <a:ln>
            <a:noFill/>
          </a:ln>
        </p:spPr>
        <p:txBody>
          <a:bodyPr lIns="89964" tIns="44982" rIns="89964" bIns="44982"/>
          <a:lstStyle/>
          <a:p>
            <a:r>
              <a:rPr lang="en-US" spc="-1" dirty="0">
                <a:solidFill>
                  <a:srgbClr val="00CC33"/>
                </a:solidFill>
                <a:uFill>
                  <a:solidFill>
                    <a:srgbClr val="FFFFFF"/>
                  </a:solidFill>
                </a:uFill>
                <a:latin typeface="Arial"/>
              </a:rPr>
              <a:t>SURFACE</a:t>
            </a:r>
            <a:endParaRPr lang="en-US" spc="-1" dirty="0">
              <a:solidFill>
                <a:srgbClr val="000000"/>
              </a:solidFill>
              <a:uFill>
                <a:solidFill>
                  <a:srgbClr val="FFFFFF"/>
                </a:solidFill>
              </a:uFill>
              <a:latin typeface="Arial"/>
            </a:endParaRPr>
          </a:p>
        </p:txBody>
      </p:sp>
      <p:sp>
        <p:nvSpPr>
          <p:cNvPr id="70" name="TextShape 25"/>
          <p:cNvSpPr txBox="1"/>
          <p:nvPr/>
        </p:nvSpPr>
        <p:spPr>
          <a:xfrm>
            <a:off x="7100888" y="1097282"/>
            <a:ext cx="1429672" cy="346320"/>
          </a:xfrm>
          <a:prstGeom prst="rect">
            <a:avLst/>
          </a:prstGeom>
          <a:noFill/>
          <a:ln>
            <a:noFill/>
          </a:ln>
        </p:spPr>
        <p:txBody>
          <a:bodyPr lIns="89964" tIns="44982" rIns="89964" bIns="44982"/>
          <a:lstStyle/>
          <a:p>
            <a:r>
              <a:rPr lang="en-US" spc="-1">
                <a:solidFill>
                  <a:srgbClr val="3333FF"/>
                </a:solidFill>
                <a:uFill>
                  <a:solidFill>
                    <a:srgbClr val="FFFFFF"/>
                  </a:solidFill>
                </a:uFill>
                <a:latin typeface="Arial"/>
              </a:rPr>
              <a:t>MIDWATER</a:t>
            </a:r>
            <a:endParaRPr lang="en-US" spc="-1">
              <a:solidFill>
                <a:srgbClr val="000000"/>
              </a:solidFill>
              <a:uFill>
                <a:solidFill>
                  <a:srgbClr val="FFFFFF"/>
                </a:solidFill>
              </a:uFill>
              <a:latin typeface="Arial"/>
            </a:endParaRPr>
          </a:p>
        </p:txBody>
      </p:sp>
      <p:sp>
        <p:nvSpPr>
          <p:cNvPr id="71" name="TextShape 26"/>
          <p:cNvSpPr txBox="1"/>
          <p:nvPr/>
        </p:nvSpPr>
        <p:spPr>
          <a:xfrm>
            <a:off x="4179600" y="3840484"/>
            <a:ext cx="1285560" cy="346320"/>
          </a:xfrm>
          <a:prstGeom prst="rect">
            <a:avLst/>
          </a:prstGeom>
          <a:noFill/>
          <a:ln>
            <a:noFill/>
          </a:ln>
        </p:spPr>
        <p:txBody>
          <a:bodyPr lIns="89964" tIns="44982" rIns="89964" bIns="44982"/>
          <a:lstStyle/>
          <a:p>
            <a:r>
              <a:rPr lang="en-US" spc="-1">
                <a:solidFill>
                  <a:srgbClr val="CC0000"/>
                </a:solidFill>
                <a:uFill>
                  <a:solidFill>
                    <a:srgbClr val="FFFFFF"/>
                  </a:solidFill>
                </a:uFill>
                <a:latin typeface="Arial"/>
              </a:rPr>
              <a:t>BENTHOS</a:t>
            </a:r>
            <a:endParaRPr lang="en-US" spc="-1">
              <a:solidFill>
                <a:srgbClr val="000000"/>
              </a:solidFill>
              <a:uFill>
                <a:solidFill>
                  <a:srgbClr val="FFFFFF"/>
                </a:solidFill>
              </a:uFill>
              <a:latin typeface="Arial"/>
            </a:endParaRPr>
          </a:p>
        </p:txBody>
      </p:sp>
      <p:sp>
        <p:nvSpPr>
          <p:cNvPr id="33" name="Title 3"/>
          <p:cNvSpPr>
            <a:spLocks noGrp="1"/>
          </p:cNvSpPr>
          <p:nvPr>
            <p:ph type="title"/>
          </p:nvPr>
        </p:nvSpPr>
        <p:spPr>
          <a:xfrm>
            <a:off x="504003" y="8280"/>
            <a:ext cx="9071640" cy="1262160"/>
          </a:xfrm>
        </p:spPr>
        <p:txBody>
          <a:bodyPr>
            <a:normAutofit/>
          </a:bodyPr>
          <a:lstStyle/>
          <a:p>
            <a:r>
              <a:rPr lang="en-US" spc="-1" dirty="0" smtClean="0">
                <a:solidFill>
                  <a:srgbClr val="000000"/>
                </a:solidFill>
                <a:uFill>
                  <a:solidFill>
                    <a:srgbClr val="FFFFFF"/>
                  </a:solidFill>
                </a:uFill>
              </a:rPr>
              <a:t>Defining ecosystem states?</a:t>
            </a:r>
            <a:endParaRPr lang="en-US" dirty="0"/>
          </a:p>
        </p:txBody>
      </p:sp>
    </p:spTree>
    <p:extLst>
      <p:ext uri="{BB962C8B-B14F-4D97-AF65-F5344CB8AC3E}">
        <p14:creationId xmlns:p14="http://schemas.microsoft.com/office/powerpoint/2010/main" val="37825487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1740</TotalTime>
  <Words>220</Words>
  <Application>Microsoft Macintosh PowerPoint</Application>
  <PresentationFormat>Personnalisé</PresentationFormat>
  <Paragraphs>75</Paragraphs>
  <Slides>13</Slides>
  <Notes>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13</vt:i4>
      </vt:variant>
    </vt:vector>
  </HeadingPairs>
  <TitlesOfParts>
    <vt:vector size="17" baseType="lpstr">
      <vt:lpstr>Arial</vt:lpstr>
      <vt:lpstr>Calibri</vt:lpstr>
      <vt:lpstr>Times New Roman</vt:lpstr>
      <vt:lpstr>Office Theme</vt:lpstr>
      <vt:lpstr>Présentation PowerPoint</vt:lpstr>
      <vt:lpstr>Ecosystem composition: MDS</vt:lpstr>
      <vt:lpstr>Ecosystem composition: MDS (season)</vt:lpstr>
      <vt:lpstr>Ecosystem composition: MDS (year)</vt:lpstr>
      <vt:lpstr>Ecosystem composition: MDS (depth)</vt:lpstr>
      <vt:lpstr>Ecosystem composition: PCA (season)</vt:lpstr>
      <vt:lpstr>Ecosystem composition: PCA (year)</vt:lpstr>
      <vt:lpstr>Ecosystem composition: MDS</vt:lpstr>
      <vt:lpstr>Defining ecosystem states?</vt:lpstr>
      <vt:lpstr>First mode of variability</vt:lpstr>
      <vt:lpstr>3. Integration through the water column: (a) frequency analysis</vt:lpstr>
      <vt:lpstr>3. Integration through the water column: (b) upwelling forcing</vt:lpstr>
      <vt:lpstr>3. Integration through the water column: (b) upwelling forcing</vt:lpstr>
    </vt:vector>
  </TitlesOfParts>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Monique Messié</dc:creator>
  <dc:description/>
  <cp:lastModifiedBy>Monique Messié</cp:lastModifiedBy>
  <cp:revision>202</cp:revision>
  <cp:lastPrinted>2015-05-28T11:59:14Z</cp:lastPrinted>
  <dcterms:created xsi:type="dcterms:W3CDTF">2015-01-28T16:38:27Z</dcterms:created>
  <dcterms:modified xsi:type="dcterms:W3CDTF">2017-11-06T23:01:54Z</dcterms:modified>
  <dc:language>en-US</dc:language>
</cp:coreProperties>
</file>