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6" r:id="rId6"/>
    <p:sldId id="260" r:id="rId7"/>
    <p:sldId id="261" r:id="rId8"/>
    <p:sldId id="267" r:id="rId9"/>
    <p:sldId id="264" r:id="rId10"/>
    <p:sldId id="265" r:id="rId11"/>
    <p:sldId id="263" r:id="rId12"/>
    <p:sldId id="270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4698"/>
  </p:normalViewPr>
  <p:slideViewPr>
    <p:cSldViewPr>
      <p:cViewPr varScale="1">
        <p:scale>
          <a:sx n="84" d="100"/>
          <a:sy n="84" d="100"/>
        </p:scale>
        <p:origin x="944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D993-A99A-4FAE-AE22-843B8DBDA732}" type="datetimeFigureOut">
              <a:rPr lang="en-US" smtClean="0"/>
              <a:t>3/14/18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28D9-C539-45E2-ACF8-79B5273F977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924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D993-A99A-4FAE-AE22-843B8DBDA732}" type="datetimeFigureOut">
              <a:rPr lang="en-US" smtClean="0"/>
              <a:t>3/14/18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28D9-C539-45E2-ACF8-79B5273F977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59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D993-A99A-4FAE-AE22-843B8DBDA732}" type="datetimeFigureOut">
              <a:rPr lang="en-US" smtClean="0"/>
              <a:t>3/14/18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28D9-C539-45E2-ACF8-79B5273F977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7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D993-A99A-4FAE-AE22-843B8DBDA732}" type="datetimeFigureOut">
              <a:rPr lang="en-US" smtClean="0"/>
              <a:t>3/14/18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28D9-C539-45E2-ACF8-79B5273F977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68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D993-A99A-4FAE-AE22-843B8DBDA732}" type="datetimeFigureOut">
              <a:rPr lang="en-US" smtClean="0"/>
              <a:t>3/14/18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28D9-C539-45E2-ACF8-79B5273F977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918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D993-A99A-4FAE-AE22-843B8DBDA732}" type="datetimeFigureOut">
              <a:rPr lang="en-US" smtClean="0"/>
              <a:t>3/14/18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28D9-C539-45E2-ACF8-79B5273F977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85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D993-A99A-4FAE-AE22-843B8DBDA732}" type="datetimeFigureOut">
              <a:rPr lang="en-US" smtClean="0"/>
              <a:t>3/14/18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28D9-C539-45E2-ACF8-79B5273F977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85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D993-A99A-4FAE-AE22-843B8DBDA732}" type="datetimeFigureOut">
              <a:rPr lang="en-US" smtClean="0"/>
              <a:t>3/14/18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28D9-C539-45E2-ACF8-79B5273F977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590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D993-A99A-4FAE-AE22-843B8DBDA732}" type="datetimeFigureOut">
              <a:rPr lang="en-US" smtClean="0"/>
              <a:t>3/14/18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28D9-C539-45E2-ACF8-79B5273F977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394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D993-A99A-4FAE-AE22-843B8DBDA732}" type="datetimeFigureOut">
              <a:rPr lang="en-US" smtClean="0"/>
              <a:t>3/14/18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28D9-C539-45E2-ACF8-79B5273F977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43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D993-A99A-4FAE-AE22-843B8DBDA732}" type="datetimeFigureOut">
              <a:rPr lang="en-US" smtClean="0"/>
              <a:t>3/14/18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28D9-C539-45E2-ACF8-79B5273F977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360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ED993-A99A-4FAE-AE22-843B8DBDA732}" type="datetimeFigureOut">
              <a:rPr lang="en-US" smtClean="0"/>
              <a:t>3/14/18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028D9-C539-45E2-ACF8-79B5273F977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72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72400" cy="1470025"/>
          </a:xfrm>
        </p:spPr>
        <p:txBody>
          <a:bodyPr/>
          <a:lstStyle/>
          <a:p>
            <a:r>
              <a:rPr lang="fr-FR" dirty="0"/>
              <a:t>ITS short </a:t>
            </a:r>
            <a:r>
              <a:rPr lang="fr-FR" dirty="0" err="1"/>
              <a:t>paper</a:t>
            </a:r>
            <a:r>
              <a:rPr lang="fr-FR" dirty="0"/>
              <a:t> version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2590800"/>
            <a:ext cx="83058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Key hypotheses</a:t>
            </a:r>
            <a:endParaRPr lang="en-US" sz="2400" b="1" i="1" dirty="0"/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en-US" dirty="0"/>
              <a:t>Changes in communities are driven by environmental forcing, related to local upwelling and basin-scale modes of variability (</a:t>
            </a:r>
            <a:r>
              <a:rPr lang="en-US" dirty="0" err="1"/>
              <a:t>eg</a:t>
            </a:r>
            <a:r>
              <a:rPr lang="en-US" dirty="0"/>
              <a:t> ENSO, PDO, NPGO).</a:t>
            </a:r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en-US" dirty="0"/>
              <a:t>The surface, midwater, and benthic ecosystems respond to environmental forcing with different lags and integration time scales.</a:t>
            </a:r>
          </a:p>
          <a:p>
            <a:br>
              <a:rPr lang="en-US" dirty="0"/>
            </a:br>
            <a:r>
              <a:rPr lang="en-US" sz="2400" b="1" dirty="0"/>
              <a:t>Difference with long paper</a:t>
            </a:r>
            <a:endParaRPr lang="fr-FR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No discussion of </a:t>
            </a:r>
            <a:r>
              <a:rPr lang="fr-FR" dirty="0" err="1"/>
              <a:t>ecosystem</a:t>
            </a:r>
            <a:r>
              <a:rPr lang="fr-FR" dirty="0"/>
              <a:t> states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No direct </a:t>
            </a:r>
            <a:r>
              <a:rPr lang="fr-FR" dirty="0" err="1"/>
              <a:t>link</a:t>
            </a:r>
            <a:r>
              <a:rPr lang="fr-FR" dirty="0"/>
              <a:t> of time </a:t>
            </a:r>
            <a:r>
              <a:rPr lang="fr-FR" dirty="0" err="1"/>
              <a:t>series</a:t>
            </a:r>
            <a:r>
              <a:rPr lang="fr-FR" dirty="0"/>
              <a:t> </a:t>
            </a:r>
            <a:r>
              <a:rPr lang="fr-FR" dirty="0" err="1"/>
              <a:t>variability</a:t>
            </a:r>
            <a:r>
              <a:rPr lang="fr-FR" dirty="0"/>
              <a:t> (</a:t>
            </a:r>
            <a:r>
              <a:rPr lang="fr-FR" dirty="0" err="1"/>
              <a:t>except</a:t>
            </a:r>
            <a:r>
              <a:rPr lang="fr-FR" dirty="0"/>
              <a:t> for the </a:t>
            </a:r>
            <a:r>
              <a:rPr lang="fr-FR" dirty="0" err="1"/>
              <a:t>common</a:t>
            </a:r>
            <a:r>
              <a:rPr lang="fr-FR" dirty="0"/>
              <a:t> driver, upwelling)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806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4584573" cy="2800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0" y="838200"/>
            <a:ext cx="4667250" cy="28003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962400"/>
            <a:ext cx="466725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30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Other</a:t>
            </a:r>
            <a:r>
              <a:rPr lang="fr-FR" dirty="0"/>
              <a:t> </a:t>
            </a:r>
            <a:r>
              <a:rPr lang="fr-FR" dirty="0" err="1"/>
              <a:t>environmental</a:t>
            </a:r>
            <a:r>
              <a:rPr lang="fr-FR" dirty="0"/>
              <a:t> forcing</a:t>
            </a:r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38" y="2034988"/>
            <a:ext cx="78867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4460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Remaining</a:t>
            </a:r>
            <a:r>
              <a:rPr lang="fr-FR" dirty="0"/>
              <a:t>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r>
              <a:rPr lang="en-US" sz="2400" dirty="0"/>
              <a:t>What controls mode 2 (community composition)? How trustworthy is it? (orthogonality constrain)</a:t>
            </a:r>
          </a:p>
          <a:p>
            <a:r>
              <a:rPr lang="en-US" sz="2400" dirty="0"/>
              <a:t>What is the role of horizontal advection? (likely impacts surface more)</a:t>
            </a:r>
          </a:p>
          <a:p>
            <a:r>
              <a:rPr lang="fr-FR" sz="2400" dirty="0"/>
              <a:t>Direct vs </a:t>
            </a:r>
            <a:r>
              <a:rPr lang="fr-FR" sz="2400" dirty="0" err="1"/>
              <a:t>integrated</a:t>
            </a:r>
            <a:r>
              <a:rPr lang="fr-FR" sz="2400" dirty="0"/>
              <a:t> </a:t>
            </a:r>
            <a:r>
              <a:rPr lang="fr-FR" sz="2400" dirty="0" err="1"/>
              <a:t>effects</a:t>
            </a:r>
            <a:r>
              <a:rPr lang="fr-FR" sz="2400" dirty="0"/>
              <a:t>: test </a:t>
            </a:r>
            <a:r>
              <a:rPr lang="fr-FR" sz="2400" dirty="0" err="1"/>
              <a:t>integrated</a:t>
            </a:r>
            <a:r>
              <a:rPr lang="fr-FR" sz="2400" dirty="0"/>
              <a:t> vs </a:t>
            </a:r>
            <a:r>
              <a:rPr lang="fr-FR" sz="2400" dirty="0" err="1"/>
              <a:t>low-pass</a:t>
            </a:r>
            <a:r>
              <a:rPr lang="fr-FR" sz="2400" dirty="0"/>
              <a:t> </a:t>
            </a:r>
            <a:r>
              <a:rPr lang="fr-FR" sz="2400" dirty="0" err="1"/>
              <a:t>filtered</a:t>
            </a:r>
            <a:r>
              <a:rPr lang="fr-FR" sz="2400" dirty="0"/>
              <a:t> upwelling time </a:t>
            </a:r>
            <a:r>
              <a:rPr lang="fr-FR" sz="2400" dirty="0" err="1"/>
              <a:t>series</a:t>
            </a:r>
            <a:endParaRPr lang="fr-FR" sz="2400" dirty="0"/>
          </a:p>
          <a:p>
            <a:r>
              <a:rPr lang="fr-FR" sz="2400" dirty="0"/>
              <a:t>Nitrate </a:t>
            </a:r>
            <a:r>
              <a:rPr lang="fr-FR" sz="2400" dirty="0" err="1"/>
              <a:t>supply</a:t>
            </a:r>
            <a:r>
              <a:rPr lang="fr-FR" sz="2400" dirty="0"/>
              <a:t>(?)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70485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r>
              <a:rPr lang="en-US" sz="2400" dirty="0"/>
              <a:t>Upwelling drives surface-to-seafloor biological </a:t>
            </a:r>
            <a:r>
              <a:rPr lang="en-US" sz="2400" dirty="0">
                <a:solidFill>
                  <a:srgbClr val="FF0000"/>
                </a:solidFill>
              </a:rPr>
              <a:t>productivity</a:t>
            </a:r>
            <a:r>
              <a:rPr lang="en-US" sz="2400" dirty="0"/>
              <a:t> in the California Current system</a:t>
            </a:r>
          </a:p>
          <a:p>
            <a:endParaRPr lang="en-US" sz="2400" dirty="0"/>
          </a:p>
          <a:p>
            <a:r>
              <a:rPr lang="en-US" sz="2400" dirty="0"/>
              <a:t>Main points:</a:t>
            </a:r>
          </a:p>
          <a:p>
            <a:pPr lvl="1"/>
            <a:r>
              <a:rPr lang="en-US" sz="2000" dirty="0"/>
              <a:t>Analysis of an entire ecosystem, surface/midwater/benthos, over 20+ years (unprecedented dataset)</a:t>
            </a:r>
          </a:p>
          <a:p>
            <a:pPr lvl="1"/>
            <a:r>
              <a:rPr lang="en-US" sz="2000" dirty="0"/>
              <a:t>Community variability is: primarily overall changes in productivity (biomass/density), secondarily changes in community composition</a:t>
            </a:r>
          </a:p>
          <a:p>
            <a:pPr lvl="1"/>
            <a:r>
              <a:rPr lang="en-US" sz="2000" dirty="0"/>
              <a:t>Upwelling drives the overall productivity of the system, with integration time lags depending on trophic level</a:t>
            </a:r>
          </a:p>
          <a:p>
            <a:pPr lvl="1"/>
            <a:r>
              <a:rPr lang="fr-FR" sz="2000" dirty="0"/>
              <a:t>Implication: </a:t>
            </a:r>
            <a:r>
              <a:rPr lang="fr-FR" sz="2000" dirty="0" err="1"/>
              <a:t>prediction</a:t>
            </a:r>
            <a:r>
              <a:rPr lang="fr-FR" sz="2000" dirty="0"/>
              <a:t>, </a:t>
            </a:r>
            <a:r>
              <a:rPr lang="fr-FR" sz="2000" dirty="0" err="1"/>
              <a:t>climate</a:t>
            </a:r>
            <a:r>
              <a:rPr lang="fr-FR" sz="2000" dirty="0"/>
              <a:t> change impacts(?)</a:t>
            </a:r>
            <a:endParaRPr lang="en-US" sz="20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6577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Target </a:t>
            </a:r>
            <a:r>
              <a:rPr lang="fr-FR" dirty="0" err="1"/>
              <a:t>paper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>
            <a:normAutofit/>
          </a:bodyPr>
          <a:lstStyle/>
          <a:p>
            <a:r>
              <a:rPr lang="fr-FR" sz="2400" b="1" dirty="0"/>
              <a:t>PNAS</a:t>
            </a:r>
            <a:r>
              <a:rPr lang="fr-FR" sz="2400" dirty="0"/>
              <a:t> (Di Lorenzo &amp; </a:t>
            </a:r>
            <a:r>
              <a:rPr lang="fr-FR" sz="2400" dirty="0" err="1"/>
              <a:t>Ohman</a:t>
            </a:r>
            <a:r>
              <a:rPr lang="fr-FR" sz="2400" dirty="0"/>
              <a:t> 201</a:t>
            </a:r>
            <a:r>
              <a:rPr lang="en-US" sz="2400" dirty="0"/>
              <a:t>3), </a:t>
            </a:r>
            <a:r>
              <a:rPr lang="en-US" sz="2400" b="1" dirty="0"/>
              <a:t>Scientific Reports</a:t>
            </a:r>
          </a:p>
          <a:p>
            <a:r>
              <a:rPr lang="fr-FR" sz="2400" b="1" dirty="0" err="1"/>
              <a:t>Plos</a:t>
            </a:r>
            <a:r>
              <a:rPr lang="fr-FR" sz="2400" b="1" dirty="0"/>
              <a:t> ONE </a:t>
            </a:r>
            <a:r>
              <a:rPr lang="fr-FR" sz="2400" dirty="0"/>
              <a:t>(</a:t>
            </a:r>
            <a:r>
              <a:rPr lang="en-US" sz="2400" dirty="0"/>
              <a:t>“Coastal Upwelling Drives Intertidal Assemblage Structure and Trophic Ecology”), </a:t>
            </a:r>
            <a:r>
              <a:rPr lang="en-US" sz="2400" b="1" dirty="0"/>
              <a:t>Frontiers in Mar </a:t>
            </a:r>
            <a:r>
              <a:rPr lang="en-US" sz="2400" b="1" dirty="0" err="1"/>
              <a:t>Sci</a:t>
            </a:r>
            <a:r>
              <a:rPr lang="en-US" sz="2400" b="1" dirty="0"/>
              <a:t> </a:t>
            </a:r>
            <a:r>
              <a:rPr lang="en-US" sz="2400" dirty="0"/>
              <a:t>(“Multi-scale processes drive benthic community structure in upwelling-affected coral reefs”)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865041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91527"/>
            <a:ext cx="9144000" cy="5715000"/>
          </a:xfrm>
        </p:spPr>
      </p:pic>
    </p:spTree>
    <p:extLst>
      <p:ext uri="{BB962C8B-B14F-4D97-AF65-F5344CB8AC3E}">
        <p14:creationId xmlns:p14="http://schemas.microsoft.com/office/powerpoint/2010/main" val="2387776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PCA mode 1 = changes in biomass/density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6400"/>
            <a:ext cx="9144000" cy="4572000"/>
          </a:xfrm>
        </p:spPr>
      </p:pic>
    </p:spTree>
    <p:extLst>
      <p:ext uri="{BB962C8B-B14F-4D97-AF65-F5344CB8AC3E}">
        <p14:creationId xmlns:p14="http://schemas.microsoft.com/office/powerpoint/2010/main" val="3675066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9" y="0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prstClr val="black"/>
                </a:solidFill>
              </a:rPr>
              <a:t>Mode 2 = changes in community composition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6400"/>
            <a:ext cx="9144000" cy="4572000"/>
          </a:xfrm>
        </p:spPr>
      </p:pic>
    </p:spTree>
    <p:extLst>
      <p:ext uri="{BB962C8B-B14F-4D97-AF65-F5344CB8AC3E}">
        <p14:creationId xmlns:p14="http://schemas.microsoft.com/office/powerpoint/2010/main" val="3160837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/>
              <a:t>Integration</a:t>
            </a:r>
            <a:r>
              <a:rPr lang="fr-FR" dirty="0"/>
              <a:t> </a:t>
            </a:r>
            <a:r>
              <a:rPr lang="fr-FR" dirty="0" err="1"/>
              <a:t>hypothesis</a:t>
            </a:r>
            <a:r>
              <a:rPr lang="fr-FR" dirty="0"/>
              <a:t>: </a:t>
            </a:r>
            <a:br>
              <a:rPr lang="fr-FR" dirty="0"/>
            </a:br>
            <a:r>
              <a:rPr lang="fr-FR" dirty="0"/>
              <a:t>Di Lorenzo &amp; </a:t>
            </a:r>
            <a:r>
              <a:rPr lang="fr-FR" dirty="0" err="1"/>
              <a:t>Ohman</a:t>
            </a:r>
            <a:r>
              <a:rPr lang="fr-FR" dirty="0"/>
              <a:t>, PNAS 2013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905000"/>
            <a:ext cx="8782050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963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1"/>
            <a:ext cx="7422245" cy="6858000"/>
          </a:xfrm>
        </p:spPr>
      </p:pic>
      <p:sp>
        <p:nvSpPr>
          <p:cNvPr id="5" name="TextBox 4"/>
          <p:cNvSpPr txBox="1"/>
          <p:nvPr/>
        </p:nvSpPr>
        <p:spPr>
          <a:xfrm>
            <a:off x="7778690" y="2133600"/>
            <a:ext cx="13653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w/o integration:</a:t>
            </a:r>
          </a:p>
          <a:p>
            <a:pPr algn="ctr"/>
            <a:r>
              <a:rPr lang="en-US" sz="1400" dirty="0"/>
              <a:t>r=0.24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8690" y="3733800"/>
            <a:ext cx="13653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w/o integration:</a:t>
            </a:r>
          </a:p>
          <a:p>
            <a:pPr algn="ctr"/>
            <a:r>
              <a:rPr lang="en-US" sz="1400" dirty="0"/>
              <a:t>r&lt;</a:t>
            </a:r>
            <a:r>
              <a:rPr lang="fr-FR" sz="1400" dirty="0"/>
              <a:t>0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7778690" y="5420380"/>
            <a:ext cx="13653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w/o integration:</a:t>
            </a:r>
          </a:p>
          <a:p>
            <a:pPr algn="ctr"/>
            <a:r>
              <a:rPr lang="en-US" sz="1400" dirty="0"/>
              <a:t>r&lt;</a:t>
            </a:r>
            <a:r>
              <a:rPr lang="fr-FR" sz="1400" dirty="0"/>
              <a:t>0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0332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Integration</a:t>
            </a:r>
            <a:r>
              <a:rPr lang="fr-FR" dirty="0"/>
              <a:t> </a:t>
            </a:r>
            <a:r>
              <a:rPr lang="fr-FR" dirty="0" err="1"/>
              <a:t>curves</a:t>
            </a:r>
            <a:r>
              <a:rPr lang="fr-FR" dirty="0"/>
              <a:t> (</a:t>
            </a:r>
            <a:r>
              <a:rPr lang="fr-FR" dirty="0" err="1"/>
              <a:t>sensitivity</a:t>
            </a:r>
            <a:r>
              <a:rPr lang="fr-FR" dirty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1200"/>
            <a:ext cx="9113072" cy="3930039"/>
          </a:xfrm>
        </p:spPr>
      </p:pic>
      <p:pic>
        <p:nvPicPr>
          <p:cNvPr id="3074" name="Picture 2" descr="http://www.pnas.org/content/pnas/110/7/2496/F4.large.jpg?width=800&amp;height=600&amp;carousel=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723" y="5029201"/>
            <a:ext cx="2263277" cy="179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824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Integration</a:t>
            </a:r>
            <a:r>
              <a:rPr lang="fr-FR" dirty="0"/>
              <a:t> </a:t>
            </a:r>
            <a:r>
              <a:rPr lang="fr-FR" dirty="0" err="1"/>
              <a:t>curves</a:t>
            </a:r>
            <a:r>
              <a:rPr lang="fr-FR" dirty="0"/>
              <a:t> (1997-present)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1200"/>
            <a:ext cx="9113071" cy="3930039"/>
          </a:xfrm>
        </p:spPr>
      </p:pic>
    </p:spTree>
    <p:extLst>
      <p:ext uri="{BB962C8B-B14F-4D97-AF65-F5344CB8AC3E}">
        <p14:creationId xmlns:p14="http://schemas.microsoft.com/office/powerpoint/2010/main" val="2711930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MidW</a:t>
            </a:r>
            <a:r>
              <a:rPr lang="fr-FR" dirty="0"/>
              <a:t> </a:t>
            </a:r>
            <a:r>
              <a:rPr lang="fr-FR" dirty="0" err="1"/>
              <a:t>trophic</a:t>
            </a:r>
            <a:r>
              <a:rPr lang="fr-FR" dirty="0"/>
              <a:t> </a:t>
            </a:r>
            <a:r>
              <a:rPr lang="fr-FR" dirty="0" err="1"/>
              <a:t>analysis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38400"/>
            <a:ext cx="4598323" cy="2808749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0" y="2503949"/>
            <a:ext cx="466725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528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281</Words>
  <Application>Microsoft Macintosh PowerPoint</Application>
  <PresentationFormat>Affichage à l'écran (4:3)</PresentationFormat>
  <Paragraphs>36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Office Theme</vt:lpstr>
      <vt:lpstr>ITS short paper version</vt:lpstr>
      <vt:lpstr>Présentation PowerPoint</vt:lpstr>
      <vt:lpstr>PCA mode 1 = changes in biomass/density</vt:lpstr>
      <vt:lpstr>Mode 2 = changes in community composition</vt:lpstr>
      <vt:lpstr>Integration hypothesis:  Di Lorenzo &amp; Ohman, PNAS 2013</vt:lpstr>
      <vt:lpstr>Présentation PowerPoint</vt:lpstr>
      <vt:lpstr>Integration curves (sensitivity)</vt:lpstr>
      <vt:lpstr>Integration curves (1997-present)</vt:lpstr>
      <vt:lpstr>MidW trophic analysis</vt:lpstr>
      <vt:lpstr>Présentation PowerPoint</vt:lpstr>
      <vt:lpstr>Other environmental forcing</vt:lpstr>
      <vt:lpstr>Remaining questions</vt:lpstr>
      <vt:lpstr>Title</vt:lpstr>
      <vt:lpstr>Target paper</vt:lpstr>
    </vt:vector>
  </TitlesOfParts>
  <Company>MBARI</Company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Monique Messié</dc:creator>
  <cp:lastModifiedBy>Monique Messié</cp:lastModifiedBy>
  <cp:revision>17</cp:revision>
  <dcterms:created xsi:type="dcterms:W3CDTF">2018-03-14T16:44:12Z</dcterms:created>
  <dcterms:modified xsi:type="dcterms:W3CDTF">2018-03-14T21:59:48Z</dcterms:modified>
</cp:coreProperties>
</file>