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66" r:id="rId3"/>
    <p:sldId id="269" r:id="rId4"/>
    <p:sldId id="260" r:id="rId5"/>
    <p:sldId id="261" r:id="rId6"/>
    <p:sldId id="262" r:id="rId7"/>
    <p:sldId id="265" r:id="rId8"/>
    <p:sldId id="271" r:id="rId9"/>
    <p:sldId id="278" r:id="rId10"/>
    <p:sldId id="256" r:id="rId11"/>
    <p:sldId id="268" r:id="rId12"/>
    <p:sldId id="27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EEC218-9829-490B-8DEC-1D83F327C16A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6A496-F095-4948-9CC6-A40A44FD2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990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01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0766" indent="-281064" defTabSz="91501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24255" indent="-224851" defTabSz="91501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73957" indent="-224851" defTabSz="91501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23659" indent="-224851" defTabSz="91501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73361" indent="-224851" defTabSz="9150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23062" indent="-224851" defTabSz="9150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72764" indent="-224851" defTabSz="9150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22466" indent="-224851" defTabSz="9150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BAAE18C-AE82-4C8E-BBFC-49E76BF97D83}" type="slidenum">
              <a:rPr lang="en-US" altLang="en-US"/>
              <a:pPr eaLnBrk="1" hangingPunct="1"/>
              <a:t>7</a:t>
            </a:fld>
            <a:endParaRPr lang="en-US" alt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5063" y="687388"/>
            <a:ext cx="4586287" cy="3440112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15" y="4355926"/>
            <a:ext cx="5028370" cy="412732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531C-A45F-4DDA-B2EC-8E6B1C7FC7B8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E22C-E5F1-4014-B54F-858AB2CBE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965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531C-A45F-4DDA-B2EC-8E6B1C7FC7B8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E22C-E5F1-4014-B54F-858AB2CBE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754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531C-A45F-4DDA-B2EC-8E6B1C7FC7B8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E22C-E5F1-4014-B54F-858AB2CBE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68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531C-A45F-4DDA-B2EC-8E6B1C7FC7B8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E22C-E5F1-4014-B54F-858AB2CBE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774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531C-A45F-4DDA-B2EC-8E6B1C7FC7B8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E22C-E5F1-4014-B54F-858AB2CBE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030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531C-A45F-4DDA-B2EC-8E6B1C7FC7B8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E22C-E5F1-4014-B54F-858AB2CBE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135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531C-A45F-4DDA-B2EC-8E6B1C7FC7B8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E22C-E5F1-4014-B54F-858AB2CBE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479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531C-A45F-4DDA-B2EC-8E6B1C7FC7B8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E22C-E5F1-4014-B54F-858AB2CBE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256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531C-A45F-4DDA-B2EC-8E6B1C7FC7B8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E22C-E5F1-4014-B54F-858AB2CBE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251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531C-A45F-4DDA-B2EC-8E6B1C7FC7B8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E22C-E5F1-4014-B54F-858AB2CBE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46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531C-A45F-4DDA-B2EC-8E6B1C7FC7B8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7E22C-E5F1-4014-B54F-858AB2CBE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897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E531C-A45F-4DDA-B2EC-8E6B1C7FC7B8}" type="datetimeFigureOut">
              <a:rPr lang="en-US" smtClean="0"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7E22C-E5F1-4014-B54F-858AB2CBE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883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mbay_fierstein_crop_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13"/>
            <a:ext cx="9144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AutoShape 3"/>
          <p:cNvSpPr>
            <a:spLocks noChangeArrowheads="1"/>
          </p:cNvSpPr>
          <p:nvPr/>
        </p:nvSpPr>
        <p:spPr bwMode="auto">
          <a:xfrm>
            <a:off x="2438400" y="3124200"/>
            <a:ext cx="257175" cy="671513"/>
          </a:xfrm>
          <a:prstGeom prst="downArrow">
            <a:avLst>
              <a:gd name="adj1" fmla="val 50000"/>
              <a:gd name="adj2" fmla="val 65278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955925" y="1687513"/>
            <a:ext cx="589552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Char char="•"/>
              <a:defRPr/>
            </a:pP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Bigelow’s station 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 (1928)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•"/>
              <a:defRPr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Skogsberg’s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station 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 (1930s)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•"/>
              <a:defRPr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Bolin’s single 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station (1950s)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•"/>
              <a:defRPr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Barham’s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single 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station (1950s)</a:t>
            </a:r>
          </a:p>
          <a:p>
            <a:pPr>
              <a:buFontTx/>
              <a:buChar char="•"/>
              <a:defRPr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Robison’s principal station (1970s)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•"/>
              <a:defRPr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MBARI’s Midwater #1 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(1990s -- now)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7" name="Picture 6" descr="Robison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35" t="22084" r="26044" b="7095"/>
          <a:stretch>
            <a:fillRect/>
          </a:stretch>
        </p:blipFill>
        <p:spPr bwMode="auto">
          <a:xfrm>
            <a:off x="0" y="5110163"/>
            <a:ext cx="1557338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838200" y="304800"/>
            <a:ext cx="766831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Midwater Time Series</a:t>
            </a:r>
            <a:endParaRPr lang="en-US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Midwater Time Series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" y="0"/>
            <a:ext cx="9144000" cy="682534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400" y="76200"/>
            <a:ext cx="9067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QUANTITATIVE VIDEO TRANSECTING:</a:t>
            </a:r>
          </a:p>
          <a:p>
            <a:pPr algn="ctr"/>
            <a:r>
              <a:rPr lang="en-US" altLang="en-US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Bathypelagic -- 1000 – 3500 m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1676400"/>
            <a:ext cx="320040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Oblique descent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Zig-</a:t>
            </a:r>
            <a:r>
              <a:rPr lang="en-US" sz="2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Zag</a:t>
            </a: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path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Constant rate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Calibrated area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Measured distance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10,000 </a:t>
            </a: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sz="2400" baseline="30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(Volume </a:t>
            </a: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equivalent  to towing an RMT8  at 2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knots </a:t>
            </a: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25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minutes)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</a:t>
            </a: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transects in 2 </a:t>
            </a:r>
            <a:r>
              <a:rPr lang="en-US" sz="2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yrs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Video lab analysis</a:t>
            </a:r>
          </a:p>
        </p:txBody>
      </p:sp>
      <p:sp>
        <p:nvSpPr>
          <p:cNvPr id="7" name="Rectangle 6"/>
          <p:cNvSpPr/>
          <p:nvPr/>
        </p:nvSpPr>
        <p:spPr>
          <a:xfrm>
            <a:off x="5638800" y="2520077"/>
            <a:ext cx="2286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BIASES: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Size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Speed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Scale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Avoidance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Attraction</a:t>
            </a:r>
          </a:p>
          <a:p>
            <a:pPr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0" y="6260068"/>
            <a:ext cx="670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Robison, Sherlock &amp; Reisenbichler (2010) Deep-Sea Res. II , 57:1551</a:t>
            </a:r>
          </a:p>
        </p:txBody>
      </p:sp>
    </p:spTree>
    <p:extLst>
      <p:ext uri="{BB962C8B-B14F-4D97-AF65-F5344CB8AC3E}">
        <p14:creationId xmlns:p14="http://schemas.microsoft.com/office/powerpoint/2010/main" val="53516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Snap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19138"/>
            <a:ext cx="8077200" cy="568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6324600" y="6034088"/>
            <a:ext cx="933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/>
              <a:t>11 taxa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669925" y="6415088"/>
            <a:ext cx="7940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solidFill>
                  <a:srgbClr val="FFFF00"/>
                </a:solidFill>
              </a:rPr>
              <a:t>Normalized by the total volume swept within each depth increment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1371600" y="104775"/>
            <a:ext cx="65405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solidFill>
                  <a:srgbClr val="FFFF00"/>
                </a:solidFill>
              </a:rPr>
              <a:t>Quantitative abundance of selected taxa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robr\Desktop\Snap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8"/>
          <a:stretch/>
        </p:blipFill>
        <p:spPr bwMode="auto">
          <a:xfrm>
            <a:off x="457200" y="497825"/>
            <a:ext cx="8212559" cy="58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1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12" name="Object 8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91009003"/>
              </p:ext>
            </p:extLst>
          </p:nvPr>
        </p:nvGraphicFramePr>
        <p:xfrm>
          <a:off x="-15795" y="692497"/>
          <a:ext cx="9159795" cy="60893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Photo Editor Photo" r:id="rId3" imgW="13709568" imgH="9114310" progId="MSPhotoEd.3">
                  <p:embed/>
                </p:oleObj>
              </mc:Choice>
              <mc:Fallback>
                <p:oleObj name="Photo Editor Photo" r:id="rId3" imgW="13709568" imgH="911431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5795" y="692497"/>
                        <a:ext cx="9159795" cy="60893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304800" y="3922455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Transit:</a:t>
            </a:r>
          </a:p>
          <a:p>
            <a:pPr lvl="1">
              <a:defRPr/>
            </a:pP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ROV time calculated at each depth interval</a:t>
            </a:r>
          </a:p>
          <a:p>
            <a:pPr lvl="1">
              <a:defRPr/>
            </a:pP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Annotated observations made using a Video Annotation System (VICKI &amp; VARS)</a:t>
            </a:r>
          </a:p>
          <a:p>
            <a:pPr lvl="1">
              <a:defRPr/>
            </a:pP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Counts normalized by time spent at depth</a:t>
            </a:r>
          </a:p>
        </p:txBody>
      </p:sp>
      <p:sp>
        <p:nvSpPr>
          <p:cNvPr id="3" name="Rectangle 2"/>
          <p:cNvSpPr/>
          <p:nvPr/>
        </p:nvSpPr>
        <p:spPr>
          <a:xfrm>
            <a:off x="4495800" y="3919478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Transect:</a:t>
            </a:r>
            <a:endParaRPr lang="en-US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defRPr/>
            </a:pP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minute horizontal flights </a:t>
            </a:r>
            <a:r>
              <a:rPr lang="en-US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(ca. 0.33 km)with </a:t>
            </a: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ROV at regular depth increments from 50 to 1000  </a:t>
            </a:r>
            <a:r>
              <a:rPr lang="en-US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 </a:t>
            </a:r>
            <a:endParaRPr lang="en-US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defRPr/>
            </a:pP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speed = 50 cm/s</a:t>
            </a:r>
          </a:p>
          <a:p>
            <a:pPr lvl="1">
              <a:defRPr/>
            </a:pP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1-2 times per month</a:t>
            </a:r>
          </a:p>
          <a:p>
            <a:pPr lvl="1">
              <a:defRPr/>
            </a:pP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Approx. 850 m</a:t>
            </a:r>
            <a:r>
              <a:rPr lang="en-US" sz="20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water surveyed per </a:t>
            </a:r>
            <a:r>
              <a:rPr lang="en-US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transect </a:t>
            </a:r>
            <a:endParaRPr lang="en-US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defRPr/>
            </a:pP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Annotations made using VICKI &amp; VARS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0" y="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MESOPELAGIC TIME SERIES: QUANTITATIVE VIDEO TRANSECTING -- 1993-2014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18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Picture 1" descr="Transecting dive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0" r="7001"/>
          <a:stretch>
            <a:fillRect/>
          </a:stretch>
        </p:blipFill>
        <p:spPr bwMode="auto">
          <a:xfrm>
            <a:off x="0" y="0"/>
            <a:ext cx="3353495" cy="688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2" descr="https://mbarimail.mbari.org/service/home/%7E/?auth=co&amp;id=67803&amp;part=2.2"/>
          <p:cNvSpPr>
            <a:spLocks noChangeAspect="1" noChangeArrowheads="1"/>
          </p:cNvSpPr>
          <p:nvPr/>
        </p:nvSpPr>
        <p:spPr bwMode="auto">
          <a:xfrm>
            <a:off x="155575" y="-1112838"/>
            <a:ext cx="8229600" cy="232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223331"/>
            <a:ext cx="6934200" cy="195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Documents and Settings\robr\Desktop\images\Tucker at surfac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032" y="381000"/>
            <a:ext cx="34544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991600" cy="609600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en-US" sz="2800" smtClean="0">
                <a:solidFill>
                  <a:srgbClr val="FFFF00"/>
                </a:solidFill>
              </a:rPr>
              <a:t>  seasonal abundance and vertical distribution</a:t>
            </a:r>
          </a:p>
        </p:txBody>
      </p:sp>
      <p:graphicFrame>
        <p:nvGraphicFramePr>
          <p:cNvPr id="3074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666875" y="1600200"/>
          <a:ext cx="5810250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Slide" r:id="rId3" imgW="5478480" imgH="4108320" progId="PowerPoint.Slide.8">
                  <p:embed/>
                </p:oleObj>
              </mc:Choice>
              <mc:Fallback>
                <p:oleObj name="Slide" r:id="rId3" imgW="5478480" imgH="410832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75" y="1600200"/>
                        <a:ext cx="5810250" cy="4525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6" name="Picture 4" descr="FIG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20725"/>
            <a:ext cx="8686800" cy="568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1" name="Text Box 5"/>
          <p:cNvSpPr txBox="1">
            <a:spLocks noChangeArrowheads="1"/>
          </p:cNvSpPr>
          <p:nvPr/>
        </p:nvSpPr>
        <p:spPr bwMode="auto">
          <a:xfrm>
            <a:off x="0" y="6400800"/>
            <a:ext cx="90836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16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Robison, Reisenbichler, Sherlock, Silguero &amp; Chavez (1998) Deep-Sea Res. II 45:1741-1751</a:t>
            </a:r>
          </a:p>
        </p:txBody>
      </p:sp>
      <p:sp>
        <p:nvSpPr>
          <p:cNvPr id="106502" name="Text Box 6"/>
          <p:cNvSpPr txBox="1">
            <a:spLocks noChangeArrowheads="1"/>
          </p:cNvSpPr>
          <p:nvPr/>
        </p:nvSpPr>
        <p:spPr bwMode="auto">
          <a:xfrm>
            <a:off x="441325" y="846138"/>
            <a:ext cx="2946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i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Nanomia</a:t>
            </a:r>
            <a:r>
              <a:rPr lang="en-US" sz="2800" i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bijuga </a:t>
            </a:r>
          </a:p>
        </p:txBody>
      </p:sp>
      <p:pic>
        <p:nvPicPr>
          <p:cNvPr id="3079" name="Picture 10" descr="Nan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3" t="29286" r="33102" b="13614"/>
          <a:stretch>
            <a:fillRect/>
          </a:stretch>
        </p:blipFill>
        <p:spPr bwMode="auto">
          <a:xfrm>
            <a:off x="465138" y="4306888"/>
            <a:ext cx="1217612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NatureLetterFig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7" y="1923974"/>
            <a:ext cx="9104993" cy="4190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1" name="Text Box 3"/>
          <p:cNvSpPr txBox="1">
            <a:spLocks noChangeArrowheads="1"/>
          </p:cNvSpPr>
          <p:nvPr/>
        </p:nvSpPr>
        <p:spPr bwMode="auto">
          <a:xfrm>
            <a:off x="517525" y="84138"/>
            <a:ext cx="48355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i="1">
                <a:solidFill>
                  <a:srgbClr val="FFFF00"/>
                </a:solidFill>
                <a:latin typeface="Tahoma" pitchFamily="34" charset="0"/>
              </a:rPr>
              <a:t>Dosidicus </a:t>
            </a:r>
            <a:r>
              <a:rPr lang="en-US" sz="3200">
                <a:solidFill>
                  <a:srgbClr val="FFFF00"/>
                </a:solidFill>
                <a:latin typeface="Tahoma" pitchFamily="34" charset="0"/>
              </a:rPr>
              <a:t>(squid), in </a:t>
            </a:r>
            <a:r>
              <a:rPr lang="en-US" sz="3200" u="sng">
                <a:solidFill>
                  <a:srgbClr val="FF0000"/>
                </a:solidFill>
                <a:latin typeface="Tahoma" pitchFamily="34" charset="0"/>
              </a:rPr>
              <a:t>red</a:t>
            </a:r>
          </a:p>
          <a:p>
            <a:pPr>
              <a:defRPr/>
            </a:pPr>
            <a:r>
              <a:rPr lang="en-US" sz="3200" i="1">
                <a:solidFill>
                  <a:srgbClr val="FFFF00"/>
                </a:solidFill>
                <a:latin typeface="Tahoma" pitchFamily="34" charset="0"/>
              </a:rPr>
              <a:t>Merluccius </a:t>
            </a:r>
            <a:r>
              <a:rPr lang="en-US" sz="3200">
                <a:solidFill>
                  <a:srgbClr val="FFFF00"/>
                </a:solidFill>
                <a:latin typeface="Tahoma" pitchFamily="34" charset="0"/>
              </a:rPr>
              <a:t>(hake), in </a:t>
            </a:r>
            <a:r>
              <a:rPr lang="en-US" sz="3200" u="sng">
                <a:solidFill>
                  <a:schemeClr val="bg2"/>
                </a:solidFill>
                <a:latin typeface="Tahoma" pitchFamily="34" charset="0"/>
              </a:rPr>
              <a:t>gray</a:t>
            </a:r>
          </a:p>
        </p:txBody>
      </p:sp>
      <p:sp>
        <p:nvSpPr>
          <p:cNvPr id="109572" name="Text Box 4"/>
          <p:cNvSpPr txBox="1">
            <a:spLocks noChangeArrowheads="1"/>
          </p:cNvSpPr>
          <p:nvPr/>
        </p:nvSpPr>
        <p:spPr bwMode="auto">
          <a:xfrm>
            <a:off x="517525" y="6324600"/>
            <a:ext cx="7240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 err="1">
                <a:solidFill>
                  <a:srgbClr val="FFFF00"/>
                </a:solidFill>
              </a:rPr>
              <a:t>Zeidberg</a:t>
            </a:r>
            <a:r>
              <a:rPr lang="en-US" sz="2400" dirty="0">
                <a:solidFill>
                  <a:srgbClr val="FFFF00"/>
                </a:solidFill>
              </a:rPr>
              <a:t> &amp; Robison (2007) PNAS 104:12948-12950</a:t>
            </a:r>
          </a:p>
        </p:txBody>
      </p:sp>
      <p:pic>
        <p:nvPicPr>
          <p:cNvPr id="6" name="Picture 2" descr="Dgigasmyctophi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14" b="4816"/>
          <a:stretch/>
        </p:blipFill>
        <p:spPr bwMode="auto">
          <a:xfrm>
            <a:off x="5410199" y="228600"/>
            <a:ext cx="3694793" cy="1695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0" y="0"/>
          <a:ext cx="3476625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Image" r:id="rId3" imgW="4571622" imgH="6247884" progId="Photoshop.Image.6">
                  <p:embed/>
                </p:oleObj>
              </mc:Choice>
              <mc:Fallback>
                <p:oleObj name="Image" r:id="rId3" imgW="4571622" imgH="6247884" progId="Photoshop.Image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2750" b="1695"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3476625" cy="480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36525" y="64325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>
              <a:solidFill>
                <a:schemeClr val="bg1"/>
              </a:solidFill>
              <a:latin typeface="Tahoma" pitchFamily="34" charset="0"/>
            </a:endParaRPr>
          </a:p>
        </p:txBody>
      </p:sp>
      <p:pic>
        <p:nvPicPr>
          <p:cNvPr id="4100" name="Picture 4" descr="1109104afig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7" t="27451" r="2083" b="32281"/>
          <a:stretch>
            <a:fillRect/>
          </a:stretch>
        </p:blipFill>
        <p:spPr bwMode="auto">
          <a:xfrm>
            <a:off x="2743200" y="2362200"/>
            <a:ext cx="6400800" cy="376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981200" y="1744663"/>
            <a:ext cx="15859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bg1"/>
                </a:solidFill>
                <a:latin typeface="Tahoma" pitchFamily="34" charset="0"/>
              </a:rPr>
              <a:t>active house</a:t>
            </a:r>
          </a:p>
          <a:p>
            <a:pPr eaLnBrk="1" hangingPunct="1"/>
            <a:r>
              <a:rPr lang="en-US" altLang="en-US" sz="2000">
                <a:solidFill>
                  <a:srgbClr val="FF0000"/>
                </a:solidFill>
                <a:latin typeface="Tahoma" pitchFamily="34" charset="0"/>
              </a:rPr>
              <a:t>sinker</a:t>
            </a:r>
          </a:p>
        </p:txBody>
      </p:sp>
      <p:sp>
        <p:nvSpPr>
          <p:cNvPr id="111622" name="Text Box 6"/>
          <p:cNvSpPr txBox="1">
            <a:spLocks noChangeArrowheads="1"/>
          </p:cNvSpPr>
          <p:nvPr/>
        </p:nvSpPr>
        <p:spPr bwMode="auto">
          <a:xfrm>
            <a:off x="365125" y="6407150"/>
            <a:ext cx="7512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Robison, Reisenbichler &amp; Sherlock (2005) Science 308:1609-1611</a:t>
            </a:r>
          </a:p>
        </p:txBody>
      </p:sp>
      <p:pic>
        <p:nvPicPr>
          <p:cNvPr id="7" name="Picture 2" descr="1109104fig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3" t="3334" r="6287" b="53551"/>
          <a:stretch/>
        </p:blipFill>
        <p:spPr bwMode="auto">
          <a:xfrm>
            <a:off x="4121150" y="0"/>
            <a:ext cx="4322763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1109104fig1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3" t="54181" r="6287" b="7502"/>
          <a:stretch/>
        </p:blipFill>
        <p:spPr bwMode="auto">
          <a:xfrm>
            <a:off x="1" y="4800600"/>
            <a:ext cx="2774156" cy="134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1371600"/>
          </a:xfrm>
          <a:effectLst>
            <a:outerShdw dist="35921" dir="2700000" algn="ctr" rotWithShape="0">
              <a:schemeClr val="tx1"/>
            </a:outerShdw>
          </a:effec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smtClean="0">
                <a:solidFill>
                  <a:srgbClr val="FFFF00"/>
                </a:solidFill>
              </a:rPr>
              <a:t>A new class of large, rapidly sinking, nutrient rich particles that contribute substantially to vertical carbon flux in the deep sea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62200"/>
            <a:ext cx="9144000" cy="4953000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marL="609600" indent="-609600" eaLnBrk="1" hangingPunct="1">
              <a:defRPr/>
            </a:pPr>
            <a:r>
              <a:rPr lang="en-US" sz="2800" smtClean="0">
                <a:solidFill>
                  <a:srgbClr val="FFFF00"/>
                </a:solidFill>
              </a:rPr>
              <a:t>House production rate = 1/day</a:t>
            </a:r>
          </a:p>
          <a:p>
            <a:pPr marL="609600" indent="-609600" eaLnBrk="1" hangingPunct="1">
              <a:defRPr/>
            </a:pPr>
            <a:r>
              <a:rPr lang="en-US" sz="2800" smtClean="0">
                <a:solidFill>
                  <a:srgbClr val="FFFF00"/>
                </a:solidFill>
              </a:rPr>
              <a:t>Sinking rate = 800 m/day</a:t>
            </a:r>
          </a:p>
          <a:p>
            <a:pPr marL="609600" indent="-609600" eaLnBrk="1" hangingPunct="1">
              <a:defRPr/>
            </a:pPr>
            <a:r>
              <a:rPr lang="en-US" sz="2800" smtClean="0">
                <a:solidFill>
                  <a:srgbClr val="FFFF00"/>
                </a:solidFill>
              </a:rPr>
              <a:t>Average organic Carbon content = 5.4 mg (n = 105)</a:t>
            </a:r>
          </a:p>
          <a:p>
            <a:pPr marL="609600" indent="-609600" eaLnBrk="1" hangingPunct="1">
              <a:defRPr/>
            </a:pPr>
            <a:r>
              <a:rPr lang="en-US" sz="2800" smtClean="0">
                <a:solidFill>
                  <a:srgbClr val="FFFF00"/>
                </a:solidFill>
              </a:rPr>
              <a:t>C:N = 6.1</a:t>
            </a:r>
          </a:p>
          <a:p>
            <a:pPr marL="609600" indent="-609600" eaLnBrk="1" hangingPunct="1">
              <a:defRPr/>
            </a:pPr>
            <a:r>
              <a:rPr lang="en-US" sz="2800" smtClean="0">
                <a:solidFill>
                  <a:srgbClr val="FFFF00"/>
                </a:solidFill>
              </a:rPr>
              <a:t>Carbon flux = 26.8 mg/m</a:t>
            </a:r>
            <a:r>
              <a:rPr lang="en-US" sz="2800" smtClean="0">
                <a:solidFill>
                  <a:srgbClr val="FFFF00"/>
                </a:solidFill>
                <a:cs typeface="Tahoma" pitchFamily="34" charset="0"/>
              </a:rPr>
              <a:t>²/day</a:t>
            </a:r>
          </a:p>
          <a:p>
            <a:pPr marL="609600" indent="-609600" eaLnBrk="1" hangingPunct="1">
              <a:defRPr/>
            </a:pPr>
            <a:r>
              <a:rPr lang="en-US" sz="2800" smtClean="0">
                <a:solidFill>
                  <a:srgbClr val="FFFF00"/>
                </a:solidFill>
                <a:cs typeface="Tahoma" pitchFamily="34" charset="0"/>
              </a:rPr>
              <a:t>The annual total (9.8 g/m²/year) equals one third of the annual Carbon flux to the deep seafloor of Monterey Bay – but it was not previously measured</a:t>
            </a:r>
            <a:endParaRPr lang="en-US" sz="280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MZ-isopleth-SergestesV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6718" y="838200"/>
            <a:ext cx="8492482" cy="5638800"/>
          </a:xfrm>
          <a:prstGeom prst="rect">
            <a:avLst/>
          </a:prstGeom>
        </p:spPr>
      </p:pic>
      <p:pic>
        <p:nvPicPr>
          <p:cNvPr id="3" name="Picture 2" descr="sergestes_2a.jpg"/>
          <p:cNvPicPr>
            <a:picLocks noChangeAspect="1"/>
          </p:cNvPicPr>
          <p:nvPr/>
        </p:nvPicPr>
        <p:blipFill>
          <a:blip r:embed="rId3" cstate="print"/>
          <a:srcRect l="30000" t="12963" r="29167" b="19135"/>
          <a:stretch>
            <a:fillRect/>
          </a:stretch>
        </p:blipFill>
        <p:spPr>
          <a:xfrm>
            <a:off x="6477000" y="3505200"/>
            <a:ext cx="2286000" cy="2819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0" y="1295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Top of the OMZ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54552" y="2782669"/>
            <a:ext cx="19560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Center of daytime </a:t>
            </a:r>
          </a:p>
          <a:p>
            <a:r>
              <a:rPr lang="en-US" b="1" dirty="0" smtClean="0">
                <a:solidFill>
                  <a:schemeClr val="tx2"/>
                </a:solidFill>
              </a:rPr>
              <a:t>vertical range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52400"/>
            <a:ext cx="42622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VERTICAL DISTRIBUTION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robr\Desktop\Snap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1" y="381000"/>
            <a:ext cx="8964213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6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2309</TotalTime>
  <Words>367</Words>
  <Application>Microsoft Office PowerPoint</Application>
  <PresentationFormat>On-screen Show (4:3)</PresentationFormat>
  <Paragraphs>60</Paragraphs>
  <Slides>12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Office Theme</vt:lpstr>
      <vt:lpstr>Photo Editor Photo</vt:lpstr>
      <vt:lpstr>Slide</vt:lpstr>
      <vt:lpstr>Image</vt:lpstr>
      <vt:lpstr>PowerPoint Presentation</vt:lpstr>
      <vt:lpstr>PowerPoint Presentation</vt:lpstr>
      <vt:lpstr>PowerPoint Presentation</vt:lpstr>
      <vt:lpstr>  seasonal abundance and vertical distribution</vt:lpstr>
      <vt:lpstr>PowerPoint Presentation</vt:lpstr>
      <vt:lpstr>PowerPoint Presentation</vt:lpstr>
      <vt:lpstr>A new class of large, rapidly sinking, nutrient rich particles that contribute substantially to vertical carbon flux in the deep sea</vt:lpstr>
      <vt:lpstr>PowerPoint Presentation</vt:lpstr>
      <vt:lpstr>PowerPoint Presentation</vt:lpstr>
      <vt:lpstr>Midwater Time Series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Midwater Time Series</dc:title>
  <dc:creator>Bruce Robison</dc:creator>
  <cp:lastModifiedBy>Bruce Robison</cp:lastModifiedBy>
  <cp:revision>18</cp:revision>
  <dcterms:created xsi:type="dcterms:W3CDTF">2014-04-13T21:03:46Z</dcterms:created>
  <dcterms:modified xsi:type="dcterms:W3CDTF">2014-04-15T13:51:03Z</dcterms:modified>
</cp:coreProperties>
</file>