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2" r:id="rId4"/>
    <p:sldId id="263" r:id="rId5"/>
    <p:sldId id="264" r:id="rId6"/>
    <p:sldId id="265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92" d="100"/>
          <a:sy n="192" d="100"/>
        </p:scale>
        <p:origin x="-120" y="-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74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4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52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39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96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0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11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91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07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3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45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B4CBB-EC53-CD41-B887-8DA04E250632}" type="datetimeFigureOut">
              <a:rPr lang="en-US" smtClean="0"/>
              <a:t>7/6/15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1675F-B763-B84C-A788-9E12FBE9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5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TAG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326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Capture knowledge of core data and management systems</a:t>
            </a:r>
          </a:p>
          <a:p>
            <a:r>
              <a:rPr lang="en-US" dirty="0" smtClean="0"/>
              <a:t>Work with stakeholders to identify bottlenecks and limitations with current information systems and data</a:t>
            </a:r>
          </a:p>
          <a:p>
            <a:r>
              <a:rPr lang="en-US" dirty="0" smtClean="0"/>
              <a:t>Keep abreast of applicable data technologies</a:t>
            </a:r>
          </a:p>
          <a:p>
            <a:r>
              <a:rPr lang="en-US" dirty="0" smtClean="0"/>
              <a:t>Work with stakeholders to propose technology evaluation activity</a:t>
            </a:r>
          </a:p>
          <a:p>
            <a:r>
              <a:rPr lang="en-US" dirty="0" smtClean="0"/>
              <a:t>Work with stakeholders to deploy new technologies and migrate existing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603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TAG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1072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Survey past/current core data projects and data sets</a:t>
            </a:r>
          </a:p>
          <a:p>
            <a:pPr lvl="1"/>
            <a:r>
              <a:rPr lang="en-US" dirty="0" smtClean="0"/>
              <a:t>Benefits of each</a:t>
            </a:r>
          </a:p>
          <a:p>
            <a:pPr lvl="1"/>
            <a:r>
              <a:rPr lang="en-US" dirty="0" smtClean="0"/>
              <a:t>Assessment of shortcomings</a:t>
            </a:r>
          </a:p>
          <a:p>
            <a:r>
              <a:rPr lang="en-US" dirty="0" smtClean="0"/>
              <a:t>Survey core data sets for Volume, Variety, Velocity (3 </a:t>
            </a:r>
            <a:r>
              <a:rPr lang="en-US" dirty="0" err="1" smtClean="0"/>
              <a:t>Vs</a:t>
            </a:r>
            <a:r>
              <a:rPr lang="en-US" dirty="0" smtClean="0"/>
              <a:t>)</a:t>
            </a:r>
          </a:p>
          <a:p>
            <a:r>
              <a:rPr lang="en-US" dirty="0" smtClean="0"/>
              <a:t>Identify issues with past and projected data</a:t>
            </a:r>
          </a:p>
          <a:p>
            <a:r>
              <a:rPr lang="en-US" dirty="0" smtClean="0"/>
              <a:t>Set up process/method to evaluate relevant technologies</a:t>
            </a:r>
          </a:p>
          <a:p>
            <a:r>
              <a:rPr lang="en-US" dirty="0" smtClean="0"/>
              <a:t>Survey data and processing technologies (cloud, big data, parallel computing, GPUs)</a:t>
            </a:r>
          </a:p>
          <a:p>
            <a:pPr lvl="1"/>
            <a:r>
              <a:rPr lang="en-US" dirty="0" smtClean="0"/>
              <a:t>Do they apply to our issues?</a:t>
            </a:r>
          </a:p>
          <a:p>
            <a:pPr lvl="1"/>
            <a:r>
              <a:rPr lang="en-US" dirty="0" smtClean="0"/>
              <a:t>Develop technology evaluation plan</a:t>
            </a:r>
          </a:p>
          <a:p>
            <a:pPr lvl="1"/>
            <a:r>
              <a:rPr lang="en-US" dirty="0" smtClean="0"/>
              <a:t>Develop deployment, integration/migration plan</a:t>
            </a:r>
          </a:p>
          <a:p>
            <a:pPr lvl="1"/>
            <a:r>
              <a:rPr lang="en-US" dirty="0" smtClean="0"/>
              <a:t>If nothing exists, advise if MBARI should spend development resources</a:t>
            </a:r>
          </a:p>
        </p:txBody>
      </p:sp>
    </p:spTree>
    <p:extLst>
      <p:ext uri="{BB962C8B-B14F-4D97-AF65-F5344CB8AC3E}">
        <p14:creationId xmlns:p14="http://schemas.microsoft.com/office/powerpoint/2010/main" val="426455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27"/>
            <a:ext cx="8229600" cy="6708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 TAG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111" y="647380"/>
            <a:ext cx="2897027" cy="62106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2869" y="2989114"/>
            <a:ext cx="4738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Capture knowledge of core data and </a:t>
            </a:r>
          </a:p>
          <a:p>
            <a:r>
              <a:rPr lang="en-US" sz="2400" dirty="0" smtClean="0"/>
              <a:t>management systems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39806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27"/>
            <a:ext cx="8229600" cy="6708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 TAG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111" y="647380"/>
            <a:ext cx="2897027" cy="62106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2869" y="2989114"/>
            <a:ext cx="4738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Capture knowledge of core data and </a:t>
            </a:r>
          </a:p>
          <a:p>
            <a:r>
              <a:rPr lang="en-US" sz="2400" dirty="0" smtClean="0"/>
              <a:t>management systems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3375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0.63732 3.7037E-6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27"/>
            <a:ext cx="8229600" cy="6708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 TAG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08" y="647380"/>
            <a:ext cx="2897027" cy="62106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77772" y="711360"/>
            <a:ext cx="52090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Identify strengths, weaknesses and gaps </a:t>
            </a:r>
            <a:br>
              <a:rPr lang="en-US" sz="2400" dirty="0" smtClean="0"/>
            </a:br>
            <a:r>
              <a:rPr lang="en-US" sz="2400" dirty="0" smtClean="0"/>
              <a:t>with current data and systems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589685" y="2423600"/>
            <a:ext cx="1295498" cy="2015252"/>
            <a:chOff x="3621121" y="2602908"/>
            <a:chExt cx="1295498" cy="2015252"/>
          </a:xfrm>
        </p:grpSpPr>
        <p:sp>
          <p:nvSpPr>
            <p:cNvPr id="4" name="Rounded Rectangle 3"/>
            <p:cNvSpPr/>
            <p:nvPr/>
          </p:nvSpPr>
          <p:spPr>
            <a:xfrm>
              <a:off x="3621121" y="297224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Acquisition</a:t>
              </a:r>
              <a:endParaRPr lang="en-US" sz="1600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621121" y="324656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Storage</a:t>
              </a:r>
              <a:endParaRPr lang="en-US" sz="1600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621121" y="352088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Query</a:t>
              </a:r>
              <a:endParaRPr lang="en-US" sz="1600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621121" y="379520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Catalog</a:t>
              </a:r>
              <a:endParaRPr lang="en-US" sz="1600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621121" y="406952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Analysis</a:t>
              </a:r>
              <a:endParaRPr lang="en-US" sz="16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621121" y="434384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Visualization</a:t>
              </a:r>
              <a:endParaRPr lang="en-US" sz="16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621121" y="2602908"/>
              <a:ext cx="1264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Capabilities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57399" y="2725012"/>
            <a:ext cx="3232286" cy="1052991"/>
            <a:chOff x="357399" y="2725012"/>
            <a:chExt cx="3232286" cy="1052991"/>
          </a:xfrm>
        </p:grpSpPr>
        <p:cxnSp>
          <p:nvCxnSpPr>
            <p:cNvPr id="16" name="Straight Arrow Connector 15"/>
            <p:cNvCxnSpPr>
              <a:stCxn id="14" idx="3"/>
            </p:cNvCxnSpPr>
            <p:nvPr/>
          </p:nvCxnSpPr>
          <p:spPr>
            <a:xfrm>
              <a:off x="2846431" y="3251508"/>
              <a:ext cx="743254" cy="364384"/>
            </a:xfrm>
            <a:prstGeom prst="straightConnector1">
              <a:avLst/>
            </a:prstGeom>
            <a:ln w="31750">
              <a:solidFill>
                <a:srgbClr val="FF66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357399" y="2725012"/>
              <a:ext cx="2489032" cy="1052991"/>
            </a:xfrm>
            <a:prstGeom prst="rect">
              <a:avLst/>
            </a:prstGeom>
            <a:noFill/>
            <a:ln w="3810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183" y="2725012"/>
            <a:ext cx="363239" cy="3366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997" y="3061613"/>
            <a:ext cx="242585" cy="24258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183" y="3890212"/>
            <a:ext cx="270399" cy="27039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183" y="3553611"/>
            <a:ext cx="363239" cy="3366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997" y="3372679"/>
            <a:ext cx="242585" cy="2425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183" y="4168453"/>
            <a:ext cx="270399" cy="27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21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27"/>
            <a:ext cx="8229600" cy="6708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Data TAG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08" y="647380"/>
            <a:ext cx="2897027" cy="62106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589685" y="2423600"/>
            <a:ext cx="1295498" cy="2015252"/>
            <a:chOff x="3621121" y="2602908"/>
            <a:chExt cx="1295498" cy="2015252"/>
          </a:xfrm>
        </p:grpSpPr>
        <p:sp>
          <p:nvSpPr>
            <p:cNvPr id="4" name="Rounded Rectangle 3"/>
            <p:cNvSpPr/>
            <p:nvPr/>
          </p:nvSpPr>
          <p:spPr>
            <a:xfrm>
              <a:off x="3621121" y="297224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Acquisition</a:t>
              </a:r>
              <a:endParaRPr lang="en-US" sz="1600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621121" y="324656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Storage</a:t>
              </a:r>
              <a:endParaRPr lang="en-US" sz="1600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621121" y="352088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Query</a:t>
              </a:r>
              <a:endParaRPr lang="en-US" sz="1600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621121" y="379520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Catalog</a:t>
              </a:r>
              <a:endParaRPr lang="en-US" sz="1600" dirty="0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621121" y="406952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Analysis</a:t>
              </a:r>
              <a:endParaRPr lang="en-US" sz="16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621121" y="4343840"/>
              <a:ext cx="1295498" cy="27432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/>
                <a:t>Visualization</a:t>
              </a:r>
              <a:endParaRPr lang="en-US" sz="1600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621121" y="2602908"/>
              <a:ext cx="1264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Capabilities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57399" y="2725012"/>
            <a:ext cx="3232286" cy="1052991"/>
            <a:chOff x="357399" y="2725012"/>
            <a:chExt cx="3232286" cy="1052991"/>
          </a:xfrm>
        </p:grpSpPr>
        <p:cxnSp>
          <p:nvCxnSpPr>
            <p:cNvPr id="16" name="Straight Arrow Connector 15"/>
            <p:cNvCxnSpPr>
              <a:stCxn id="14" idx="3"/>
            </p:cNvCxnSpPr>
            <p:nvPr/>
          </p:nvCxnSpPr>
          <p:spPr>
            <a:xfrm>
              <a:off x="2846431" y="3251508"/>
              <a:ext cx="743254" cy="364384"/>
            </a:xfrm>
            <a:prstGeom prst="straightConnector1">
              <a:avLst/>
            </a:prstGeom>
            <a:ln w="31750">
              <a:solidFill>
                <a:srgbClr val="FF66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357399" y="2725012"/>
              <a:ext cx="2489032" cy="1052991"/>
            </a:xfrm>
            <a:prstGeom prst="rect">
              <a:avLst/>
            </a:prstGeom>
            <a:noFill/>
            <a:ln w="38100"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183" y="2725012"/>
            <a:ext cx="363239" cy="3366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997" y="3061613"/>
            <a:ext cx="242585" cy="24258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183" y="3890212"/>
            <a:ext cx="270399" cy="27039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183" y="3553611"/>
            <a:ext cx="363239" cy="3366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997" y="3372679"/>
            <a:ext cx="242585" cy="2425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183" y="4168453"/>
            <a:ext cx="270399" cy="27039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77772" y="711360"/>
            <a:ext cx="53800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Identify technologies in technology </a:t>
            </a:r>
          </a:p>
          <a:p>
            <a:r>
              <a:rPr lang="en-US" sz="2400" dirty="0" smtClean="0"/>
              <a:t>landscape that could address issue or gap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07427" y="1542357"/>
            <a:ext cx="2099937" cy="5255318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Technology Landscape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542471" y="2304263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AMQP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456727" y="2307501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Streaming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5496955" y="1967663"/>
            <a:ext cx="1897238" cy="742044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Acquisition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462910" y="3059159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Hadoop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551588" y="3059159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MongoDB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5496955" y="2740827"/>
            <a:ext cx="1897238" cy="742044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Storage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526114" y="3851352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REST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457397" y="3851352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Services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5496955" y="3519190"/>
            <a:ext cx="1897238" cy="742044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Query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536233" y="4642396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Elastic Search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456197" y="4642396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Solr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494249" y="4325327"/>
            <a:ext cx="1897238" cy="742044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Catalog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543451" y="5423163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Machine Learning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460131" y="5423163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 Mining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5494249" y="5102468"/>
            <a:ext cx="1897238" cy="742044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Analysis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469216" y="6215087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Geospatial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561287" y="6217114"/>
            <a:ext cx="891280" cy="336600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3D Immersive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5507578" y="5893324"/>
            <a:ext cx="1897238" cy="742044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Visualization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6460131" y="3059159"/>
            <a:ext cx="891280" cy="3366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4925">
            <a:solidFill>
              <a:srgbClr val="0000FF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Hadoop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5526114" y="3851352"/>
            <a:ext cx="891280" cy="3366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4925">
            <a:solidFill>
              <a:srgbClr val="0000FF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REST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6460131" y="5423163"/>
            <a:ext cx="891280" cy="3366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4925">
            <a:solidFill>
              <a:srgbClr val="0000FF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 Mining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460131" y="6215087"/>
            <a:ext cx="891280" cy="3366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4925">
            <a:solidFill>
              <a:srgbClr val="0000FF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Geospatial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7507364" y="3055761"/>
            <a:ext cx="1480328" cy="742044"/>
            <a:chOff x="7507364" y="3055761"/>
            <a:chExt cx="1480328" cy="742044"/>
          </a:xfrm>
        </p:grpSpPr>
        <p:sp>
          <p:nvSpPr>
            <p:cNvPr id="57" name="Rounded Rectangle 56"/>
            <p:cNvSpPr/>
            <p:nvPr/>
          </p:nvSpPr>
          <p:spPr>
            <a:xfrm>
              <a:off x="7789886" y="3055761"/>
              <a:ext cx="1197806" cy="742044"/>
            </a:xfrm>
            <a:prstGeom prst="round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Evaluate Technology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Straight Arrow Connector 59"/>
            <p:cNvCxnSpPr>
              <a:endCxn id="57" idx="1"/>
            </p:cNvCxnSpPr>
            <p:nvPr/>
          </p:nvCxnSpPr>
          <p:spPr>
            <a:xfrm>
              <a:off x="7507364" y="3426783"/>
              <a:ext cx="28252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7789886" y="3797805"/>
            <a:ext cx="1197806" cy="1304663"/>
            <a:chOff x="7789886" y="3797805"/>
            <a:chExt cx="1197806" cy="1304663"/>
          </a:xfrm>
        </p:grpSpPr>
        <p:sp>
          <p:nvSpPr>
            <p:cNvPr id="58" name="Rounded Rectangle 57"/>
            <p:cNvSpPr/>
            <p:nvPr/>
          </p:nvSpPr>
          <p:spPr>
            <a:xfrm>
              <a:off x="7789886" y="4360424"/>
              <a:ext cx="1197806" cy="742044"/>
            </a:xfrm>
            <a:prstGeom prst="round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Propose Information Architecture Change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68" name="Straight Arrow Connector 67"/>
            <p:cNvCxnSpPr>
              <a:stCxn id="57" idx="2"/>
              <a:endCxn id="58" idx="0"/>
            </p:cNvCxnSpPr>
            <p:nvPr/>
          </p:nvCxnSpPr>
          <p:spPr>
            <a:xfrm>
              <a:off x="8388789" y="3797805"/>
              <a:ext cx="0" cy="56261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0188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 animBg="1"/>
      <p:bldP spid="31" grpId="0" animBg="1"/>
      <p:bldP spid="32" grpId="0" animBg="1"/>
      <p:bldP spid="43" grpId="0" animBg="1"/>
      <p:bldP spid="29" grpId="0" animBg="1"/>
      <p:bldP spid="37" grpId="0" animBg="1"/>
      <p:bldP spid="44" grpId="0" animBg="1"/>
      <p:bldP spid="33" grpId="0" animBg="1"/>
      <p:bldP spid="34" grpId="0" animBg="1"/>
      <p:bldP spid="45" grpId="0" animBg="1"/>
      <p:bldP spid="35" grpId="0" animBg="1"/>
      <p:bldP spid="36" grpId="0" animBg="1"/>
      <p:bldP spid="46" grpId="0" animBg="1"/>
      <p:bldP spid="30" grpId="0" animBg="1"/>
      <p:bldP spid="40" grpId="0" animBg="1"/>
      <p:bldP spid="47" grpId="0" animBg="1"/>
      <p:bldP spid="41" grpId="0" animBg="1"/>
      <p:bldP spid="42" grpId="0" animBg="1"/>
      <p:bldP spid="48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4700"/>
            <a:ext cx="9144000" cy="528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32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234</Words>
  <Application>Microsoft Macintosh PowerPoint</Application>
  <PresentationFormat>On-screen Show (4:3)</PresentationFormat>
  <Paragraphs>68</Paragraphs>
  <Slides>7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Data TAG Goals</vt:lpstr>
      <vt:lpstr>Data TAG Activity</vt:lpstr>
      <vt:lpstr>Data TAG</vt:lpstr>
      <vt:lpstr>Data TAG</vt:lpstr>
      <vt:lpstr>Data TAG</vt:lpstr>
      <vt:lpstr>Data TAG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TAG Goals</dc:title>
  <dc:creator>Kevin Gomes</dc:creator>
  <cp:lastModifiedBy>Kevin Gomes</cp:lastModifiedBy>
  <cp:revision>34</cp:revision>
  <dcterms:created xsi:type="dcterms:W3CDTF">2015-06-05T20:47:25Z</dcterms:created>
  <dcterms:modified xsi:type="dcterms:W3CDTF">2015-07-06T20:17:52Z</dcterms:modified>
</cp:coreProperties>
</file>