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xlsx" ContentType="application/vnd.openxmlformats-officedocument.spreadsheetml.sheet"/>
  <Default Extension="rels" ContentType="application/vnd.openxmlformats-package.relationships+xml"/>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6"/>
  </p:notesMasterIdLst>
  <p:sldIdLst>
    <p:sldId id="283" r:id="rId2"/>
    <p:sldId id="282" r:id="rId3"/>
    <p:sldId id="258" r:id="rId4"/>
    <p:sldId id="280" r:id="rId5"/>
    <p:sldId id="281" r:id="rId6"/>
    <p:sldId id="286" r:id="rId7"/>
    <p:sldId id="275" r:id="rId8"/>
    <p:sldId id="260" r:id="rId9"/>
    <p:sldId id="268" r:id="rId10"/>
    <p:sldId id="257" r:id="rId11"/>
    <p:sldId id="291" r:id="rId12"/>
    <p:sldId id="284" r:id="rId13"/>
    <p:sldId id="287" r:id="rId14"/>
    <p:sldId id="288" r:id="rId15"/>
    <p:sldId id="289" r:id="rId16"/>
    <p:sldId id="292" r:id="rId17"/>
    <p:sldId id="285" r:id="rId18"/>
    <p:sldId id="256" r:id="rId19"/>
    <p:sldId id="290" r:id="rId20"/>
    <p:sldId id="279" r:id="rId21"/>
    <p:sldId id="276" r:id="rId22"/>
    <p:sldId id="264" r:id="rId23"/>
    <p:sldId id="263" r:id="rId24"/>
    <p:sldId id="272"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112" d="100"/>
          <a:sy n="112" d="100"/>
        </p:scale>
        <p:origin x="-728" y="-8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EA1B4E-5734-46D6-982C-E8A6D99AF783}" type="datetimeFigureOut">
              <a:rPr lang="en-US" smtClean="0"/>
              <a:t>2/2/17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980CD47-67F8-475A-8026-6F8CBA3FD452}" type="slidenum">
              <a:rPr lang="en-US" smtClean="0"/>
              <a:t>‹#›</a:t>
            </a:fld>
            <a:endParaRPr lang="en-US"/>
          </a:p>
        </p:txBody>
      </p:sp>
    </p:spTree>
    <p:extLst>
      <p:ext uri="{BB962C8B-B14F-4D97-AF65-F5344CB8AC3E}">
        <p14:creationId xmlns:p14="http://schemas.microsoft.com/office/powerpoint/2010/main" val="2174839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B0DFC4-F891-496D-AC7A-5BBEAAE81115}" type="slidenum">
              <a:rPr lang="en-US" altLang="en-US"/>
              <a:pPr/>
              <a:t>19</a:t>
            </a:fld>
            <a:endParaRPr lang="en-US" altLang="en-US"/>
          </a:p>
        </p:txBody>
      </p:sp>
      <p:sp>
        <p:nvSpPr>
          <p:cNvPr id="229378" name="Rectangle 2"/>
          <p:cNvSpPr>
            <a:spLocks noGrp="1" noRot="1" noChangeAspect="1" noChangeArrowheads="1" noTextEdit="1"/>
          </p:cNvSpPr>
          <p:nvPr>
            <p:ph type="sldImg"/>
          </p:nvPr>
        </p:nvSpPr>
        <p:spPr>
          <a:ln/>
        </p:spPr>
      </p:sp>
      <p:sp>
        <p:nvSpPr>
          <p:cNvPr id="22937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F9F64F5-D196-4C3E-8817-0248C70F1AC7}" type="slidenum">
              <a:rPr lang="en-US" altLang="en-US"/>
              <a:pPr/>
              <a:t>20</a:t>
            </a:fld>
            <a:endParaRPr lang="en-US" altLang="en-US"/>
          </a:p>
        </p:txBody>
      </p:sp>
      <p:sp>
        <p:nvSpPr>
          <p:cNvPr id="240642" name="Rectangle 2"/>
          <p:cNvSpPr>
            <a:spLocks noGrp="1" noRot="1" noChangeAspect="1" noChangeArrowheads="1" noTextEdit="1"/>
          </p:cNvSpPr>
          <p:nvPr>
            <p:ph type="sldImg"/>
          </p:nvPr>
        </p:nvSpPr>
        <p:spPr>
          <a:ln/>
        </p:spPr>
      </p:sp>
      <p:sp>
        <p:nvSpPr>
          <p:cNvPr id="240643" name="Rectangle 3"/>
          <p:cNvSpPr>
            <a:spLocks noGrp="1" noChangeArrowheads="1"/>
          </p:cNvSpPr>
          <p:nvPr>
            <p:ph type="body" idx="1"/>
          </p:nvPr>
        </p:nvSpPr>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700247C-A378-4749-88DA-3684483F5FCF}" type="datetimeFigureOut">
              <a:t>2/2/17</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48C7ADFC-673C-344D-BB82-A8A2CB086760}" type="slidenum">
              <a:rPr lang="uk-UA"/>
              <a:t>‹#›</a:t>
            </a:fld>
            <a:endParaRPr lang="uk-UA"/>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00247C-A378-4749-88DA-3684483F5FCF}" type="datetimeFigureOut">
              <a:t>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700247C-A378-4749-88DA-3684483F5FCF}" type="datetimeFigureOut">
              <a:t>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00247C-A378-4749-88DA-3684483F5FCF}" type="datetimeFigureOut">
              <a:t>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700247C-A378-4749-88DA-3684483F5FCF}" type="datetimeFigureOut">
              <a:t>2/2/17</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7ADFC-673C-344D-BB82-A8A2CB086760}" type="slidenum">
              <a:rPr lang="uk-UA"/>
              <a:t>‹#›</a:t>
            </a:fld>
            <a:endParaRPr lang="uk-UA"/>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700247C-A378-4749-88DA-3684483F5FCF}" type="datetimeFigureOut">
              <a:t>2/2/17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00247C-A378-4749-88DA-3684483F5FCF}" type="datetimeFigureOut">
              <a:t>2/2/17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00247C-A378-4749-88DA-3684483F5FCF}" type="datetimeFigureOut">
              <a:t>2/2/17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1700247C-A378-4749-88DA-3684483F5FCF}" type="datetimeFigureOut">
              <a:t>2/2/17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700247C-A378-4749-88DA-3684483F5FCF}" type="datetimeFigureOut">
              <a:t>2/2/17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C7ADFC-673C-344D-BB82-A8A2CB086760}" type="slidenum">
              <a:rPr lang="uk-UA"/>
              <a:t>‹#›</a:t>
            </a:fld>
            <a:endParaRPr lang="uk-UA"/>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5" name="Date Placeholder 4"/>
          <p:cNvSpPr>
            <a:spLocks noGrp="1"/>
          </p:cNvSpPr>
          <p:nvPr>
            <p:ph type="dt" sz="half" idx="10"/>
          </p:nvPr>
        </p:nvSpPr>
        <p:spPr/>
        <p:txBody>
          <a:bodyPr/>
          <a:lstStyle/>
          <a:p>
            <a:fld id="{1700247C-A378-4749-88DA-3684483F5FCF}" type="datetimeFigureOut">
              <a:t>2/2/17</a:t>
            </a:fld>
            <a:endParaRPr lang="en-US"/>
          </a:p>
        </p:txBody>
      </p:sp>
      <p:sp>
        <p:nvSpPr>
          <p:cNvPr id="7" name="Slide Number Placeholder 6"/>
          <p:cNvSpPr>
            <a:spLocks noGrp="1"/>
          </p:cNvSpPr>
          <p:nvPr>
            <p:ph type="sldNum" sz="quarter" idx="12"/>
          </p:nvPr>
        </p:nvSpPr>
        <p:spPr/>
        <p:txBody>
          <a:bodyPr/>
          <a:lstStyle/>
          <a:p>
            <a:fld id="{48C7ADFC-673C-344D-BB82-A8A2CB086760}" type="slidenum">
              <a:rPr lang="uk-UA"/>
              <a:t>‹#›</a:t>
            </a:fld>
            <a:endParaRPr lang="uk-UA"/>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2.jp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9000"/>
            <a:lum/>
          </a:blip>
          <a:srcRect/>
          <a:stretch>
            <a:fillRect l="-6000" r="-6000"/>
          </a:stretch>
        </a:blip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1700247C-A378-4749-88DA-3684483F5FCF}" type="datetimeFigureOut">
              <a:t>2/2/17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48C7ADFC-673C-344D-BB82-A8A2CB086760}" type="slidenum">
              <a:rPr lang="uk-UA"/>
              <a:t>‹#›</a:t>
            </a:fld>
            <a:endParaRPr lang="uk-UA"/>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500" kern="1200" cap="all" baseline="0">
          <a:solidFill>
            <a:schemeClr val="bg1"/>
          </a:solidFill>
          <a:latin typeface="Arial Rounded MT Bold"/>
          <a:ea typeface="+mj-ea"/>
          <a:cs typeface="Arial Rounded MT Bold"/>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rgbClr val="000000"/>
          </a:solidFill>
          <a:latin typeface="Arial Rounded MT Bold"/>
          <a:ea typeface="+mn-ea"/>
          <a:cs typeface="Arial Rounded MT Bold"/>
        </a:defRPr>
      </a:lvl1pPr>
      <a:lvl2pPr marL="640080" indent="-228600" algn="l" defTabSz="914400" rtl="0" eaLnBrk="1" latinLnBrk="0" hangingPunct="1">
        <a:spcBef>
          <a:spcPct val="20000"/>
        </a:spcBef>
        <a:buClr>
          <a:schemeClr val="accent2"/>
        </a:buClr>
        <a:buFont typeface="Arial" pitchFamily="34" charset="0"/>
        <a:buChar char="•"/>
        <a:defRPr sz="2000" kern="1200">
          <a:solidFill>
            <a:srgbClr val="000000"/>
          </a:solidFill>
          <a:latin typeface="Arial Rounded MT Bold"/>
          <a:ea typeface="+mn-ea"/>
          <a:cs typeface="Arial Rounded MT Bold"/>
        </a:defRPr>
      </a:lvl2pPr>
      <a:lvl3pPr marL="914400" indent="-228600" algn="l" defTabSz="914400" rtl="0" eaLnBrk="1" latinLnBrk="0" hangingPunct="1">
        <a:spcBef>
          <a:spcPct val="20000"/>
        </a:spcBef>
        <a:buClr>
          <a:schemeClr val="accent3"/>
        </a:buClr>
        <a:buFont typeface="Arial" pitchFamily="34" charset="0"/>
        <a:buChar char="•"/>
        <a:defRPr sz="1800" kern="1200">
          <a:solidFill>
            <a:srgbClr val="000000"/>
          </a:solidFill>
          <a:latin typeface="Arial Rounded MT Bold"/>
          <a:ea typeface="+mn-ea"/>
          <a:cs typeface="Arial Rounded MT Bold"/>
        </a:defRPr>
      </a:lvl3pPr>
      <a:lvl4pPr marL="1280160" indent="-228600" algn="l" defTabSz="914400" rtl="0" eaLnBrk="1" latinLnBrk="0" hangingPunct="1">
        <a:spcBef>
          <a:spcPct val="20000"/>
        </a:spcBef>
        <a:buClr>
          <a:schemeClr val="accent4"/>
        </a:buClr>
        <a:buFont typeface="Arial" pitchFamily="34" charset="0"/>
        <a:buChar char="•"/>
        <a:defRPr sz="1600" kern="1200">
          <a:solidFill>
            <a:srgbClr val="000000"/>
          </a:solidFill>
          <a:latin typeface="Arial Rounded MT Bold"/>
          <a:ea typeface="+mn-ea"/>
          <a:cs typeface="Arial Rounded MT Bold"/>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rgbClr val="000000"/>
          </a:solidFill>
          <a:latin typeface="Arial Rounded MT Bold"/>
          <a:ea typeface="+mn-ea"/>
          <a:cs typeface="Arial Rounded MT Bold"/>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package" Target="../embeddings/Microsoft_Excel_Sheet1.xlsx"/><Relationship Id="rId4" Type="http://schemas.openxmlformats.org/officeDocument/2006/relationships/image" Target="../media/image11.emf"/><Relationship Id="rId1" Type="http://schemas.openxmlformats.org/officeDocument/2006/relationships/vmlDrawing" Target="../drawings/vmlDrawing1.vml"/><Relationship Id="rId2"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jpeg"/><Relationship Id="rId5" Type="http://schemas.openxmlformats.org/officeDocument/2006/relationships/image" Target="../media/image7.jpeg"/><Relationship Id="rId1" Type="http://schemas.openxmlformats.org/officeDocument/2006/relationships/slideLayout" Target="../slideLayouts/slideLayout7.xml"/><Relationship Id="rId2" Type="http://schemas.openxmlformats.org/officeDocument/2006/relationships/image" Target="../media/image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07747"/>
            <a:ext cx="8260672" cy="1039427"/>
          </a:xfrm>
        </p:spPr>
        <p:txBody>
          <a:bodyPr/>
          <a:lstStyle/>
          <a:p>
            <a:r>
              <a:rPr lang="en-US" dirty="0" smtClean="0">
                <a:solidFill>
                  <a:schemeClr val="bg1"/>
                </a:solidFill>
                <a:latin typeface="Arial Rounded MT Bold" panose="020F0704030504030204" pitchFamily="34" charset="0"/>
              </a:rPr>
              <a:t>Park –n- Fly AUV</a:t>
            </a:r>
            <a:endParaRPr lang="en-US" dirty="0">
              <a:solidFill>
                <a:schemeClr val="bg1"/>
              </a:solidFill>
              <a:latin typeface="Arial Rounded MT Bold" panose="020F0704030504030204" pitchFamily="34" charset="0"/>
            </a:endParaRPr>
          </a:p>
        </p:txBody>
      </p:sp>
      <p:sp>
        <p:nvSpPr>
          <p:cNvPr id="3" name="Content Placeholder 2"/>
          <p:cNvSpPr>
            <a:spLocks noGrp="1"/>
          </p:cNvSpPr>
          <p:nvPr>
            <p:ph idx="1"/>
          </p:nvPr>
        </p:nvSpPr>
        <p:spPr>
          <a:xfrm>
            <a:off x="619795" y="2353849"/>
            <a:ext cx="8229600" cy="4373563"/>
          </a:xfrm>
        </p:spPr>
        <p:txBody>
          <a:bodyPr/>
          <a:lstStyle/>
          <a:p>
            <a:r>
              <a:rPr lang="en-US" dirty="0" smtClean="0">
                <a:solidFill>
                  <a:schemeClr val="tx1"/>
                </a:solidFill>
                <a:latin typeface="Arial Rounded MT Bold" panose="020F0704030504030204" pitchFamily="34" charset="0"/>
              </a:rPr>
              <a:t>PI: Ken Smith</a:t>
            </a:r>
          </a:p>
          <a:p>
            <a:r>
              <a:rPr lang="en-US" dirty="0" smtClean="0">
                <a:solidFill>
                  <a:schemeClr val="tx1"/>
                </a:solidFill>
                <a:latin typeface="Arial Rounded MT Bold" panose="020F0704030504030204" pitchFamily="34" charset="0"/>
              </a:rPr>
              <a:t>Scientists: Ken Smith and Charlie Paull</a:t>
            </a:r>
          </a:p>
          <a:p>
            <a:r>
              <a:rPr lang="en-US" dirty="0" smtClean="0">
                <a:solidFill>
                  <a:schemeClr val="tx1"/>
                </a:solidFill>
                <a:latin typeface="Arial Rounded MT Bold" panose="020F0704030504030204" pitchFamily="34" charset="0"/>
              </a:rPr>
              <a:t>Project Manager: Brett Hobson</a:t>
            </a:r>
          </a:p>
          <a:p>
            <a:r>
              <a:rPr lang="en-US" dirty="0" smtClean="0">
                <a:solidFill>
                  <a:schemeClr val="tx1"/>
                </a:solidFill>
                <a:latin typeface="Arial Rounded MT Bold" panose="020F0704030504030204" pitchFamily="34" charset="0"/>
              </a:rPr>
              <a:t>AUV Engineer: Hans Thomas</a:t>
            </a:r>
          </a:p>
          <a:p>
            <a:r>
              <a:rPr lang="en-US" dirty="0" smtClean="0">
                <a:solidFill>
                  <a:schemeClr val="tx1"/>
                </a:solidFill>
                <a:latin typeface="Arial Rounded MT Bold" panose="020F0704030504030204" pitchFamily="34" charset="0"/>
              </a:rPr>
              <a:t>Controls Engineer: Rob McEwen</a:t>
            </a:r>
          </a:p>
          <a:p>
            <a:r>
              <a:rPr lang="en-US" dirty="0" smtClean="0">
                <a:solidFill>
                  <a:schemeClr val="tx1"/>
                </a:solidFill>
                <a:latin typeface="Arial Rounded MT Bold" panose="020F0704030504030204" pitchFamily="34" charset="0"/>
              </a:rPr>
              <a:t>EE: Mark Chaffey, Paul McGill, Alana Sherman</a:t>
            </a:r>
          </a:p>
          <a:p>
            <a:r>
              <a:rPr lang="en-US" dirty="0" smtClean="0">
                <a:solidFill>
                  <a:schemeClr val="tx1"/>
                </a:solidFill>
                <a:latin typeface="Arial Rounded MT Bold" panose="020F0704030504030204" pitchFamily="34" charset="0"/>
              </a:rPr>
              <a:t>SE: Kent Headley, Rich </a:t>
            </a:r>
            <a:r>
              <a:rPr lang="en-US" dirty="0" err="1" smtClean="0">
                <a:solidFill>
                  <a:schemeClr val="tx1"/>
                </a:solidFill>
                <a:latin typeface="Arial Rounded MT Bold" panose="020F0704030504030204" pitchFamily="34" charset="0"/>
              </a:rPr>
              <a:t>Henthorn</a:t>
            </a:r>
            <a:r>
              <a:rPr lang="en-US" dirty="0" smtClean="0">
                <a:solidFill>
                  <a:schemeClr val="tx1"/>
                </a:solidFill>
                <a:latin typeface="Arial Rounded MT Bold" panose="020F0704030504030204" pitchFamily="34" charset="0"/>
              </a:rPr>
              <a:t>, Brian </a:t>
            </a:r>
            <a:r>
              <a:rPr lang="en-US" dirty="0" err="1" smtClean="0">
                <a:solidFill>
                  <a:schemeClr val="tx1"/>
                </a:solidFill>
                <a:latin typeface="Arial Rounded MT Bold" panose="020F0704030504030204" pitchFamily="34" charset="0"/>
              </a:rPr>
              <a:t>Kieft</a:t>
            </a:r>
            <a:endParaRPr lang="en-US" dirty="0" smtClean="0">
              <a:solidFill>
                <a:schemeClr val="tx1"/>
              </a:solidFill>
              <a:latin typeface="Arial Rounded MT Bold" panose="020F0704030504030204" pitchFamily="34" charset="0"/>
            </a:endParaRPr>
          </a:p>
          <a:p>
            <a:r>
              <a:rPr lang="en-US" dirty="0" smtClean="0">
                <a:solidFill>
                  <a:schemeClr val="tx1"/>
                </a:solidFill>
                <a:latin typeface="Arial Rounded MT Bold" panose="020F0704030504030204" pitchFamily="34" charset="0"/>
              </a:rPr>
              <a:t>ME: Francois </a:t>
            </a:r>
            <a:r>
              <a:rPr lang="en-US" dirty="0" err="1" smtClean="0">
                <a:solidFill>
                  <a:schemeClr val="tx1"/>
                </a:solidFill>
                <a:latin typeface="Arial Rounded MT Bold" panose="020F0704030504030204" pitchFamily="34" charset="0"/>
              </a:rPr>
              <a:t>Cazenave</a:t>
            </a:r>
            <a:r>
              <a:rPr lang="en-US" dirty="0" smtClean="0">
                <a:solidFill>
                  <a:schemeClr val="tx1"/>
                </a:solidFill>
                <a:latin typeface="Arial Rounded MT Bold" panose="020F0704030504030204" pitchFamily="34" charset="0"/>
              </a:rPr>
              <a:t>, Jon Erickson, Brett Hobson</a:t>
            </a:r>
            <a:endParaRPr lang="en-US"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1021343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403" y="4826161"/>
            <a:ext cx="8990953" cy="1909505"/>
          </a:xfrm>
          <a:prstGeom prst="rect">
            <a:avLst/>
          </a:prstGeom>
          <a:solidFill>
            <a:schemeClr val="bg1">
              <a:lumMod val="65000"/>
            </a:schemeClr>
          </a:solidFill>
          <a:ln>
            <a:solidFill>
              <a:srgbClr val="A6A6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12" name="TextBox 11"/>
          <p:cNvSpPr txBox="1"/>
          <p:nvPr/>
        </p:nvSpPr>
        <p:spPr>
          <a:xfrm>
            <a:off x="1240992" y="1646262"/>
            <a:ext cx="1687231" cy="307777"/>
          </a:xfrm>
          <a:prstGeom prst="rect">
            <a:avLst/>
          </a:prstGeom>
          <a:noFill/>
        </p:spPr>
        <p:txBody>
          <a:bodyPr wrap="none" rtlCol="0">
            <a:spAutoFit/>
          </a:bodyPr>
          <a:lstStyle/>
          <a:p>
            <a:r>
              <a:rPr lang="en-US" sz="1400" dirty="0">
                <a:solidFill>
                  <a:schemeClr val="bg1"/>
                </a:solidFill>
              </a:rPr>
              <a:t>USBL transponder</a:t>
            </a:r>
          </a:p>
        </p:txBody>
      </p:sp>
      <p:sp>
        <p:nvSpPr>
          <p:cNvPr id="14" name="Rectangle 13"/>
          <p:cNvSpPr/>
          <p:nvPr/>
        </p:nvSpPr>
        <p:spPr>
          <a:xfrm>
            <a:off x="2279474" y="2010187"/>
            <a:ext cx="231513" cy="151435"/>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chemeClr val="bg1"/>
              </a:solidFill>
            </a:endParaRPr>
          </a:p>
        </p:txBody>
      </p:sp>
      <p:sp>
        <p:nvSpPr>
          <p:cNvPr id="15" name="Rectangle 14"/>
          <p:cNvSpPr/>
          <p:nvPr/>
        </p:nvSpPr>
        <p:spPr>
          <a:xfrm>
            <a:off x="353503" y="4611191"/>
            <a:ext cx="1196966" cy="32891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16" name="Summing Junction 15"/>
          <p:cNvSpPr/>
          <p:nvPr/>
        </p:nvSpPr>
        <p:spPr>
          <a:xfrm>
            <a:off x="742612" y="4265986"/>
            <a:ext cx="274059" cy="274099"/>
          </a:xfrm>
          <a:prstGeom prst="flowChartSummingJunction">
            <a:avLst/>
          </a:prstGeom>
          <a:solidFill>
            <a:schemeClr val="bg1">
              <a:lumMod val="7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18" name="TextBox 17"/>
          <p:cNvSpPr txBox="1"/>
          <p:nvPr/>
        </p:nvSpPr>
        <p:spPr>
          <a:xfrm>
            <a:off x="1061581" y="4160092"/>
            <a:ext cx="1614119" cy="307777"/>
          </a:xfrm>
          <a:prstGeom prst="rect">
            <a:avLst/>
          </a:prstGeom>
          <a:noFill/>
        </p:spPr>
        <p:txBody>
          <a:bodyPr wrap="none" rtlCol="0">
            <a:spAutoFit/>
          </a:bodyPr>
          <a:lstStyle/>
          <a:p>
            <a:r>
              <a:rPr lang="en-US" sz="1400" dirty="0">
                <a:solidFill>
                  <a:schemeClr val="bg1"/>
                </a:solidFill>
              </a:rPr>
              <a:t>acoustic release</a:t>
            </a:r>
          </a:p>
        </p:txBody>
      </p:sp>
      <p:sp>
        <p:nvSpPr>
          <p:cNvPr id="19" name="TextBox 18"/>
          <p:cNvSpPr txBox="1"/>
          <p:nvPr/>
        </p:nvSpPr>
        <p:spPr>
          <a:xfrm>
            <a:off x="1677605" y="4467869"/>
            <a:ext cx="814007" cy="307777"/>
          </a:xfrm>
          <a:prstGeom prst="rect">
            <a:avLst/>
          </a:prstGeom>
          <a:noFill/>
        </p:spPr>
        <p:txBody>
          <a:bodyPr wrap="none" rtlCol="0">
            <a:spAutoFit/>
          </a:bodyPr>
          <a:lstStyle/>
          <a:p>
            <a:r>
              <a:rPr lang="en-US" sz="1400" dirty="0">
                <a:solidFill>
                  <a:schemeClr val="bg1"/>
                </a:solidFill>
              </a:rPr>
              <a:t>anchor</a:t>
            </a:r>
          </a:p>
        </p:txBody>
      </p:sp>
      <p:sp>
        <p:nvSpPr>
          <p:cNvPr id="21" name="Rectangle 20"/>
          <p:cNvSpPr/>
          <p:nvPr/>
        </p:nvSpPr>
        <p:spPr>
          <a:xfrm>
            <a:off x="3791909" y="2280695"/>
            <a:ext cx="1836574" cy="696715"/>
          </a:xfrm>
          <a:prstGeom prst="rect">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22" name="Delay 21"/>
          <p:cNvSpPr/>
          <p:nvPr/>
        </p:nvSpPr>
        <p:spPr>
          <a:xfrm>
            <a:off x="7108700" y="2280695"/>
            <a:ext cx="1425387" cy="696715"/>
          </a:xfrm>
          <a:prstGeom prst="flowChartDelay">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23" name="Delay 22"/>
          <p:cNvSpPr/>
          <p:nvPr/>
        </p:nvSpPr>
        <p:spPr>
          <a:xfrm flipH="1">
            <a:off x="2675700" y="2280695"/>
            <a:ext cx="1114732" cy="696715"/>
          </a:xfrm>
          <a:prstGeom prst="flowChartDelay">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24" name="Trapezoid 23"/>
          <p:cNvSpPr/>
          <p:nvPr/>
        </p:nvSpPr>
        <p:spPr>
          <a:xfrm rot="5400000" flipH="1">
            <a:off x="8106319" y="2537689"/>
            <a:ext cx="721711" cy="182726"/>
          </a:xfrm>
          <a:prstGeom prst="trapezoid">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1" name="TextBox 30"/>
          <p:cNvSpPr txBox="1"/>
          <p:nvPr/>
        </p:nvSpPr>
        <p:spPr>
          <a:xfrm>
            <a:off x="2928223" y="1947274"/>
            <a:ext cx="613607" cy="307777"/>
          </a:xfrm>
          <a:prstGeom prst="rect">
            <a:avLst/>
          </a:prstGeom>
          <a:noFill/>
        </p:spPr>
        <p:txBody>
          <a:bodyPr wrap="none" rtlCol="0">
            <a:spAutoFit/>
          </a:bodyPr>
          <a:lstStyle/>
          <a:p>
            <a:r>
              <a:rPr lang="en-US" sz="1400" dirty="0" err="1">
                <a:solidFill>
                  <a:schemeClr val="bg1"/>
                </a:solidFill>
              </a:rPr>
              <a:t>iUSBL</a:t>
            </a:r>
            <a:endParaRPr lang="en-US" sz="1400" dirty="0">
              <a:solidFill>
                <a:schemeClr val="bg1"/>
              </a:solidFill>
            </a:endParaRPr>
          </a:p>
        </p:txBody>
      </p:sp>
      <p:sp>
        <p:nvSpPr>
          <p:cNvPr id="33" name="Rectangle 32"/>
          <p:cNvSpPr/>
          <p:nvPr/>
        </p:nvSpPr>
        <p:spPr>
          <a:xfrm>
            <a:off x="5628483" y="2280695"/>
            <a:ext cx="1480217" cy="696715"/>
          </a:xfrm>
          <a:prstGeom prst="rect">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4" name="TextBox 33"/>
          <p:cNvSpPr txBox="1"/>
          <p:nvPr/>
        </p:nvSpPr>
        <p:spPr>
          <a:xfrm>
            <a:off x="5764749" y="2314068"/>
            <a:ext cx="1245651" cy="523220"/>
          </a:xfrm>
          <a:prstGeom prst="rect">
            <a:avLst/>
          </a:prstGeom>
          <a:solidFill>
            <a:schemeClr val="bg1"/>
          </a:solidFill>
          <a:ln>
            <a:solidFill>
              <a:srgbClr val="000000"/>
            </a:solidFill>
          </a:ln>
        </p:spPr>
        <p:txBody>
          <a:bodyPr wrap="square" rtlCol="0">
            <a:spAutoFit/>
          </a:bodyPr>
          <a:lstStyle/>
          <a:p>
            <a:pPr algn="ctr"/>
            <a:r>
              <a:rPr lang="en-US" sz="1400">
                <a:solidFill>
                  <a:schemeClr val="bg1"/>
                </a:solidFill>
              </a:rPr>
              <a:t>science payload</a:t>
            </a:r>
          </a:p>
        </p:txBody>
      </p:sp>
      <p:sp>
        <p:nvSpPr>
          <p:cNvPr id="35" name="TextBox 34"/>
          <p:cNvSpPr txBox="1"/>
          <p:nvPr/>
        </p:nvSpPr>
        <p:spPr>
          <a:xfrm>
            <a:off x="4340371" y="2423458"/>
            <a:ext cx="825867" cy="307777"/>
          </a:xfrm>
          <a:prstGeom prst="rect">
            <a:avLst/>
          </a:prstGeom>
          <a:solidFill>
            <a:schemeClr val="bg1"/>
          </a:solidFill>
          <a:ln>
            <a:solidFill>
              <a:srgbClr val="000000"/>
            </a:solidFill>
          </a:ln>
        </p:spPr>
        <p:txBody>
          <a:bodyPr wrap="none" rtlCol="0">
            <a:spAutoFit/>
          </a:bodyPr>
          <a:lstStyle/>
          <a:p>
            <a:pPr algn="ctr"/>
            <a:r>
              <a:rPr lang="en-US" sz="1400">
                <a:solidFill>
                  <a:schemeClr val="bg1"/>
                </a:solidFill>
              </a:rPr>
              <a:t>battery</a:t>
            </a:r>
          </a:p>
        </p:txBody>
      </p:sp>
      <p:sp>
        <p:nvSpPr>
          <p:cNvPr id="36" name="TextBox 35"/>
          <p:cNvSpPr txBox="1"/>
          <p:nvPr/>
        </p:nvSpPr>
        <p:spPr>
          <a:xfrm>
            <a:off x="7496190" y="2436489"/>
            <a:ext cx="795510" cy="307777"/>
          </a:xfrm>
          <a:prstGeom prst="rect">
            <a:avLst/>
          </a:prstGeom>
          <a:solidFill>
            <a:schemeClr val="bg1"/>
          </a:solidFill>
          <a:ln>
            <a:solidFill>
              <a:srgbClr val="000000"/>
            </a:solidFill>
          </a:ln>
        </p:spPr>
        <p:txBody>
          <a:bodyPr wrap="none" rtlCol="0">
            <a:spAutoFit/>
          </a:bodyPr>
          <a:lstStyle/>
          <a:p>
            <a:pPr algn="ctr"/>
            <a:r>
              <a:rPr lang="en-US" sz="1400">
                <a:solidFill>
                  <a:schemeClr val="bg1"/>
                </a:solidFill>
              </a:rPr>
              <a:t>control</a:t>
            </a:r>
          </a:p>
        </p:txBody>
      </p:sp>
      <p:sp>
        <p:nvSpPr>
          <p:cNvPr id="37" name="Rectangle 36"/>
          <p:cNvSpPr/>
          <p:nvPr/>
        </p:nvSpPr>
        <p:spPr>
          <a:xfrm>
            <a:off x="5099305" y="3611836"/>
            <a:ext cx="146211" cy="822274"/>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8" name="Extract 37"/>
          <p:cNvSpPr/>
          <p:nvPr/>
        </p:nvSpPr>
        <p:spPr>
          <a:xfrm>
            <a:off x="4758525" y="4641704"/>
            <a:ext cx="831480" cy="332782"/>
          </a:xfrm>
          <a:prstGeom prst="flowChartExtra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9" name="TextBox 38"/>
          <p:cNvSpPr txBox="1"/>
          <p:nvPr/>
        </p:nvSpPr>
        <p:spPr>
          <a:xfrm>
            <a:off x="2564593" y="4429866"/>
            <a:ext cx="2742620" cy="307777"/>
          </a:xfrm>
          <a:prstGeom prst="rect">
            <a:avLst/>
          </a:prstGeom>
          <a:noFill/>
        </p:spPr>
        <p:txBody>
          <a:bodyPr wrap="none" rtlCol="0">
            <a:spAutoFit/>
          </a:bodyPr>
          <a:lstStyle/>
          <a:p>
            <a:r>
              <a:rPr lang="en-US" sz="1400" dirty="0" smtClean="0">
                <a:solidFill>
                  <a:schemeClr val="bg1"/>
                </a:solidFill>
              </a:rPr>
              <a:t> </a:t>
            </a:r>
            <a:r>
              <a:rPr lang="en-US" sz="1400" dirty="0" smtClean="0">
                <a:solidFill>
                  <a:schemeClr val="bg1"/>
                </a:solidFill>
              </a:rPr>
              <a:t>End of TL seafloor beacon (s)</a:t>
            </a:r>
            <a:endParaRPr lang="en-US" sz="1400" dirty="0">
              <a:solidFill>
                <a:schemeClr val="bg1"/>
              </a:solidFill>
            </a:endParaRPr>
          </a:p>
        </p:txBody>
      </p:sp>
      <p:sp>
        <p:nvSpPr>
          <p:cNvPr id="40" name="Rectangle 39"/>
          <p:cNvSpPr/>
          <p:nvPr/>
        </p:nvSpPr>
        <p:spPr>
          <a:xfrm>
            <a:off x="7163536" y="1699365"/>
            <a:ext cx="149653" cy="621646"/>
          </a:xfrm>
          <a:prstGeom prst="rect">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1" name="Rectangle 40"/>
          <p:cNvSpPr/>
          <p:nvPr/>
        </p:nvSpPr>
        <p:spPr>
          <a:xfrm>
            <a:off x="7581624" y="2169483"/>
            <a:ext cx="255840" cy="197426"/>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3" name="Rectangle 42"/>
          <p:cNvSpPr/>
          <p:nvPr/>
        </p:nvSpPr>
        <p:spPr>
          <a:xfrm>
            <a:off x="7072149" y="1677276"/>
            <a:ext cx="346472" cy="140862"/>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5" name="Rectangle 44"/>
          <p:cNvSpPr/>
          <p:nvPr/>
        </p:nvSpPr>
        <p:spPr>
          <a:xfrm>
            <a:off x="7163521" y="2434595"/>
            <a:ext cx="136957" cy="63492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6" name="TextBox 45"/>
          <p:cNvSpPr txBox="1"/>
          <p:nvPr/>
        </p:nvSpPr>
        <p:spPr>
          <a:xfrm>
            <a:off x="6329805" y="2975417"/>
            <a:ext cx="868535" cy="307777"/>
          </a:xfrm>
          <a:prstGeom prst="rect">
            <a:avLst/>
          </a:prstGeom>
          <a:noFill/>
        </p:spPr>
        <p:txBody>
          <a:bodyPr wrap="none" rtlCol="0">
            <a:spAutoFit/>
          </a:bodyPr>
          <a:lstStyle/>
          <a:p>
            <a:r>
              <a:rPr lang="en-US" sz="1400">
                <a:solidFill>
                  <a:schemeClr val="bg1"/>
                </a:solidFill>
              </a:rPr>
              <a:t>INS/DVL</a:t>
            </a:r>
          </a:p>
        </p:txBody>
      </p:sp>
      <p:sp>
        <p:nvSpPr>
          <p:cNvPr id="49" name="Rectangle 48"/>
          <p:cNvSpPr/>
          <p:nvPr/>
        </p:nvSpPr>
        <p:spPr>
          <a:xfrm>
            <a:off x="7494122" y="2844869"/>
            <a:ext cx="255840" cy="125744"/>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50" name="TextBox 49"/>
          <p:cNvSpPr txBox="1"/>
          <p:nvPr/>
        </p:nvSpPr>
        <p:spPr>
          <a:xfrm>
            <a:off x="7512396" y="2943205"/>
            <a:ext cx="1599413" cy="523220"/>
          </a:xfrm>
          <a:prstGeom prst="rect">
            <a:avLst/>
          </a:prstGeom>
          <a:noFill/>
        </p:spPr>
        <p:txBody>
          <a:bodyPr wrap="square" rtlCol="0">
            <a:spAutoFit/>
          </a:bodyPr>
          <a:lstStyle/>
          <a:p>
            <a:r>
              <a:rPr lang="en-US" sz="1400">
                <a:solidFill>
                  <a:schemeClr val="bg1"/>
                </a:solidFill>
              </a:rPr>
              <a:t>hibernation controller</a:t>
            </a:r>
          </a:p>
        </p:txBody>
      </p:sp>
      <p:sp>
        <p:nvSpPr>
          <p:cNvPr id="51" name="TextBox 50"/>
          <p:cNvSpPr txBox="1"/>
          <p:nvPr/>
        </p:nvSpPr>
        <p:spPr>
          <a:xfrm>
            <a:off x="2781960" y="2467266"/>
            <a:ext cx="632805" cy="307777"/>
          </a:xfrm>
          <a:prstGeom prst="rect">
            <a:avLst/>
          </a:prstGeom>
          <a:solidFill>
            <a:schemeClr val="bg1"/>
          </a:solidFill>
          <a:ln>
            <a:solidFill>
              <a:srgbClr val="000000"/>
            </a:solidFill>
          </a:ln>
        </p:spPr>
        <p:txBody>
          <a:bodyPr wrap="square" rtlCol="0">
            <a:spAutoFit/>
          </a:bodyPr>
          <a:lstStyle/>
          <a:p>
            <a:pPr algn="ctr"/>
            <a:r>
              <a:rPr lang="en-US" sz="1400">
                <a:solidFill>
                  <a:schemeClr val="bg1"/>
                </a:solidFill>
              </a:rPr>
              <a:t>nose</a:t>
            </a:r>
          </a:p>
        </p:txBody>
      </p:sp>
      <p:cxnSp>
        <p:nvCxnSpPr>
          <p:cNvPr id="54" name="Curved Connector 53"/>
          <p:cNvCxnSpPr/>
          <p:nvPr/>
        </p:nvCxnSpPr>
        <p:spPr>
          <a:xfrm rot="5400000">
            <a:off x="6741224" y="3017502"/>
            <a:ext cx="880495" cy="800312"/>
          </a:xfrm>
          <a:prstGeom prst="curvedConnector3">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6402199" y="3845091"/>
            <a:ext cx="2413003" cy="738664"/>
          </a:xfrm>
          <a:prstGeom prst="rect">
            <a:avLst/>
          </a:prstGeom>
          <a:noFill/>
          <a:ln>
            <a:solidFill>
              <a:srgbClr val="000000"/>
            </a:solidFill>
          </a:ln>
        </p:spPr>
        <p:txBody>
          <a:bodyPr wrap="none" rtlCol="0">
            <a:spAutoFit/>
          </a:bodyPr>
          <a:lstStyle/>
          <a:p>
            <a:r>
              <a:rPr lang="en-US" sz="1400" b="1">
                <a:solidFill>
                  <a:schemeClr val="bg1"/>
                </a:solidFill>
              </a:rPr>
              <a:t>trigger:</a:t>
            </a:r>
          </a:p>
          <a:p>
            <a:r>
              <a:rPr lang="en-US" sz="1400">
                <a:solidFill>
                  <a:schemeClr val="bg1"/>
                </a:solidFill>
              </a:rPr>
              <a:t>a-modem (benthic)</a:t>
            </a:r>
          </a:p>
          <a:p>
            <a:r>
              <a:rPr lang="en-US" sz="1400">
                <a:solidFill>
                  <a:schemeClr val="bg1"/>
                </a:solidFill>
              </a:rPr>
              <a:t>eruption detector (arctic)</a:t>
            </a:r>
          </a:p>
        </p:txBody>
      </p:sp>
      <p:sp>
        <p:nvSpPr>
          <p:cNvPr id="58" name="TextBox 57"/>
          <p:cNvSpPr txBox="1"/>
          <p:nvPr/>
        </p:nvSpPr>
        <p:spPr>
          <a:xfrm>
            <a:off x="6365965" y="157690"/>
            <a:ext cx="2630391" cy="830997"/>
          </a:xfrm>
          <a:prstGeom prst="rect">
            <a:avLst/>
          </a:prstGeom>
          <a:solidFill>
            <a:schemeClr val="tx1"/>
          </a:solidFill>
        </p:spPr>
        <p:txBody>
          <a:bodyPr wrap="square" rtlCol="0">
            <a:spAutoFit/>
          </a:bodyPr>
          <a:lstStyle/>
          <a:p>
            <a:pPr algn="ctr"/>
            <a:r>
              <a:rPr lang="en-US" sz="2400" b="1">
                <a:solidFill>
                  <a:schemeClr val="bg1"/>
                </a:solidFill>
              </a:rPr>
              <a:t>Notional Vehicle</a:t>
            </a:r>
          </a:p>
        </p:txBody>
      </p:sp>
      <p:sp>
        <p:nvSpPr>
          <p:cNvPr id="47" name="Rectangle 46"/>
          <p:cNvSpPr/>
          <p:nvPr/>
        </p:nvSpPr>
        <p:spPr>
          <a:xfrm>
            <a:off x="4352203" y="2835211"/>
            <a:ext cx="817981" cy="125188"/>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8" name="TextBox 47"/>
          <p:cNvSpPr txBox="1"/>
          <p:nvPr/>
        </p:nvSpPr>
        <p:spPr>
          <a:xfrm>
            <a:off x="4227116" y="2933547"/>
            <a:ext cx="2036799" cy="307777"/>
          </a:xfrm>
          <a:prstGeom prst="rect">
            <a:avLst/>
          </a:prstGeom>
          <a:noFill/>
        </p:spPr>
        <p:txBody>
          <a:bodyPr wrap="square" rtlCol="0">
            <a:spAutoFit/>
          </a:bodyPr>
          <a:lstStyle/>
          <a:p>
            <a:r>
              <a:rPr lang="en-US" sz="1400" dirty="0">
                <a:solidFill>
                  <a:schemeClr val="bg1"/>
                </a:solidFill>
              </a:rPr>
              <a:t>emergency scuttle</a:t>
            </a:r>
          </a:p>
        </p:txBody>
      </p:sp>
      <p:sp>
        <p:nvSpPr>
          <p:cNvPr id="52" name="Summing Junction 51"/>
          <p:cNvSpPr/>
          <p:nvPr/>
        </p:nvSpPr>
        <p:spPr>
          <a:xfrm>
            <a:off x="5033154" y="4400827"/>
            <a:ext cx="274059" cy="274099"/>
          </a:xfrm>
          <a:prstGeom prst="flowChartSummingJunction">
            <a:avLst/>
          </a:prstGeom>
          <a:solidFill>
            <a:schemeClr val="bg1">
              <a:lumMod val="7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2" name="Left Brace 1"/>
          <p:cNvSpPr/>
          <p:nvPr/>
        </p:nvSpPr>
        <p:spPr>
          <a:xfrm rot="5400000">
            <a:off x="5738544" y="-1477390"/>
            <a:ext cx="176594" cy="5463393"/>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chemeClr val="bg1"/>
              </a:solidFill>
            </a:endParaRPr>
          </a:p>
        </p:txBody>
      </p:sp>
      <p:sp>
        <p:nvSpPr>
          <p:cNvPr id="53" name="TextBox 52"/>
          <p:cNvSpPr txBox="1"/>
          <p:nvPr/>
        </p:nvSpPr>
        <p:spPr>
          <a:xfrm>
            <a:off x="4798830" y="858232"/>
            <a:ext cx="2070148" cy="307777"/>
          </a:xfrm>
          <a:prstGeom prst="rect">
            <a:avLst/>
          </a:prstGeom>
          <a:noFill/>
        </p:spPr>
        <p:txBody>
          <a:bodyPr wrap="none" rtlCol="0">
            <a:spAutoFit/>
          </a:bodyPr>
          <a:lstStyle/>
          <a:p>
            <a:r>
              <a:rPr lang="en-US" sz="1400">
                <a:solidFill>
                  <a:schemeClr val="bg1"/>
                </a:solidFill>
              </a:rPr>
              <a:t>corrosion-free exterior</a:t>
            </a:r>
          </a:p>
        </p:txBody>
      </p:sp>
      <p:cxnSp>
        <p:nvCxnSpPr>
          <p:cNvPr id="55" name="Straight Connector 54"/>
          <p:cNvCxnSpPr/>
          <p:nvPr/>
        </p:nvCxnSpPr>
        <p:spPr>
          <a:xfrm flipV="1">
            <a:off x="879642" y="3069515"/>
            <a:ext cx="11421" cy="1534493"/>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68893" y="2161623"/>
            <a:ext cx="2467628" cy="786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68893" y="3060500"/>
            <a:ext cx="248155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V="1">
            <a:off x="2536521" y="1524876"/>
            <a:ext cx="1305934" cy="64460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2538451" y="3060500"/>
            <a:ext cx="1189498" cy="72916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Rectangle 64"/>
          <p:cNvSpPr/>
          <p:nvPr/>
        </p:nvSpPr>
        <p:spPr>
          <a:xfrm>
            <a:off x="353503" y="2044398"/>
            <a:ext cx="231513" cy="151435"/>
          </a:xfrm>
          <a:prstGeom prst="rect">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chemeClr val="bg1"/>
              </a:solidFill>
            </a:endParaRPr>
          </a:p>
        </p:txBody>
      </p:sp>
      <p:sp>
        <p:nvSpPr>
          <p:cNvPr id="66" name="Rectangle 65"/>
          <p:cNvSpPr/>
          <p:nvPr/>
        </p:nvSpPr>
        <p:spPr>
          <a:xfrm>
            <a:off x="3965592" y="2321012"/>
            <a:ext cx="116678" cy="654406"/>
          </a:xfrm>
          <a:prstGeom prst="rect">
            <a:avLst/>
          </a:prstGeom>
          <a:solidFill>
            <a:srgbClr val="FF66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rgbClr val="FF6600"/>
              </a:solidFill>
            </a:endParaRPr>
          </a:p>
        </p:txBody>
      </p:sp>
      <p:sp>
        <p:nvSpPr>
          <p:cNvPr id="67" name="TextBox 66"/>
          <p:cNvSpPr txBox="1"/>
          <p:nvPr/>
        </p:nvSpPr>
        <p:spPr>
          <a:xfrm>
            <a:off x="136712" y="2405711"/>
            <a:ext cx="1508701" cy="369332"/>
          </a:xfrm>
          <a:prstGeom prst="rect">
            <a:avLst/>
          </a:prstGeom>
          <a:noFill/>
        </p:spPr>
        <p:txBody>
          <a:bodyPr wrap="square" rtlCol="0">
            <a:spAutoFit/>
          </a:bodyPr>
          <a:lstStyle/>
          <a:p>
            <a:r>
              <a:rPr lang="en-US" dirty="0" smtClean="0">
                <a:solidFill>
                  <a:schemeClr val="bg1"/>
                </a:solidFill>
              </a:rPr>
              <a:t>AUV Dock</a:t>
            </a:r>
            <a:endParaRPr lang="en-US" dirty="0">
              <a:solidFill>
                <a:schemeClr val="bg1"/>
              </a:solidFill>
            </a:endParaRPr>
          </a:p>
        </p:txBody>
      </p:sp>
      <p:sp>
        <p:nvSpPr>
          <p:cNvPr id="68" name="TextBox 67"/>
          <p:cNvSpPr txBox="1"/>
          <p:nvPr/>
        </p:nvSpPr>
        <p:spPr>
          <a:xfrm>
            <a:off x="237746" y="1166009"/>
            <a:ext cx="891415" cy="954107"/>
          </a:xfrm>
          <a:prstGeom prst="rect">
            <a:avLst/>
          </a:prstGeom>
          <a:noFill/>
        </p:spPr>
        <p:txBody>
          <a:bodyPr wrap="square" rtlCol="0">
            <a:spAutoFit/>
          </a:bodyPr>
          <a:lstStyle/>
          <a:p>
            <a:r>
              <a:rPr lang="en-US" sz="1400" dirty="0" smtClean="0">
                <a:solidFill>
                  <a:schemeClr val="bg1"/>
                </a:solidFill>
              </a:rPr>
              <a:t>Data &amp; Opt.</a:t>
            </a:r>
          </a:p>
          <a:p>
            <a:r>
              <a:rPr lang="en-US" sz="1400" dirty="0" smtClean="0">
                <a:solidFill>
                  <a:schemeClr val="bg1"/>
                </a:solidFill>
              </a:rPr>
              <a:t>Power</a:t>
            </a:r>
          </a:p>
          <a:p>
            <a:r>
              <a:rPr lang="en-US" sz="1400" dirty="0" smtClean="0">
                <a:solidFill>
                  <a:schemeClr val="bg1"/>
                </a:solidFill>
              </a:rPr>
              <a:t>Transfer</a:t>
            </a:r>
            <a:endParaRPr lang="en-US" sz="1400" dirty="0">
              <a:solidFill>
                <a:schemeClr val="bg1"/>
              </a:solidFill>
            </a:endParaRPr>
          </a:p>
        </p:txBody>
      </p:sp>
      <p:sp>
        <p:nvSpPr>
          <p:cNvPr id="8" name="TextBox 7"/>
          <p:cNvSpPr txBox="1"/>
          <p:nvPr/>
        </p:nvSpPr>
        <p:spPr>
          <a:xfrm>
            <a:off x="3727949" y="1868947"/>
            <a:ext cx="1209724" cy="307777"/>
          </a:xfrm>
          <a:prstGeom prst="rect">
            <a:avLst/>
          </a:prstGeom>
          <a:noFill/>
        </p:spPr>
        <p:txBody>
          <a:bodyPr wrap="none" rtlCol="0">
            <a:spAutoFit/>
          </a:bodyPr>
          <a:lstStyle/>
          <a:p>
            <a:r>
              <a:rPr lang="en-US" sz="1400" dirty="0" smtClean="0">
                <a:solidFill>
                  <a:schemeClr val="bg1"/>
                </a:solidFill>
              </a:rPr>
              <a:t>Docking Pin</a:t>
            </a:r>
            <a:endParaRPr lang="en-US" sz="1400" dirty="0">
              <a:solidFill>
                <a:schemeClr val="bg1"/>
              </a:solidFill>
            </a:endParaRPr>
          </a:p>
        </p:txBody>
      </p:sp>
      <p:cxnSp>
        <p:nvCxnSpPr>
          <p:cNvPr id="61" name="Straight Connector 60"/>
          <p:cNvCxnSpPr/>
          <p:nvPr/>
        </p:nvCxnSpPr>
        <p:spPr>
          <a:xfrm flipH="1" flipV="1">
            <a:off x="891063" y="3069515"/>
            <a:ext cx="991318" cy="1756647"/>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flipV="1">
            <a:off x="68893" y="3069515"/>
            <a:ext cx="822171" cy="1514240"/>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63" name="Rectangle 62"/>
          <p:cNvSpPr/>
          <p:nvPr/>
        </p:nvSpPr>
        <p:spPr>
          <a:xfrm>
            <a:off x="3510392" y="2285054"/>
            <a:ext cx="231513" cy="151435"/>
          </a:xfrm>
          <a:prstGeom prst="rect">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chemeClr val="bg1"/>
              </a:solidFill>
            </a:endParaRPr>
          </a:p>
        </p:txBody>
      </p:sp>
      <p:sp>
        <p:nvSpPr>
          <p:cNvPr id="64" name="Rectangle 63"/>
          <p:cNvSpPr/>
          <p:nvPr/>
        </p:nvSpPr>
        <p:spPr>
          <a:xfrm>
            <a:off x="1645413" y="3060500"/>
            <a:ext cx="236968" cy="729162"/>
          </a:xfrm>
          <a:prstGeom prst="rect">
            <a:avLst/>
          </a:prstGeom>
          <a:noFill/>
          <a:ln w="47625">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rgbClr val="FF6600"/>
              </a:solidFill>
            </a:endParaRPr>
          </a:p>
        </p:txBody>
      </p:sp>
    </p:spTree>
    <p:extLst>
      <p:ext uri="{BB962C8B-B14F-4D97-AF65-F5344CB8AC3E}">
        <p14:creationId xmlns:p14="http://schemas.microsoft.com/office/powerpoint/2010/main" val="186612902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2016 Highlights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Down selected many concepts and had planned to conduct the Concept Design Review – coming soon</a:t>
            </a:r>
          </a:p>
          <a:p>
            <a:r>
              <a:rPr lang="en-US" dirty="0" smtClean="0"/>
              <a:t>Started long-term testing</a:t>
            </a:r>
          </a:p>
          <a:p>
            <a:pPr lvl="1"/>
            <a:r>
              <a:rPr lang="en-US" dirty="0" smtClean="0"/>
              <a:t>Worried about syntactic foam loosing buoyancy over the year</a:t>
            </a:r>
          </a:p>
          <a:p>
            <a:pPr lvl="1"/>
            <a:r>
              <a:rPr lang="en-US" dirty="0" smtClean="0"/>
              <a:t>28 samples were deployed at </a:t>
            </a:r>
            <a:r>
              <a:rPr lang="en-US" dirty="0" err="1" smtClean="0"/>
              <a:t>St.M</a:t>
            </a:r>
            <a:r>
              <a:rPr lang="en-US" dirty="0" smtClean="0"/>
              <a:t> (4km) for one year</a:t>
            </a:r>
          </a:p>
          <a:p>
            <a:pPr lvl="2"/>
            <a:r>
              <a:rPr lang="en-US" dirty="0" smtClean="0"/>
              <a:t>Weight gain ranged from 0.14 – 3.2 %</a:t>
            </a:r>
          </a:p>
          <a:p>
            <a:pPr lvl="2"/>
            <a:r>
              <a:rPr lang="en-US" dirty="0" smtClean="0"/>
              <a:t>Buoyancy loss ranged from 0.1 to 5.2%</a:t>
            </a:r>
          </a:p>
          <a:p>
            <a:r>
              <a:rPr lang="en-US" dirty="0" smtClean="0"/>
              <a:t>Benthic payload </a:t>
            </a:r>
          </a:p>
          <a:p>
            <a:pPr lvl="1"/>
            <a:r>
              <a:rPr lang="en-US" dirty="0" smtClean="0"/>
              <a:t>Deployed T-20 on ROV to investigate ability of </a:t>
            </a:r>
            <a:r>
              <a:rPr lang="en-US" dirty="0" err="1" smtClean="0"/>
              <a:t>multibeam</a:t>
            </a:r>
            <a:r>
              <a:rPr lang="en-US" dirty="0" smtClean="0"/>
              <a:t> to detect pelagic fish</a:t>
            </a:r>
          </a:p>
          <a:p>
            <a:pPr lvl="1"/>
            <a:r>
              <a:rPr lang="en-US" dirty="0" smtClean="0"/>
              <a:t>Camera/LED flash testing – ROV test dive showed LED flash panels should be doubled up</a:t>
            </a:r>
          </a:p>
          <a:p>
            <a:r>
              <a:rPr lang="en-US" dirty="0" smtClean="0"/>
              <a:t> </a:t>
            </a:r>
            <a:endParaRPr lang="en-US" dirty="0"/>
          </a:p>
        </p:txBody>
      </p:sp>
    </p:spTree>
    <p:extLst>
      <p:ext uri="{BB962C8B-B14F-4D97-AF65-F5344CB8AC3E}">
        <p14:creationId xmlns:p14="http://schemas.microsoft.com/office/powerpoint/2010/main" val="9917404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2017 MT Feedback</a:t>
            </a:r>
            <a:endParaRPr lang="en-US" dirty="0"/>
          </a:p>
        </p:txBody>
      </p:sp>
      <p:sp>
        <p:nvSpPr>
          <p:cNvPr id="3" name="Content Placeholder 2"/>
          <p:cNvSpPr>
            <a:spLocks noGrp="1"/>
          </p:cNvSpPr>
          <p:nvPr>
            <p:ph idx="1"/>
          </p:nvPr>
        </p:nvSpPr>
        <p:spPr/>
        <p:txBody>
          <a:bodyPr/>
          <a:lstStyle/>
          <a:p>
            <a:r>
              <a:rPr lang="en-US" dirty="0"/>
              <a:t>The ultimate goal of achieving a long-term, in situ AUV presence to conduct repeat surveys or respond to ephemeral events without constant human oversight is well aligned with institutional goals and strategies. </a:t>
            </a:r>
            <a:endParaRPr lang="en-US" dirty="0" smtClean="0"/>
          </a:p>
          <a:p>
            <a:pPr marL="114300" indent="0">
              <a:buNone/>
            </a:pPr>
            <a:endParaRPr lang="en-US" dirty="0"/>
          </a:p>
          <a:p>
            <a:r>
              <a:rPr lang="en-US" dirty="0" smtClean="0"/>
              <a:t>Limited appetite for an expensive new AUV, but we are encouraged to invest engineering resources and existing vehicles to explore this topic.</a:t>
            </a:r>
            <a:endParaRPr lang="en-US" dirty="0"/>
          </a:p>
        </p:txBody>
      </p:sp>
    </p:spTree>
    <p:extLst>
      <p:ext uri="{BB962C8B-B14F-4D97-AF65-F5344CB8AC3E}">
        <p14:creationId xmlns:p14="http://schemas.microsoft.com/office/powerpoint/2010/main" val="17831151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2017 Objectives	</a:t>
            </a:r>
            <a:endParaRPr lang="en-US" dirty="0"/>
          </a:p>
        </p:txBody>
      </p:sp>
      <p:sp>
        <p:nvSpPr>
          <p:cNvPr id="3" name="Content Placeholder 2"/>
          <p:cNvSpPr>
            <a:spLocks noGrp="1"/>
          </p:cNvSpPr>
          <p:nvPr>
            <p:ph idx="1"/>
          </p:nvPr>
        </p:nvSpPr>
        <p:spPr/>
        <p:txBody>
          <a:bodyPr/>
          <a:lstStyle/>
          <a:p>
            <a:r>
              <a:rPr lang="en-US" dirty="0" smtClean="0"/>
              <a:t>Demonstrate reliable acoustic homing</a:t>
            </a:r>
          </a:p>
          <a:p>
            <a:pPr lvl="1"/>
            <a:r>
              <a:rPr lang="en-US" dirty="0" smtClean="0"/>
              <a:t>Brett, Rob, Francois, </a:t>
            </a:r>
          </a:p>
          <a:p>
            <a:r>
              <a:rPr lang="en-US" dirty="0" smtClean="0"/>
              <a:t>Hibernation Controller</a:t>
            </a:r>
          </a:p>
          <a:p>
            <a:pPr lvl="1"/>
            <a:r>
              <a:rPr lang="en-US" dirty="0" smtClean="0"/>
              <a:t>Mark, Paul, Alana</a:t>
            </a:r>
          </a:p>
          <a:p>
            <a:r>
              <a:rPr lang="en-US" dirty="0" smtClean="0"/>
              <a:t>Continue long-term testing</a:t>
            </a:r>
          </a:p>
          <a:p>
            <a:pPr lvl="1"/>
            <a:r>
              <a:rPr lang="en-US" dirty="0" smtClean="0"/>
              <a:t>Syntactic Foam - Brett </a:t>
            </a:r>
          </a:p>
          <a:p>
            <a:pPr lvl="1"/>
            <a:r>
              <a:rPr lang="en-US" dirty="0" smtClean="0"/>
              <a:t>battery self-discharge - Paul</a:t>
            </a:r>
          </a:p>
          <a:p>
            <a:r>
              <a:rPr lang="en-US" dirty="0" smtClean="0"/>
              <a:t>Dorado automation and reliability</a:t>
            </a:r>
          </a:p>
          <a:p>
            <a:pPr lvl="1"/>
            <a:r>
              <a:rPr lang="en-US" dirty="0" smtClean="0"/>
              <a:t>Kent, Rich, Ben/Mathieu</a:t>
            </a:r>
          </a:p>
          <a:p>
            <a:r>
              <a:rPr lang="en-US" dirty="0" smtClean="0"/>
              <a:t> </a:t>
            </a:r>
          </a:p>
          <a:p>
            <a:pPr lvl="1"/>
            <a:endParaRPr lang="en-US" dirty="0"/>
          </a:p>
        </p:txBody>
      </p:sp>
    </p:spTree>
    <p:extLst>
      <p:ext uri="{BB962C8B-B14F-4D97-AF65-F5344CB8AC3E}">
        <p14:creationId xmlns:p14="http://schemas.microsoft.com/office/powerpoint/2010/main" val="11880501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Demonstrate reliable acoustic </a:t>
            </a:r>
            <a:r>
              <a:rPr lang="en-US" dirty="0" smtClean="0"/>
              <a:t>homing</a:t>
            </a:r>
            <a:endParaRPr lang="en-US" dirty="0"/>
          </a:p>
        </p:txBody>
      </p:sp>
      <p:sp>
        <p:nvSpPr>
          <p:cNvPr id="3" name="Content Placeholder 2"/>
          <p:cNvSpPr>
            <a:spLocks noGrp="1"/>
          </p:cNvSpPr>
          <p:nvPr>
            <p:ph idx="1"/>
          </p:nvPr>
        </p:nvSpPr>
        <p:spPr>
          <a:xfrm>
            <a:off x="457200" y="1695900"/>
            <a:ext cx="8686800" cy="4858750"/>
          </a:xfrm>
        </p:spPr>
        <p:txBody>
          <a:bodyPr>
            <a:normAutofit/>
          </a:bodyPr>
          <a:lstStyle/>
          <a:p>
            <a:r>
              <a:rPr lang="en-US" dirty="0" smtClean="0">
                <a:solidFill>
                  <a:schemeClr val="bg1"/>
                </a:solidFill>
              </a:rPr>
              <a:t>Perform 100+ homing attempts</a:t>
            </a:r>
          </a:p>
          <a:p>
            <a:r>
              <a:rPr lang="en-US" dirty="0" smtClean="0">
                <a:solidFill>
                  <a:schemeClr val="bg1"/>
                </a:solidFill>
              </a:rPr>
              <a:t>Use Iceberg AUV (after it returns from arctic)</a:t>
            </a:r>
          </a:p>
          <a:p>
            <a:r>
              <a:rPr lang="en-US" dirty="0" smtClean="0">
                <a:solidFill>
                  <a:schemeClr val="bg1"/>
                </a:solidFill>
              </a:rPr>
              <a:t>Borrow </a:t>
            </a:r>
            <a:r>
              <a:rPr lang="en-US" dirty="0" err="1" smtClean="0">
                <a:solidFill>
                  <a:schemeClr val="bg1"/>
                </a:solidFill>
              </a:rPr>
              <a:t>iUSBL</a:t>
            </a:r>
            <a:r>
              <a:rPr lang="en-US" dirty="0" smtClean="0">
                <a:solidFill>
                  <a:schemeClr val="bg1"/>
                </a:solidFill>
              </a:rPr>
              <a:t>, Use existing nose foam from BIAUV</a:t>
            </a:r>
          </a:p>
          <a:p>
            <a:r>
              <a:rPr lang="en-US" dirty="0" smtClean="0">
                <a:solidFill>
                  <a:schemeClr val="bg1"/>
                </a:solidFill>
              </a:rPr>
              <a:t>10 Paragon days – </a:t>
            </a:r>
          </a:p>
          <a:p>
            <a:r>
              <a:rPr lang="en-US" dirty="0" smtClean="0">
                <a:solidFill>
                  <a:schemeClr val="bg1"/>
                </a:solidFill>
              </a:rPr>
              <a:t>Omni-directional</a:t>
            </a:r>
          </a:p>
          <a:p>
            <a:pPr lvl="1"/>
            <a:r>
              <a:rPr lang="en-US" dirty="0" smtClean="0">
                <a:solidFill>
                  <a:schemeClr val="bg1"/>
                </a:solidFill>
              </a:rPr>
              <a:t>Concept uses directional cone dock, but </a:t>
            </a:r>
            <a:r>
              <a:rPr lang="en-US" dirty="0" err="1" smtClean="0">
                <a:solidFill>
                  <a:schemeClr val="bg1"/>
                </a:solidFill>
              </a:rPr>
              <a:t>omni</a:t>
            </a:r>
            <a:r>
              <a:rPr lang="en-US" dirty="0" smtClean="0">
                <a:solidFill>
                  <a:schemeClr val="bg1"/>
                </a:solidFill>
              </a:rPr>
              <a:t> is a contingency</a:t>
            </a:r>
          </a:p>
          <a:p>
            <a:r>
              <a:rPr lang="en-US" dirty="0" smtClean="0">
                <a:solidFill>
                  <a:schemeClr val="bg1"/>
                </a:solidFill>
              </a:rPr>
              <a:t>Use </a:t>
            </a:r>
            <a:r>
              <a:rPr lang="en-US" dirty="0" err="1" smtClean="0">
                <a:solidFill>
                  <a:schemeClr val="bg1"/>
                </a:solidFill>
              </a:rPr>
              <a:t>SeaStar</a:t>
            </a:r>
            <a:r>
              <a:rPr lang="en-US" dirty="0" smtClean="0">
                <a:solidFill>
                  <a:schemeClr val="bg1"/>
                </a:solidFill>
              </a:rPr>
              <a:t> camera and </a:t>
            </a:r>
            <a:r>
              <a:rPr lang="en-US" dirty="0" err="1" smtClean="0">
                <a:solidFill>
                  <a:schemeClr val="bg1"/>
                </a:solidFill>
              </a:rPr>
              <a:t>iUSBL</a:t>
            </a:r>
            <a:r>
              <a:rPr lang="en-US" dirty="0" smtClean="0">
                <a:solidFill>
                  <a:schemeClr val="bg1"/>
                </a:solidFill>
              </a:rPr>
              <a:t> to validate</a:t>
            </a:r>
          </a:p>
          <a:p>
            <a:endParaRPr lang="en-US" dirty="0">
              <a:solidFill>
                <a:schemeClr val="bg1"/>
              </a:solidFill>
            </a:endParaRPr>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2778211" y="4670681"/>
            <a:ext cx="3661655" cy="1940669"/>
          </a:xfrm>
          <a:prstGeom prst="rect">
            <a:avLst/>
          </a:prstGeom>
        </p:spPr>
      </p:pic>
    </p:spTree>
    <p:extLst>
      <p:ext uri="{BB962C8B-B14F-4D97-AF65-F5344CB8AC3E}">
        <p14:creationId xmlns:p14="http://schemas.microsoft.com/office/powerpoint/2010/main" val="14967276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Hibernation Controller</a:t>
            </a:r>
            <a:br>
              <a:rPr lang="en-US" dirty="0"/>
            </a:br>
            <a:endParaRPr lang="en-US" dirty="0"/>
          </a:p>
        </p:txBody>
      </p:sp>
      <p:pic>
        <p:nvPicPr>
          <p:cNvPr id="4" name="Content Placeholder 3" descr="Macintosh HD:Users:hobson:Downloads:Parknfly Outline 1.1.pdf"/>
          <p:cNvPicPr>
            <a:picLocks noGrp="1"/>
          </p:cNvPicPr>
          <p:nvPr>
            <p:ph idx="1"/>
          </p:nvPr>
        </p:nvPicPr>
        <p:blipFill rotWithShape="1">
          <a:blip r:embed="rId2">
            <a:extLst>
              <a:ext uri="{28A0092B-C50C-407E-A947-70E740481C1C}">
                <a14:useLocalDpi xmlns:a14="http://schemas.microsoft.com/office/drawing/2010/main" val="0"/>
              </a:ext>
            </a:extLst>
          </a:blip>
          <a:srcRect l="-60852" r="-30480" b="47153"/>
          <a:stretch/>
        </p:blipFill>
        <p:spPr bwMode="auto">
          <a:xfrm>
            <a:off x="2449362" y="1417522"/>
            <a:ext cx="7506842" cy="5712636"/>
          </a:xfrm>
          <a:prstGeom prst="rect">
            <a:avLst/>
          </a:prstGeom>
          <a:noFill/>
          <a:ln>
            <a:noFill/>
          </a:ln>
          <a:extLst>
            <a:ext uri="{53640926-AAD7-44d8-BBD7-CCE9431645EC}">
              <a14:shadowObscured xmlns:a14="http://schemas.microsoft.com/office/drawing/2010/main"/>
            </a:ext>
          </a:extLst>
        </p:spPr>
      </p:pic>
      <p:sp>
        <p:nvSpPr>
          <p:cNvPr id="5" name="TextBox 4"/>
          <p:cNvSpPr txBox="1"/>
          <p:nvPr/>
        </p:nvSpPr>
        <p:spPr>
          <a:xfrm>
            <a:off x="260812" y="2234024"/>
            <a:ext cx="5000780" cy="2031325"/>
          </a:xfrm>
          <a:prstGeom prst="rect">
            <a:avLst/>
          </a:prstGeom>
          <a:noFill/>
        </p:spPr>
        <p:txBody>
          <a:bodyPr wrap="square" rtlCol="0">
            <a:spAutoFit/>
          </a:bodyPr>
          <a:lstStyle/>
          <a:p>
            <a:pPr marL="285750" indent="-285750">
              <a:buFont typeface="Arial"/>
              <a:buChar char="•"/>
            </a:pPr>
            <a:r>
              <a:rPr lang="en-US" dirty="0" smtClean="0">
                <a:solidFill>
                  <a:srgbClr val="000000"/>
                </a:solidFill>
                <a:latin typeface="Arial Rounded MT Bold"/>
                <a:cs typeface="Arial Rounded MT Bold"/>
              </a:rPr>
              <a:t>Independent system to </a:t>
            </a:r>
            <a:r>
              <a:rPr lang="en-US" dirty="0" smtClean="0">
                <a:solidFill>
                  <a:schemeClr val="bg1"/>
                </a:solidFill>
                <a:latin typeface="Arial Rounded MT Bold" panose="020F0704030504030204" pitchFamily="34" charset="0"/>
              </a:rPr>
              <a:t>the </a:t>
            </a:r>
            <a:r>
              <a:rPr lang="en-US" dirty="0">
                <a:solidFill>
                  <a:schemeClr val="bg1"/>
                </a:solidFill>
                <a:latin typeface="Arial Rounded MT Bold" panose="020F0704030504030204" pitchFamily="34" charset="0"/>
              </a:rPr>
              <a:t>AUV </a:t>
            </a:r>
            <a:r>
              <a:rPr lang="en-US" dirty="0" smtClean="0">
                <a:solidFill>
                  <a:schemeClr val="bg1"/>
                </a:solidFill>
                <a:latin typeface="Arial Rounded MT Bold" panose="020F0704030504030204" pitchFamily="34" charset="0"/>
              </a:rPr>
              <a:t>up</a:t>
            </a:r>
          </a:p>
          <a:p>
            <a:pPr marL="285750" indent="-285750">
              <a:buFont typeface="Arial"/>
              <a:buChar char="•"/>
            </a:pPr>
            <a:r>
              <a:rPr lang="en-US" dirty="0">
                <a:solidFill>
                  <a:schemeClr val="bg1"/>
                </a:solidFill>
                <a:latin typeface="Arial Rounded MT Bold" panose="020F0704030504030204" pitchFamily="34" charset="0"/>
              </a:rPr>
              <a:t>R</a:t>
            </a:r>
            <a:r>
              <a:rPr lang="en-US" dirty="0" smtClean="0">
                <a:solidFill>
                  <a:schemeClr val="bg1"/>
                </a:solidFill>
                <a:latin typeface="Arial Rounded MT Bold" panose="020F0704030504030204" pitchFamily="34" charset="0"/>
              </a:rPr>
              <a:t>un </a:t>
            </a:r>
            <a:r>
              <a:rPr lang="en-US" dirty="0">
                <a:solidFill>
                  <a:schemeClr val="bg1"/>
                </a:solidFill>
                <a:latin typeface="Arial Rounded MT Bold" panose="020F0704030504030204" pitchFamily="34" charset="0"/>
              </a:rPr>
              <a:t>the </a:t>
            </a:r>
            <a:r>
              <a:rPr lang="en-US" dirty="0" smtClean="0">
                <a:solidFill>
                  <a:schemeClr val="bg1"/>
                </a:solidFill>
                <a:latin typeface="Arial Rounded MT Bold" panose="020F0704030504030204" pitchFamily="34" charset="0"/>
              </a:rPr>
              <a:t>checks</a:t>
            </a:r>
            <a:endParaRPr lang="en-US" dirty="0">
              <a:solidFill>
                <a:schemeClr val="bg1"/>
              </a:solidFill>
              <a:latin typeface="Arial Rounded MT Bold" panose="020F0704030504030204" pitchFamily="34" charset="0"/>
            </a:endParaRPr>
          </a:p>
          <a:p>
            <a:pPr marL="285750" indent="-285750">
              <a:buFont typeface="Arial"/>
              <a:buChar char="•"/>
            </a:pPr>
            <a:r>
              <a:rPr lang="en-US" dirty="0">
                <a:solidFill>
                  <a:schemeClr val="bg1"/>
                </a:solidFill>
                <a:latin typeface="Arial Rounded MT Bold" panose="020F0704030504030204" pitchFamily="34" charset="0"/>
              </a:rPr>
              <a:t>S</a:t>
            </a:r>
            <a:r>
              <a:rPr lang="en-US" dirty="0" smtClean="0">
                <a:solidFill>
                  <a:schemeClr val="bg1"/>
                </a:solidFill>
                <a:latin typeface="Arial Rounded MT Bold" panose="020F0704030504030204" pitchFamily="34" charset="0"/>
              </a:rPr>
              <a:t>tart </a:t>
            </a:r>
            <a:r>
              <a:rPr lang="en-US" dirty="0">
                <a:solidFill>
                  <a:schemeClr val="bg1"/>
                </a:solidFill>
                <a:latin typeface="Arial Rounded MT Bold" panose="020F0704030504030204" pitchFamily="34" charset="0"/>
              </a:rPr>
              <a:t>the </a:t>
            </a:r>
            <a:r>
              <a:rPr lang="en-US" dirty="0" smtClean="0">
                <a:solidFill>
                  <a:schemeClr val="bg1"/>
                </a:solidFill>
                <a:latin typeface="Arial Rounded MT Bold" panose="020F0704030504030204" pitchFamily="34" charset="0"/>
              </a:rPr>
              <a:t>mission</a:t>
            </a:r>
          </a:p>
          <a:p>
            <a:pPr marL="285750" indent="-285750">
              <a:buFont typeface="Arial"/>
              <a:buChar char="•"/>
            </a:pPr>
            <a:r>
              <a:rPr lang="en-US" dirty="0">
                <a:solidFill>
                  <a:schemeClr val="bg1"/>
                </a:solidFill>
                <a:latin typeface="Arial Rounded MT Bold" panose="020F0704030504030204" pitchFamily="34" charset="0"/>
              </a:rPr>
              <a:t>W</a:t>
            </a:r>
            <a:r>
              <a:rPr lang="en-US" dirty="0" smtClean="0">
                <a:solidFill>
                  <a:schemeClr val="bg1"/>
                </a:solidFill>
                <a:latin typeface="Arial Rounded MT Bold" panose="020F0704030504030204" pitchFamily="34" charset="0"/>
              </a:rPr>
              <a:t>atch </a:t>
            </a:r>
            <a:r>
              <a:rPr lang="en-US" dirty="0">
                <a:solidFill>
                  <a:schemeClr val="bg1"/>
                </a:solidFill>
                <a:latin typeface="Arial Rounded MT Bold" panose="020F0704030504030204" pitchFamily="34" charset="0"/>
              </a:rPr>
              <a:t>for problems.  </a:t>
            </a:r>
            <a:endParaRPr lang="en-US" dirty="0" smtClean="0">
              <a:solidFill>
                <a:schemeClr val="bg1"/>
              </a:solidFill>
              <a:latin typeface="Arial Rounded MT Bold" panose="020F0704030504030204" pitchFamily="34" charset="0"/>
            </a:endParaRPr>
          </a:p>
          <a:p>
            <a:pPr marL="285750" indent="-285750">
              <a:buFont typeface="Arial"/>
              <a:buChar char="•"/>
            </a:pPr>
            <a:r>
              <a:rPr lang="en-US" dirty="0" smtClean="0">
                <a:solidFill>
                  <a:schemeClr val="bg1"/>
                </a:solidFill>
                <a:latin typeface="Arial Rounded MT Bold" panose="020F0704030504030204" pitchFamily="34" charset="0"/>
              </a:rPr>
              <a:t>If </a:t>
            </a:r>
            <a:r>
              <a:rPr lang="en-US" dirty="0">
                <a:solidFill>
                  <a:schemeClr val="bg1"/>
                </a:solidFill>
                <a:latin typeface="Arial Rounded MT Bold" panose="020F0704030504030204" pitchFamily="34" charset="0"/>
              </a:rPr>
              <a:t>the AUV cannot get back to the dock, sink the AUV to the seafloor and wait for help</a:t>
            </a:r>
            <a:endParaRPr lang="en-US" dirty="0">
              <a:solidFill>
                <a:srgbClr val="000000"/>
              </a:solidFill>
              <a:latin typeface="Arial Rounded MT Bold"/>
              <a:cs typeface="Arial Rounded MT Bold"/>
            </a:endParaRPr>
          </a:p>
        </p:txBody>
      </p:sp>
    </p:spTree>
    <p:extLst>
      <p:ext uri="{BB962C8B-B14F-4D97-AF65-F5344CB8AC3E}">
        <p14:creationId xmlns:p14="http://schemas.microsoft.com/office/powerpoint/2010/main" val="25814021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a:t>
            </a:r>
            <a:endParaRPr lang="en-US" dirty="0"/>
          </a:p>
        </p:txBody>
      </p:sp>
      <p:sp>
        <p:nvSpPr>
          <p:cNvPr id="3" name="Content Placeholder 2"/>
          <p:cNvSpPr>
            <a:spLocks noGrp="1"/>
          </p:cNvSpPr>
          <p:nvPr>
            <p:ph idx="1"/>
          </p:nvPr>
        </p:nvSpPr>
        <p:spPr>
          <a:xfrm>
            <a:off x="192774" y="1752600"/>
            <a:ext cx="8951226" cy="4373563"/>
          </a:xfrm>
        </p:spPr>
        <p:txBody>
          <a:bodyPr>
            <a:normAutofit/>
          </a:bodyPr>
          <a:lstStyle/>
          <a:p>
            <a:r>
              <a:rPr lang="en-US" dirty="0" smtClean="0"/>
              <a:t>Long-term battery self discharge tests</a:t>
            </a:r>
          </a:p>
          <a:p>
            <a:pPr lvl="1"/>
            <a:r>
              <a:rPr lang="en-US" dirty="0" smtClean="0"/>
              <a:t>Battery packs are here</a:t>
            </a:r>
          </a:p>
          <a:p>
            <a:pPr lvl="1"/>
            <a:r>
              <a:rPr lang="en-US" dirty="0" smtClean="0"/>
              <a:t>Paul working on test plan and coordinating with DMO to borrow an 8 stick backplane</a:t>
            </a:r>
          </a:p>
          <a:p>
            <a:r>
              <a:rPr lang="en-US" dirty="0" smtClean="0"/>
              <a:t>Dorado check-list automation</a:t>
            </a:r>
          </a:p>
          <a:p>
            <a:r>
              <a:rPr lang="en-US" dirty="0" smtClean="0"/>
              <a:t>Dorado startup</a:t>
            </a:r>
          </a:p>
          <a:p>
            <a:pPr lvl="1"/>
            <a:r>
              <a:rPr lang="en-US" dirty="0" smtClean="0"/>
              <a:t>MVC</a:t>
            </a:r>
            <a:r>
              <a:rPr lang="en-US" dirty="0"/>
              <a:t>, </a:t>
            </a:r>
            <a:r>
              <a:rPr lang="en-US" dirty="0" err="1"/>
              <a:t>Kearfott</a:t>
            </a:r>
            <a:r>
              <a:rPr lang="en-US" dirty="0"/>
              <a:t>, </a:t>
            </a:r>
            <a:r>
              <a:rPr lang="en-US" dirty="0" err="1" smtClean="0"/>
              <a:t>Edgetech</a:t>
            </a:r>
            <a:r>
              <a:rPr lang="en-US" dirty="0" smtClean="0"/>
              <a:t>, </a:t>
            </a:r>
            <a:r>
              <a:rPr lang="en-US" dirty="0"/>
              <a:t>Reson (BIT check), Camera </a:t>
            </a:r>
            <a:r>
              <a:rPr lang="en-US" smtClean="0"/>
              <a:t>and Sensors </a:t>
            </a:r>
            <a:endParaRPr lang="en-US" dirty="0" smtClean="0"/>
          </a:p>
          <a:p>
            <a:r>
              <a:rPr lang="en-US" dirty="0" smtClean="0"/>
              <a:t>2</a:t>
            </a:r>
            <a:r>
              <a:rPr lang="en-US" baseline="30000" dirty="0" smtClean="0"/>
              <a:t>nd</a:t>
            </a:r>
            <a:r>
              <a:rPr lang="en-US" dirty="0" smtClean="0"/>
              <a:t> set of syntactic foam samples were deployed in Nov</a:t>
            </a:r>
          </a:p>
          <a:p>
            <a:r>
              <a:rPr lang="en-US" dirty="0" smtClean="0"/>
              <a:t>Long-term testing of Glue-joint</a:t>
            </a:r>
          </a:p>
          <a:p>
            <a:endParaRPr lang="en-US" dirty="0"/>
          </a:p>
        </p:txBody>
      </p:sp>
    </p:spTree>
    <p:extLst>
      <p:ext uri="{BB962C8B-B14F-4D97-AF65-F5344CB8AC3E}">
        <p14:creationId xmlns:p14="http://schemas.microsoft.com/office/powerpoint/2010/main" val="42337658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02920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Park&amp;Fly: Notional CONOPS</a:t>
            </a:r>
          </a:p>
        </p:txBody>
      </p:sp>
      <p:sp>
        <p:nvSpPr>
          <p:cNvPr id="5" name="Content Placeholder 4"/>
          <p:cNvSpPr>
            <a:spLocks noGrp="1"/>
          </p:cNvSpPr>
          <p:nvPr>
            <p:ph idx="1"/>
          </p:nvPr>
        </p:nvSpPr>
        <p:spPr>
          <a:ln>
            <a:solidFill>
              <a:srgbClr val="000000"/>
            </a:solidFill>
          </a:ln>
        </p:spPr>
        <p:txBody>
          <a:bodyPr>
            <a:normAutofit fontScale="85000" lnSpcReduction="10000"/>
          </a:bodyPr>
          <a:lstStyle/>
          <a:p>
            <a:pPr marL="514350" indent="-514350">
              <a:buFont typeface="+mj-lt"/>
              <a:buAutoNum type="arabicPeriod"/>
            </a:pPr>
            <a:r>
              <a:rPr lang="en-US" dirty="0"/>
              <a:t>Arrive at site</a:t>
            </a:r>
          </a:p>
          <a:p>
            <a:pPr marL="514350" indent="-514350">
              <a:buFont typeface="+mj-lt"/>
              <a:buAutoNum type="arabicPeriod"/>
            </a:pPr>
            <a:r>
              <a:rPr lang="en-US" dirty="0"/>
              <a:t>Deploy the dock and </a:t>
            </a:r>
            <a:r>
              <a:rPr lang="en-US" dirty="0" smtClean="0"/>
              <a:t>outer beacon</a:t>
            </a:r>
            <a:endParaRPr lang="en-US" dirty="0"/>
          </a:p>
          <a:p>
            <a:pPr marL="514350" indent="-514350">
              <a:buFont typeface="+mj-lt"/>
              <a:buAutoNum type="arabicPeriod"/>
            </a:pPr>
            <a:r>
              <a:rPr lang="en-US" dirty="0"/>
              <a:t>Prep the AUV</a:t>
            </a:r>
          </a:p>
          <a:p>
            <a:pPr marL="514350" indent="-514350">
              <a:buFont typeface="+mj-lt"/>
              <a:buAutoNum type="arabicPeriod"/>
            </a:pPr>
            <a:r>
              <a:rPr lang="en-US" dirty="0"/>
              <a:t>Launch the AUV</a:t>
            </a:r>
          </a:p>
          <a:p>
            <a:pPr marL="514350" indent="-514350">
              <a:buFont typeface="+mj-lt"/>
              <a:buAutoNum type="arabicPeriod"/>
            </a:pPr>
            <a:r>
              <a:rPr lang="en-US" dirty="0"/>
              <a:t>Run first transect</a:t>
            </a:r>
          </a:p>
          <a:p>
            <a:pPr marL="514350" indent="-514350">
              <a:buFont typeface="+mj-lt"/>
              <a:buAutoNum type="arabicPeriod"/>
            </a:pPr>
            <a:r>
              <a:rPr lang="en-US" dirty="0"/>
              <a:t>Park</a:t>
            </a:r>
          </a:p>
          <a:p>
            <a:pPr marL="514350" indent="-514350">
              <a:buFont typeface="+mj-lt"/>
              <a:buAutoNum type="arabicPeriod"/>
            </a:pPr>
            <a:r>
              <a:rPr lang="en-US" dirty="0"/>
              <a:t>Parking verification</a:t>
            </a:r>
          </a:p>
          <a:p>
            <a:pPr marL="514350" indent="-514350">
              <a:buFont typeface="+mj-lt"/>
              <a:buAutoNum type="arabicPeriod"/>
            </a:pPr>
            <a:r>
              <a:rPr lang="en-US" dirty="0"/>
              <a:t>Depart site</a:t>
            </a:r>
          </a:p>
          <a:p>
            <a:pPr marL="514350" indent="-514350">
              <a:buFont typeface="+mj-lt"/>
              <a:buAutoNum type="arabicPeriod"/>
            </a:pPr>
            <a:r>
              <a:rPr lang="en-US" dirty="0"/>
              <a:t>AUV periodically parks and </a:t>
            </a:r>
            <a:r>
              <a:rPr lang="en-US" dirty="0" smtClean="0"/>
              <a:t>flies</a:t>
            </a:r>
          </a:p>
          <a:p>
            <a:pPr marL="297180" lvl="1" indent="0">
              <a:buNone/>
            </a:pPr>
            <a:r>
              <a:rPr lang="en-US" dirty="0" smtClean="0"/>
              <a:t>- At Station-M, could control from shore via wave-glider </a:t>
            </a:r>
            <a:r>
              <a:rPr lang="en-US" dirty="0" err="1" smtClean="0"/>
              <a:t>comm</a:t>
            </a:r>
            <a:r>
              <a:rPr lang="en-US" dirty="0" smtClean="0"/>
              <a:t> relay</a:t>
            </a:r>
            <a:endParaRPr lang="en-US" dirty="0"/>
          </a:p>
          <a:p>
            <a:pPr marL="514350" indent="-514350">
              <a:buFont typeface="+mj-lt"/>
              <a:buAutoNum type="arabicPeriod"/>
            </a:pPr>
            <a:r>
              <a:rPr lang="en-US" dirty="0"/>
              <a:t>Return to site</a:t>
            </a:r>
          </a:p>
          <a:p>
            <a:pPr marL="514350" indent="-514350">
              <a:buFont typeface="+mj-lt"/>
              <a:buAutoNum type="arabicPeriod"/>
            </a:pPr>
            <a:r>
              <a:rPr lang="en-US" dirty="0"/>
              <a:t>Recover AUV</a:t>
            </a:r>
          </a:p>
          <a:p>
            <a:pPr marL="514350" indent="-514350">
              <a:buFont typeface="+mj-lt"/>
              <a:buAutoNum type="arabicPeriod"/>
            </a:pPr>
            <a:r>
              <a:rPr lang="en-US" dirty="0"/>
              <a:t>Recover dock and LBL (minus anchor)</a:t>
            </a:r>
          </a:p>
        </p:txBody>
      </p:sp>
    </p:spTree>
    <p:extLst>
      <p:ext uri="{BB962C8B-B14F-4D97-AF65-F5344CB8AC3E}">
        <p14:creationId xmlns:p14="http://schemas.microsoft.com/office/powerpoint/2010/main" val="3335747155"/>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Date Placeholder 2"/>
          <p:cNvSpPr>
            <a:spLocks noGrp="1"/>
          </p:cNvSpPr>
          <p:nvPr>
            <p:ph type="dt" sz="half" idx="10"/>
          </p:nvPr>
        </p:nvSpPr>
        <p:spPr/>
        <p:txBody>
          <a:bodyPr/>
          <a:lstStyle/>
          <a:p>
            <a:r>
              <a:rPr lang="en-US" altLang="en-US">
                <a:solidFill>
                  <a:srgbClr val="000000"/>
                </a:solidFill>
              </a:rPr>
              <a:t>3 Feb 06; RSM ; Page </a:t>
            </a:r>
            <a:fld id="{9F7C3C4F-A2D4-438A-8227-C1CDA2DD4069}" type="slidenum">
              <a:rPr lang="en-US" altLang="en-US">
                <a:solidFill>
                  <a:srgbClr val="000000"/>
                </a:solidFill>
              </a:rPr>
              <a:pPr/>
              <a:t>19</a:t>
            </a:fld>
            <a:endParaRPr lang="en-US" altLang="en-US">
              <a:solidFill>
                <a:srgbClr val="000000"/>
              </a:solidFill>
            </a:endParaRPr>
          </a:p>
        </p:txBody>
      </p:sp>
      <p:sp>
        <p:nvSpPr>
          <p:cNvPr id="198708" name="Line 52"/>
          <p:cNvSpPr>
            <a:spLocks noChangeShapeType="1"/>
          </p:cNvSpPr>
          <p:nvPr/>
        </p:nvSpPr>
        <p:spPr bwMode="auto">
          <a:xfrm>
            <a:off x="3941763" y="4581525"/>
            <a:ext cx="504825" cy="46038"/>
          </a:xfrm>
          <a:prstGeom prst="line">
            <a:avLst/>
          </a:prstGeom>
          <a:noFill/>
          <a:ln w="12700">
            <a:solidFill>
              <a:schemeClr val="tx1"/>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98658" name="Line 2"/>
          <p:cNvSpPr>
            <a:spLocks noChangeShapeType="1"/>
          </p:cNvSpPr>
          <p:nvPr/>
        </p:nvSpPr>
        <p:spPr bwMode="auto">
          <a:xfrm flipV="1">
            <a:off x="3921125" y="3727450"/>
            <a:ext cx="90488" cy="923925"/>
          </a:xfrm>
          <a:prstGeom prst="line">
            <a:avLst/>
          </a:prstGeom>
          <a:noFill/>
          <a:ln w="12700">
            <a:solidFill>
              <a:schemeClr val="tx1"/>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98659" name="Rectangle 3"/>
          <p:cNvSpPr>
            <a:spLocks noGrp="1" noChangeArrowheads="1"/>
          </p:cNvSpPr>
          <p:nvPr>
            <p:ph type="title"/>
          </p:nvPr>
        </p:nvSpPr>
        <p:spPr>
          <a:xfrm>
            <a:off x="777875" y="174625"/>
            <a:ext cx="7764463" cy="898525"/>
          </a:xfrm>
        </p:spPr>
        <p:txBody>
          <a:bodyPr/>
          <a:lstStyle/>
          <a:p>
            <a:r>
              <a:rPr lang="en-US" altLang="en-US">
                <a:solidFill>
                  <a:srgbClr val="000000"/>
                </a:solidFill>
              </a:rPr>
              <a:t>Docking Sequence</a:t>
            </a:r>
          </a:p>
        </p:txBody>
      </p:sp>
      <p:grpSp>
        <p:nvGrpSpPr>
          <p:cNvPr id="198660" name="Group 4"/>
          <p:cNvGrpSpPr>
            <a:grpSpLocks/>
          </p:cNvGrpSpPr>
          <p:nvPr/>
        </p:nvGrpSpPr>
        <p:grpSpPr bwMode="auto">
          <a:xfrm>
            <a:off x="1947863" y="4144963"/>
            <a:ext cx="1566862" cy="1619250"/>
            <a:chOff x="441" y="2643"/>
            <a:chExt cx="987" cy="1020"/>
          </a:xfrm>
        </p:grpSpPr>
        <p:sp>
          <p:nvSpPr>
            <p:cNvPr id="198661" name="Line 5"/>
            <p:cNvSpPr>
              <a:spLocks noChangeShapeType="1"/>
            </p:cNvSpPr>
            <p:nvPr/>
          </p:nvSpPr>
          <p:spPr bwMode="auto">
            <a:xfrm flipV="1">
              <a:off x="446" y="2643"/>
              <a:ext cx="0" cy="102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98662" name="Line 6"/>
            <p:cNvSpPr>
              <a:spLocks noChangeShapeType="1"/>
            </p:cNvSpPr>
            <p:nvPr/>
          </p:nvSpPr>
          <p:spPr bwMode="auto">
            <a:xfrm>
              <a:off x="441" y="3653"/>
              <a:ext cx="987"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grpSp>
      <p:sp>
        <p:nvSpPr>
          <p:cNvPr id="198663" name="Text Box 7"/>
          <p:cNvSpPr txBox="1">
            <a:spLocks noChangeArrowheads="1"/>
          </p:cNvSpPr>
          <p:nvPr/>
        </p:nvSpPr>
        <p:spPr bwMode="auto">
          <a:xfrm>
            <a:off x="1744663" y="3714750"/>
            <a:ext cx="35542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olidFill>
                  <a:srgbClr val="000000"/>
                </a:solidFill>
              </a:rPr>
              <a:t>N</a:t>
            </a:r>
          </a:p>
        </p:txBody>
      </p:sp>
      <p:sp>
        <p:nvSpPr>
          <p:cNvPr id="198664" name="Text Box 8"/>
          <p:cNvSpPr txBox="1">
            <a:spLocks noChangeArrowheads="1"/>
          </p:cNvSpPr>
          <p:nvPr/>
        </p:nvSpPr>
        <p:spPr bwMode="auto">
          <a:xfrm>
            <a:off x="3508375" y="5510213"/>
            <a:ext cx="30842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olidFill>
                  <a:srgbClr val="000000"/>
                </a:solidFill>
              </a:rPr>
              <a:t>E</a:t>
            </a:r>
          </a:p>
        </p:txBody>
      </p:sp>
      <p:sp>
        <p:nvSpPr>
          <p:cNvPr id="198665" name="Line 9"/>
          <p:cNvSpPr>
            <a:spLocks noChangeShapeType="1"/>
          </p:cNvSpPr>
          <p:nvPr/>
        </p:nvSpPr>
        <p:spPr bwMode="auto">
          <a:xfrm flipV="1">
            <a:off x="2890838" y="1963738"/>
            <a:ext cx="3800475" cy="295116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98666" name="AutoShape 10"/>
          <p:cNvSpPr>
            <a:spLocks noChangeArrowheads="1"/>
          </p:cNvSpPr>
          <p:nvPr/>
        </p:nvSpPr>
        <p:spPr bwMode="auto">
          <a:xfrm>
            <a:off x="2773363" y="4805363"/>
            <a:ext cx="238125" cy="222250"/>
          </a:xfrm>
          <a:prstGeom prst="star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98667" name="Text Box 11"/>
          <p:cNvSpPr txBox="1">
            <a:spLocks noChangeArrowheads="1"/>
          </p:cNvSpPr>
          <p:nvPr/>
        </p:nvSpPr>
        <p:spPr bwMode="auto">
          <a:xfrm>
            <a:off x="1995488" y="4373563"/>
            <a:ext cx="133350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solidFill>
                  <a:srgbClr val="000000"/>
                </a:solidFill>
              </a:rPr>
              <a:t>Outer Marker</a:t>
            </a:r>
          </a:p>
          <a:p>
            <a:r>
              <a:rPr lang="en-US" altLang="en-US" sz="1400">
                <a:solidFill>
                  <a:srgbClr val="000000"/>
                </a:solidFill>
              </a:rPr>
              <a:t>Waypoint</a:t>
            </a:r>
            <a:endParaRPr lang="en-US" altLang="en-US">
              <a:solidFill>
                <a:srgbClr val="000000"/>
              </a:solidFill>
            </a:endParaRPr>
          </a:p>
        </p:txBody>
      </p:sp>
      <p:sp>
        <p:nvSpPr>
          <p:cNvPr id="198668" name="Text Box 12"/>
          <p:cNvSpPr txBox="1">
            <a:spLocks noChangeArrowheads="1"/>
          </p:cNvSpPr>
          <p:nvPr/>
        </p:nvSpPr>
        <p:spPr bwMode="auto">
          <a:xfrm>
            <a:off x="6753225" y="2052638"/>
            <a:ext cx="64633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solidFill>
                  <a:srgbClr val="000000"/>
                </a:solidFill>
              </a:rPr>
              <a:t>Dock</a:t>
            </a:r>
            <a:endParaRPr lang="en-US" altLang="en-US">
              <a:solidFill>
                <a:srgbClr val="000000"/>
              </a:solidFill>
            </a:endParaRPr>
          </a:p>
        </p:txBody>
      </p:sp>
      <p:grpSp>
        <p:nvGrpSpPr>
          <p:cNvPr id="198669" name="Group 13"/>
          <p:cNvGrpSpPr>
            <a:grpSpLocks/>
          </p:cNvGrpSpPr>
          <p:nvPr/>
        </p:nvGrpSpPr>
        <p:grpSpPr bwMode="auto">
          <a:xfrm rot="-18404658">
            <a:off x="5290344" y="2905919"/>
            <a:ext cx="581025" cy="573087"/>
            <a:chOff x="441" y="2643"/>
            <a:chExt cx="987" cy="1020"/>
          </a:xfrm>
        </p:grpSpPr>
        <p:sp>
          <p:nvSpPr>
            <p:cNvPr id="198670" name="Line 14"/>
            <p:cNvSpPr>
              <a:spLocks noChangeShapeType="1"/>
            </p:cNvSpPr>
            <p:nvPr/>
          </p:nvSpPr>
          <p:spPr bwMode="auto">
            <a:xfrm flipV="1">
              <a:off x="446" y="2643"/>
              <a:ext cx="0" cy="1020"/>
            </a:xfrm>
            <a:prstGeom prst="line">
              <a:avLst/>
            </a:prstGeom>
            <a:noFill/>
            <a:ln w="1270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98671" name="Line 15"/>
            <p:cNvSpPr>
              <a:spLocks noChangeShapeType="1"/>
            </p:cNvSpPr>
            <p:nvPr/>
          </p:nvSpPr>
          <p:spPr bwMode="auto">
            <a:xfrm>
              <a:off x="441" y="3653"/>
              <a:ext cx="987" cy="0"/>
            </a:xfrm>
            <a:prstGeom prst="line">
              <a:avLst/>
            </a:prstGeom>
            <a:noFill/>
            <a:ln w="1270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grpSp>
      <p:sp>
        <p:nvSpPr>
          <p:cNvPr id="198672" name="Arc 16"/>
          <p:cNvSpPr>
            <a:spLocks/>
          </p:cNvSpPr>
          <p:nvPr/>
        </p:nvSpPr>
        <p:spPr bwMode="auto">
          <a:xfrm>
            <a:off x="1955800" y="3735388"/>
            <a:ext cx="1443038" cy="76676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98673" name="Text Box 17"/>
          <p:cNvSpPr txBox="1">
            <a:spLocks noChangeArrowheads="1"/>
          </p:cNvSpPr>
          <p:nvPr/>
        </p:nvSpPr>
        <p:spPr bwMode="auto">
          <a:xfrm>
            <a:off x="2589213" y="3586163"/>
            <a:ext cx="84732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solidFill>
                  <a:srgbClr val="000000"/>
                </a:solidFill>
              </a:rPr>
              <a:t>Bearing</a:t>
            </a:r>
            <a:endParaRPr lang="en-US" altLang="en-US">
              <a:solidFill>
                <a:srgbClr val="000000"/>
              </a:solidFill>
            </a:endParaRPr>
          </a:p>
        </p:txBody>
      </p:sp>
      <p:sp>
        <p:nvSpPr>
          <p:cNvPr id="198674" name="Text Box 18"/>
          <p:cNvSpPr txBox="1">
            <a:spLocks noChangeArrowheads="1"/>
          </p:cNvSpPr>
          <p:nvPr/>
        </p:nvSpPr>
        <p:spPr bwMode="auto">
          <a:xfrm>
            <a:off x="2708275" y="5853113"/>
            <a:ext cx="139153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solidFill>
                  <a:srgbClr val="000000"/>
                </a:solidFill>
              </a:rPr>
              <a:t>Inertially Fixed</a:t>
            </a:r>
          </a:p>
          <a:p>
            <a:r>
              <a:rPr lang="en-US" altLang="en-US" sz="1400">
                <a:solidFill>
                  <a:srgbClr val="000000"/>
                </a:solidFill>
              </a:rPr>
              <a:t>Coordinates</a:t>
            </a:r>
            <a:endParaRPr lang="en-US" altLang="en-US">
              <a:solidFill>
                <a:srgbClr val="000000"/>
              </a:solidFill>
            </a:endParaRPr>
          </a:p>
        </p:txBody>
      </p:sp>
      <p:sp>
        <p:nvSpPr>
          <p:cNvPr id="198676" name="Text Box 20"/>
          <p:cNvSpPr txBox="1">
            <a:spLocks noChangeArrowheads="1"/>
          </p:cNvSpPr>
          <p:nvPr/>
        </p:nvSpPr>
        <p:spPr bwMode="auto">
          <a:xfrm>
            <a:off x="5486400" y="3352800"/>
            <a:ext cx="194394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solidFill>
                  <a:srgbClr val="000000"/>
                </a:solidFill>
              </a:rPr>
              <a:t>y    </a:t>
            </a:r>
            <a:r>
              <a:rPr lang="en-US" altLang="en-US" sz="1400">
                <a:solidFill>
                  <a:srgbClr val="000000"/>
                </a:solidFill>
              </a:rPr>
              <a:t>Cross-Track Error</a:t>
            </a:r>
            <a:endParaRPr lang="en-US" altLang="en-US" sz="1600" b="1" i="1">
              <a:solidFill>
                <a:srgbClr val="000000"/>
              </a:solidFill>
            </a:endParaRPr>
          </a:p>
        </p:txBody>
      </p:sp>
      <p:sp>
        <p:nvSpPr>
          <p:cNvPr id="198677" name="Line 21"/>
          <p:cNvSpPr>
            <a:spLocks noChangeShapeType="1"/>
          </p:cNvSpPr>
          <p:nvPr/>
        </p:nvSpPr>
        <p:spPr bwMode="auto">
          <a:xfrm flipH="1">
            <a:off x="3927475" y="2419350"/>
            <a:ext cx="2798763" cy="2190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cxnSp>
        <p:nvCxnSpPr>
          <p:cNvPr id="198678" name="AutoShape 22"/>
          <p:cNvCxnSpPr>
            <a:cxnSpLocks noChangeShapeType="1"/>
          </p:cNvCxnSpPr>
          <p:nvPr/>
        </p:nvCxnSpPr>
        <p:spPr bwMode="auto">
          <a:xfrm rot="5400000" flipH="1" flipV="1">
            <a:off x="3255963" y="4243388"/>
            <a:ext cx="307975" cy="1038225"/>
          </a:xfrm>
          <a:prstGeom prst="curvedConnector3">
            <a:avLst>
              <a:gd name="adj1" fmla="val 27833"/>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8679" name="Arc 23"/>
          <p:cNvSpPr>
            <a:spLocks/>
          </p:cNvSpPr>
          <p:nvPr/>
        </p:nvSpPr>
        <p:spPr bwMode="auto">
          <a:xfrm>
            <a:off x="1982788" y="3197225"/>
            <a:ext cx="2016125" cy="766763"/>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98680" name="Text Box 24"/>
          <p:cNvSpPr txBox="1">
            <a:spLocks noChangeArrowheads="1"/>
          </p:cNvSpPr>
          <p:nvPr/>
        </p:nvSpPr>
        <p:spPr bwMode="auto">
          <a:xfrm>
            <a:off x="2673350" y="2928938"/>
            <a:ext cx="93586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solidFill>
                  <a:srgbClr val="000000"/>
                </a:solidFill>
              </a:rPr>
              <a:t>Heading</a:t>
            </a:r>
            <a:endParaRPr lang="en-US" altLang="en-US">
              <a:solidFill>
                <a:srgbClr val="000000"/>
              </a:solidFill>
            </a:endParaRPr>
          </a:p>
        </p:txBody>
      </p:sp>
      <p:grpSp>
        <p:nvGrpSpPr>
          <p:cNvPr id="198682" name="Group 26"/>
          <p:cNvGrpSpPr>
            <a:grpSpLocks/>
          </p:cNvGrpSpPr>
          <p:nvPr/>
        </p:nvGrpSpPr>
        <p:grpSpPr bwMode="auto">
          <a:xfrm rot="3185724">
            <a:off x="4610098" y="1555750"/>
            <a:ext cx="1423988" cy="588963"/>
            <a:chOff x="1755" y="934"/>
            <a:chExt cx="897" cy="371"/>
          </a:xfrm>
        </p:grpSpPr>
        <p:sp>
          <p:nvSpPr>
            <p:cNvPr id="198683" name="AutoShape 27"/>
            <p:cNvSpPr>
              <a:spLocks noChangeArrowheads="1"/>
            </p:cNvSpPr>
            <p:nvPr/>
          </p:nvSpPr>
          <p:spPr bwMode="auto">
            <a:xfrm rot="-334">
              <a:off x="1755" y="934"/>
              <a:ext cx="897" cy="371"/>
            </a:xfrm>
            <a:prstGeom prst="rightArrow">
              <a:avLst>
                <a:gd name="adj1" fmla="val 49861"/>
                <a:gd name="adj2" fmla="val 61721"/>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98684" name="Text Box 28"/>
            <p:cNvSpPr txBox="1">
              <a:spLocks noChangeArrowheads="1"/>
            </p:cNvSpPr>
            <p:nvPr/>
          </p:nvSpPr>
          <p:spPr bwMode="auto">
            <a:xfrm>
              <a:off x="1852" y="1027"/>
              <a:ext cx="525"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solidFill>
                    <a:srgbClr val="000000"/>
                  </a:solidFill>
                </a:rPr>
                <a:t>Current</a:t>
              </a:r>
              <a:endParaRPr lang="en-US" altLang="en-US">
                <a:solidFill>
                  <a:srgbClr val="000000"/>
                </a:solidFill>
              </a:endParaRPr>
            </a:p>
          </p:txBody>
        </p:sp>
      </p:grpSp>
      <p:sp>
        <p:nvSpPr>
          <p:cNvPr id="198685" name="Text Box 29"/>
          <p:cNvSpPr txBox="1">
            <a:spLocks noChangeArrowheads="1"/>
          </p:cNvSpPr>
          <p:nvPr/>
        </p:nvSpPr>
        <p:spPr bwMode="auto">
          <a:xfrm>
            <a:off x="3516313" y="4849813"/>
            <a:ext cx="82347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solidFill>
                  <a:srgbClr val="000000"/>
                </a:solidFill>
              </a:rPr>
              <a:t>Vehicle</a:t>
            </a:r>
            <a:endParaRPr lang="en-US" altLang="en-US">
              <a:solidFill>
                <a:srgbClr val="000000"/>
              </a:solidFill>
            </a:endParaRPr>
          </a:p>
        </p:txBody>
      </p:sp>
      <p:grpSp>
        <p:nvGrpSpPr>
          <p:cNvPr id="198686" name="Group 30"/>
          <p:cNvGrpSpPr>
            <a:grpSpLocks/>
          </p:cNvGrpSpPr>
          <p:nvPr/>
        </p:nvGrpSpPr>
        <p:grpSpPr bwMode="auto">
          <a:xfrm rot="-5085985">
            <a:off x="3636962" y="4540251"/>
            <a:ext cx="582613" cy="138112"/>
            <a:chOff x="3224" y="2926"/>
            <a:chExt cx="819" cy="145"/>
          </a:xfrm>
        </p:grpSpPr>
        <p:sp>
          <p:nvSpPr>
            <p:cNvPr id="198687" name="Oval 31"/>
            <p:cNvSpPr>
              <a:spLocks noChangeArrowheads="1"/>
            </p:cNvSpPr>
            <p:nvPr/>
          </p:nvSpPr>
          <p:spPr bwMode="auto">
            <a:xfrm>
              <a:off x="3271" y="2926"/>
              <a:ext cx="772" cy="145"/>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98688" name="Rectangle 32"/>
            <p:cNvSpPr>
              <a:spLocks noChangeArrowheads="1"/>
            </p:cNvSpPr>
            <p:nvPr/>
          </p:nvSpPr>
          <p:spPr bwMode="auto">
            <a:xfrm>
              <a:off x="3224" y="2929"/>
              <a:ext cx="55" cy="140"/>
            </a:xfrm>
            <a:prstGeom prst="rect">
              <a:avLst/>
            </a:prstGeom>
            <a:solidFill>
              <a:srgbClr val="00008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grpSp>
      <p:sp>
        <p:nvSpPr>
          <p:cNvPr id="198689" name="Line 33"/>
          <p:cNvSpPr>
            <a:spLocks noChangeShapeType="1"/>
          </p:cNvSpPr>
          <p:nvPr/>
        </p:nvSpPr>
        <p:spPr bwMode="auto">
          <a:xfrm>
            <a:off x="534988" y="1377950"/>
            <a:ext cx="3798887" cy="355600"/>
          </a:xfrm>
          <a:prstGeom prst="line">
            <a:avLst/>
          </a:prstGeom>
          <a:noFill/>
          <a:ln w="9525">
            <a:solidFill>
              <a:srgbClr val="CC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000000"/>
              </a:solidFill>
            </a:endParaRPr>
          </a:p>
        </p:txBody>
      </p:sp>
      <p:sp>
        <p:nvSpPr>
          <p:cNvPr id="198690" name="Line 34"/>
          <p:cNvSpPr>
            <a:spLocks noChangeShapeType="1"/>
          </p:cNvSpPr>
          <p:nvPr/>
        </p:nvSpPr>
        <p:spPr bwMode="auto">
          <a:xfrm flipH="1">
            <a:off x="2933700" y="1852613"/>
            <a:ext cx="1306513" cy="2838450"/>
          </a:xfrm>
          <a:prstGeom prst="line">
            <a:avLst/>
          </a:prstGeom>
          <a:noFill/>
          <a:ln w="9525">
            <a:solidFill>
              <a:srgbClr val="CC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000000"/>
              </a:solidFill>
            </a:endParaRPr>
          </a:p>
        </p:txBody>
      </p:sp>
      <p:sp>
        <p:nvSpPr>
          <p:cNvPr id="198691" name="Text Box 35"/>
          <p:cNvSpPr txBox="1">
            <a:spLocks noChangeArrowheads="1"/>
          </p:cNvSpPr>
          <p:nvPr/>
        </p:nvSpPr>
        <p:spPr bwMode="auto">
          <a:xfrm>
            <a:off x="4953000" y="4114800"/>
            <a:ext cx="40386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itchFamily="18" charset="0"/>
              </a:defRPr>
            </a:lvl1pPr>
            <a:lvl2pPr marL="914400" indent="-457200">
              <a:defRPr sz="2400">
                <a:solidFill>
                  <a:schemeClr val="tx1"/>
                </a:solidFill>
                <a:latin typeface="Times New Roman" pitchFamily="18" charset="0"/>
              </a:defRPr>
            </a:lvl2pPr>
            <a:lvl3pPr marL="1371600" indent="-457200">
              <a:defRPr sz="2400">
                <a:solidFill>
                  <a:schemeClr val="tx1"/>
                </a:solidFill>
                <a:latin typeface="Times New Roman" pitchFamily="18" charset="0"/>
              </a:defRPr>
            </a:lvl3pPr>
            <a:lvl4pPr marL="1828800" indent="-457200">
              <a:defRPr sz="2400">
                <a:solidFill>
                  <a:schemeClr val="tx1"/>
                </a:solidFill>
                <a:latin typeface="Times New Roman" pitchFamily="18" charset="0"/>
              </a:defRPr>
            </a:lvl4pPr>
            <a:lvl5pPr marL="2286000" indent="-457200">
              <a:defRPr sz="2400">
                <a:solidFill>
                  <a:schemeClr val="tx1"/>
                </a:solidFill>
                <a:latin typeface="Times New Roman" pitchFamily="18" charset="0"/>
              </a:defRPr>
            </a:lvl5pPr>
            <a:lvl6pPr marL="2743200" indent="-457200" eaLnBrk="0" fontAlgn="base" hangingPunct="0">
              <a:spcBef>
                <a:spcPct val="0"/>
              </a:spcBef>
              <a:spcAft>
                <a:spcPct val="0"/>
              </a:spcAft>
              <a:defRPr sz="2400">
                <a:solidFill>
                  <a:schemeClr val="tx1"/>
                </a:solidFill>
                <a:latin typeface="Times New Roman" pitchFamily="18" charset="0"/>
              </a:defRPr>
            </a:lvl6pPr>
            <a:lvl7pPr marL="3200400" indent="-457200" eaLnBrk="0" fontAlgn="base" hangingPunct="0">
              <a:spcBef>
                <a:spcPct val="0"/>
              </a:spcBef>
              <a:spcAft>
                <a:spcPct val="0"/>
              </a:spcAft>
              <a:defRPr sz="2400">
                <a:solidFill>
                  <a:schemeClr val="tx1"/>
                </a:solidFill>
                <a:latin typeface="Times New Roman" pitchFamily="18" charset="0"/>
              </a:defRPr>
            </a:lvl7pPr>
            <a:lvl8pPr marL="3657600" indent="-457200" eaLnBrk="0" fontAlgn="base" hangingPunct="0">
              <a:spcBef>
                <a:spcPct val="0"/>
              </a:spcBef>
              <a:spcAft>
                <a:spcPct val="0"/>
              </a:spcAft>
              <a:defRPr sz="2400">
                <a:solidFill>
                  <a:schemeClr val="tx1"/>
                </a:solidFill>
                <a:latin typeface="Times New Roman" pitchFamily="18" charset="0"/>
              </a:defRPr>
            </a:lvl8pPr>
            <a:lvl9pPr marL="4114800" indent="-457200" eaLnBrk="0" fontAlgn="base" hangingPunct="0">
              <a:spcBef>
                <a:spcPct val="0"/>
              </a:spcBef>
              <a:spcAft>
                <a:spcPct val="0"/>
              </a:spcAft>
              <a:defRPr sz="2400">
                <a:solidFill>
                  <a:schemeClr val="tx1"/>
                </a:solidFill>
                <a:latin typeface="Times New Roman" pitchFamily="18" charset="0"/>
              </a:defRPr>
            </a:lvl9pPr>
          </a:lstStyle>
          <a:p>
            <a:pPr>
              <a:buFontTx/>
              <a:buAutoNum type="arabicPeriod"/>
            </a:pPr>
            <a:r>
              <a:rPr lang="en-US" altLang="en-US" sz="1800">
                <a:solidFill>
                  <a:srgbClr val="000000"/>
                </a:solidFill>
              </a:rPr>
              <a:t>Pure Pursuit Homing  &amp; Navigation Fix</a:t>
            </a:r>
          </a:p>
          <a:p>
            <a:pPr>
              <a:buFontTx/>
              <a:buAutoNum type="arabicPeriod"/>
            </a:pPr>
            <a:r>
              <a:rPr lang="en-US" altLang="en-US" sz="1800">
                <a:solidFill>
                  <a:srgbClr val="000000"/>
                </a:solidFill>
              </a:rPr>
              <a:t>Cross-track control (Waypoint)</a:t>
            </a:r>
          </a:p>
          <a:p>
            <a:pPr>
              <a:buFontTx/>
              <a:buAutoNum type="arabicPeriod"/>
            </a:pPr>
            <a:r>
              <a:rPr lang="en-US" altLang="en-US" sz="1800">
                <a:solidFill>
                  <a:srgbClr val="000000"/>
                </a:solidFill>
              </a:rPr>
              <a:t>Cross-track USBL control (Docking)</a:t>
            </a:r>
          </a:p>
        </p:txBody>
      </p:sp>
      <p:grpSp>
        <p:nvGrpSpPr>
          <p:cNvPr id="198694" name="Group 38"/>
          <p:cNvGrpSpPr>
            <a:grpSpLocks/>
          </p:cNvGrpSpPr>
          <p:nvPr/>
        </p:nvGrpSpPr>
        <p:grpSpPr bwMode="auto">
          <a:xfrm rot="3035565">
            <a:off x="6791325" y="1143000"/>
            <a:ext cx="641350" cy="920750"/>
            <a:chOff x="2400" y="1152"/>
            <a:chExt cx="576" cy="624"/>
          </a:xfrm>
        </p:grpSpPr>
        <p:grpSp>
          <p:nvGrpSpPr>
            <p:cNvPr id="198695" name="Group 39"/>
            <p:cNvGrpSpPr>
              <a:grpSpLocks/>
            </p:cNvGrpSpPr>
            <p:nvPr/>
          </p:nvGrpSpPr>
          <p:grpSpPr bwMode="auto">
            <a:xfrm rot="10800000">
              <a:off x="2400" y="1152"/>
              <a:ext cx="576" cy="624"/>
              <a:chOff x="2640" y="1248"/>
              <a:chExt cx="765" cy="1248"/>
            </a:xfrm>
          </p:grpSpPr>
          <p:sp>
            <p:nvSpPr>
              <p:cNvPr id="198696" name="AutoShape 40"/>
              <p:cNvSpPr>
                <a:spLocks noChangeArrowheads="1"/>
              </p:cNvSpPr>
              <p:nvPr/>
            </p:nvSpPr>
            <p:spPr bwMode="auto">
              <a:xfrm>
                <a:off x="2640" y="1248"/>
                <a:ext cx="765" cy="576"/>
              </a:xfrm>
              <a:custGeom>
                <a:avLst/>
                <a:gdLst>
                  <a:gd name="G0" fmla="+- 6664 0 0"/>
                  <a:gd name="G1" fmla="+- 21600 0 6664"/>
                  <a:gd name="G2" fmla="*/ 6664 1 2"/>
                  <a:gd name="G3" fmla="+- 21600 0 G2"/>
                  <a:gd name="G4" fmla="+/ 6664 21600 2"/>
                  <a:gd name="G5" fmla="+/ G1 0 2"/>
                  <a:gd name="G6" fmla="*/ 21600 21600 6664"/>
                  <a:gd name="G7" fmla="*/ G6 1 2"/>
                  <a:gd name="G8" fmla="+- 21600 0 G7"/>
                  <a:gd name="G9" fmla="*/ 21600 1 2"/>
                  <a:gd name="G10" fmla="+- 6664 0 G9"/>
                  <a:gd name="G11" fmla="?: G10 G8 0"/>
                  <a:gd name="G12" fmla="?: G10 G7 21600"/>
                  <a:gd name="T0" fmla="*/ 18268 w 21600"/>
                  <a:gd name="T1" fmla="*/ 10800 h 21600"/>
                  <a:gd name="T2" fmla="*/ 10800 w 21600"/>
                  <a:gd name="T3" fmla="*/ 21600 h 21600"/>
                  <a:gd name="T4" fmla="*/ 3332 w 21600"/>
                  <a:gd name="T5" fmla="*/ 10800 h 21600"/>
                  <a:gd name="T6" fmla="*/ 10800 w 21600"/>
                  <a:gd name="T7" fmla="*/ 0 h 21600"/>
                  <a:gd name="T8" fmla="*/ 5132 w 21600"/>
                  <a:gd name="T9" fmla="*/ 5132 h 21600"/>
                  <a:gd name="T10" fmla="*/ 16468 w 21600"/>
                  <a:gd name="T11" fmla="*/ 16468 h 21600"/>
                </a:gdLst>
                <a:ahLst/>
                <a:cxnLst>
                  <a:cxn ang="0">
                    <a:pos x="T0" y="T1"/>
                  </a:cxn>
                  <a:cxn ang="0">
                    <a:pos x="T2" y="T3"/>
                  </a:cxn>
                  <a:cxn ang="0">
                    <a:pos x="T4" y="T5"/>
                  </a:cxn>
                  <a:cxn ang="0">
                    <a:pos x="T6" y="T7"/>
                  </a:cxn>
                </a:cxnLst>
                <a:rect l="T8" t="T9" r="T10" b="T11"/>
                <a:pathLst>
                  <a:path w="21600" h="21600">
                    <a:moveTo>
                      <a:pt x="0" y="0"/>
                    </a:moveTo>
                    <a:lnTo>
                      <a:pt x="6664" y="21600"/>
                    </a:lnTo>
                    <a:lnTo>
                      <a:pt x="14936" y="21600"/>
                    </a:lnTo>
                    <a:lnTo>
                      <a:pt x="21600" y="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98697" name="Rectangle 41"/>
              <p:cNvSpPr>
                <a:spLocks noChangeArrowheads="1"/>
              </p:cNvSpPr>
              <p:nvPr/>
            </p:nvSpPr>
            <p:spPr bwMode="auto">
              <a:xfrm>
                <a:off x="2880" y="1824"/>
                <a:ext cx="288" cy="67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grpSp>
        <p:sp>
          <p:nvSpPr>
            <p:cNvPr id="198698" name="Oval 42"/>
            <p:cNvSpPr>
              <a:spLocks noChangeArrowheads="1"/>
            </p:cNvSpPr>
            <p:nvPr/>
          </p:nvSpPr>
          <p:spPr bwMode="auto">
            <a:xfrm>
              <a:off x="2664" y="1728"/>
              <a:ext cx="48" cy="48"/>
            </a:xfrm>
            <a:prstGeom prst="ellipse">
              <a:avLst/>
            </a:prstGeom>
            <a:solidFill>
              <a:srgbClr val="CC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grpSp>
      <p:sp>
        <p:nvSpPr>
          <p:cNvPr id="198700" name="Freeform 44"/>
          <p:cNvSpPr>
            <a:spLocks/>
          </p:cNvSpPr>
          <p:nvPr/>
        </p:nvSpPr>
        <p:spPr bwMode="auto">
          <a:xfrm>
            <a:off x="3962400" y="4114800"/>
            <a:ext cx="304800" cy="228600"/>
          </a:xfrm>
          <a:custGeom>
            <a:avLst/>
            <a:gdLst>
              <a:gd name="T0" fmla="*/ 0 w 192"/>
              <a:gd name="T1" fmla="*/ 0 h 144"/>
              <a:gd name="T2" fmla="*/ 144 w 192"/>
              <a:gd name="T3" fmla="*/ 48 h 144"/>
              <a:gd name="T4" fmla="*/ 192 w 192"/>
              <a:gd name="T5" fmla="*/ 144 h 144"/>
            </a:gdLst>
            <a:ahLst/>
            <a:cxnLst>
              <a:cxn ang="0">
                <a:pos x="T0" y="T1"/>
              </a:cxn>
              <a:cxn ang="0">
                <a:pos x="T2" y="T3"/>
              </a:cxn>
              <a:cxn ang="0">
                <a:pos x="T4" y="T5"/>
              </a:cxn>
            </a:cxnLst>
            <a:rect l="0" t="0" r="r" b="b"/>
            <a:pathLst>
              <a:path w="192" h="144">
                <a:moveTo>
                  <a:pt x="0" y="0"/>
                </a:moveTo>
                <a:cubicBezTo>
                  <a:pt x="56" y="12"/>
                  <a:pt x="112" y="24"/>
                  <a:pt x="144" y="48"/>
                </a:cubicBezTo>
                <a:cubicBezTo>
                  <a:pt x="176" y="72"/>
                  <a:pt x="184" y="108"/>
                  <a:pt x="192" y="144"/>
                </a:cubicBezTo>
              </a:path>
            </a:pathLst>
          </a:custGeom>
          <a:noFill/>
          <a:ln w="9525">
            <a:solidFill>
              <a:schemeClr val="tx1"/>
            </a:solidFill>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000000"/>
              </a:solidFill>
            </a:endParaRPr>
          </a:p>
        </p:txBody>
      </p:sp>
      <p:sp>
        <p:nvSpPr>
          <p:cNvPr id="198701" name="Text Box 45"/>
          <p:cNvSpPr txBox="1">
            <a:spLocks noChangeArrowheads="1"/>
          </p:cNvSpPr>
          <p:nvPr/>
        </p:nvSpPr>
        <p:spPr bwMode="auto">
          <a:xfrm>
            <a:off x="4017963" y="3810000"/>
            <a:ext cx="6302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solidFill>
                  <a:srgbClr val="000000"/>
                </a:solidFill>
                <a:latin typeface="Symbol" pitchFamily="18" charset="2"/>
              </a:rPr>
              <a:t>-DY</a:t>
            </a:r>
          </a:p>
        </p:txBody>
      </p:sp>
      <p:sp>
        <p:nvSpPr>
          <p:cNvPr id="198702" name="Text Box 46"/>
          <p:cNvSpPr txBox="1">
            <a:spLocks noChangeArrowheads="1"/>
          </p:cNvSpPr>
          <p:nvPr/>
        </p:nvSpPr>
        <p:spPr bwMode="auto">
          <a:xfrm>
            <a:off x="5316538" y="5334000"/>
            <a:ext cx="375126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Char char="•"/>
            </a:pPr>
            <a:r>
              <a:rPr lang="en-US" altLang="en-US">
                <a:solidFill>
                  <a:srgbClr val="000000"/>
                </a:solidFill>
              </a:rPr>
              <a:t>  4 states; </a:t>
            </a:r>
            <a:r>
              <a:rPr lang="en-US" altLang="en-US">
                <a:solidFill>
                  <a:srgbClr val="000000"/>
                </a:solidFill>
                <a:latin typeface="Symbol" pitchFamily="18" charset="2"/>
              </a:rPr>
              <a:t>DY</a:t>
            </a:r>
            <a:r>
              <a:rPr lang="en-US" altLang="en-US">
                <a:solidFill>
                  <a:srgbClr val="000000"/>
                </a:solidFill>
              </a:rPr>
              <a:t>, </a:t>
            </a:r>
            <a:r>
              <a:rPr lang="en-US" altLang="en-US" i="1">
                <a:solidFill>
                  <a:srgbClr val="000000"/>
                </a:solidFill>
              </a:rPr>
              <a:t>r, y, v</a:t>
            </a:r>
          </a:p>
          <a:p>
            <a:pPr>
              <a:buFontTx/>
              <a:buChar char="•"/>
            </a:pPr>
            <a:r>
              <a:rPr lang="en-US" altLang="en-US" i="1">
                <a:solidFill>
                  <a:srgbClr val="000000"/>
                </a:solidFill>
              </a:rPr>
              <a:t>  </a:t>
            </a:r>
            <a:r>
              <a:rPr lang="en-US" altLang="en-US">
                <a:solidFill>
                  <a:srgbClr val="000000"/>
                </a:solidFill>
                <a:latin typeface="Symbol" pitchFamily="18" charset="2"/>
              </a:rPr>
              <a:t>DY</a:t>
            </a:r>
            <a:r>
              <a:rPr lang="en-US" altLang="en-US" i="1">
                <a:solidFill>
                  <a:srgbClr val="000000"/>
                </a:solidFill>
              </a:rPr>
              <a:t> </a:t>
            </a:r>
            <a:r>
              <a:rPr lang="en-US" altLang="en-US">
                <a:solidFill>
                  <a:srgbClr val="000000"/>
                </a:solidFill>
              </a:rPr>
              <a:t>is heading deviation</a:t>
            </a:r>
          </a:p>
          <a:p>
            <a:pPr>
              <a:buFontTx/>
              <a:buChar char="•"/>
            </a:pPr>
            <a:r>
              <a:rPr lang="en-US" altLang="en-US" i="1">
                <a:solidFill>
                  <a:srgbClr val="000000"/>
                </a:solidFill>
              </a:rPr>
              <a:t>  y </a:t>
            </a:r>
            <a:r>
              <a:rPr lang="en-US" altLang="en-US">
                <a:solidFill>
                  <a:srgbClr val="000000"/>
                </a:solidFill>
              </a:rPr>
              <a:t>is cross-track error</a:t>
            </a:r>
          </a:p>
        </p:txBody>
      </p:sp>
      <p:sp>
        <p:nvSpPr>
          <p:cNvPr id="198704" name="Text Box 48"/>
          <p:cNvSpPr txBox="1">
            <a:spLocks noChangeArrowheads="1"/>
          </p:cNvSpPr>
          <p:nvPr/>
        </p:nvSpPr>
        <p:spPr bwMode="auto">
          <a:xfrm>
            <a:off x="1905000" y="1447800"/>
            <a:ext cx="31259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olidFill>
                  <a:srgbClr val="000000"/>
                </a:solidFill>
              </a:rPr>
              <a:t>1</a:t>
            </a:r>
          </a:p>
        </p:txBody>
      </p:sp>
      <p:sp>
        <p:nvSpPr>
          <p:cNvPr id="198705" name="Text Box 49"/>
          <p:cNvSpPr txBox="1">
            <a:spLocks noChangeArrowheads="1"/>
          </p:cNvSpPr>
          <p:nvPr/>
        </p:nvSpPr>
        <p:spPr bwMode="auto">
          <a:xfrm>
            <a:off x="3886200" y="2514600"/>
            <a:ext cx="31259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olidFill>
                  <a:srgbClr val="000000"/>
                </a:solidFill>
              </a:rPr>
              <a:t>2</a:t>
            </a:r>
          </a:p>
        </p:txBody>
      </p:sp>
      <p:sp>
        <p:nvSpPr>
          <p:cNvPr id="198707" name="Text Box 51"/>
          <p:cNvSpPr txBox="1">
            <a:spLocks noChangeArrowheads="1"/>
          </p:cNvSpPr>
          <p:nvPr/>
        </p:nvSpPr>
        <p:spPr bwMode="auto">
          <a:xfrm>
            <a:off x="4419600" y="3124200"/>
            <a:ext cx="31259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olidFill>
                  <a:srgbClr val="000000"/>
                </a:solidFill>
              </a:rPr>
              <a:t>3</a:t>
            </a:r>
          </a:p>
        </p:txBody>
      </p:sp>
      <p:sp>
        <p:nvSpPr>
          <p:cNvPr id="198709" name="Text Box 53"/>
          <p:cNvSpPr txBox="1">
            <a:spLocks noChangeArrowheads="1"/>
          </p:cNvSpPr>
          <p:nvPr/>
        </p:nvSpPr>
        <p:spPr bwMode="auto">
          <a:xfrm>
            <a:off x="4411663" y="4433888"/>
            <a:ext cx="3794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solidFill>
                  <a:srgbClr val="000000"/>
                </a:solidFill>
              </a:rPr>
              <a:t>y</a:t>
            </a:r>
            <a:r>
              <a:rPr lang="en-US" altLang="en-US" sz="1600" baseline="-25000">
                <a:solidFill>
                  <a:srgbClr val="000000"/>
                </a:solidFill>
              </a:rPr>
              <a:t>B</a:t>
            </a:r>
          </a:p>
        </p:txBody>
      </p:sp>
      <p:sp>
        <p:nvSpPr>
          <p:cNvPr id="198710" name="Text Box 54"/>
          <p:cNvSpPr txBox="1">
            <a:spLocks noChangeArrowheads="1"/>
          </p:cNvSpPr>
          <p:nvPr/>
        </p:nvSpPr>
        <p:spPr bwMode="auto">
          <a:xfrm>
            <a:off x="3878263" y="3419475"/>
            <a:ext cx="36169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solidFill>
                  <a:srgbClr val="000000"/>
                </a:solidFill>
              </a:rPr>
              <a:t>x</a:t>
            </a:r>
            <a:r>
              <a:rPr lang="en-US" altLang="en-US" sz="1600" baseline="-25000">
                <a:solidFill>
                  <a:srgbClr val="000000"/>
                </a:solidFill>
              </a:rPr>
              <a:t>B</a:t>
            </a:r>
          </a:p>
        </p:txBody>
      </p:sp>
    </p:spTree>
    <p:extLst>
      <p:ext uri="{BB962C8B-B14F-4D97-AF65-F5344CB8AC3E}">
        <p14:creationId xmlns:p14="http://schemas.microsoft.com/office/powerpoint/2010/main" val="244238929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latin typeface="Arial Rounded MT Bold" panose="020F0704030504030204" pitchFamily="34" charset="0"/>
              </a:rPr>
              <a:t>Park &amp; Fly AUV – Abstract</a:t>
            </a:r>
            <a:endParaRPr lang="en-US" dirty="0">
              <a:latin typeface="Arial Rounded MT Bold" panose="020F0704030504030204" pitchFamily="34" charset="0"/>
            </a:endParaRPr>
          </a:p>
        </p:txBody>
      </p:sp>
      <p:sp>
        <p:nvSpPr>
          <p:cNvPr id="3" name="Content Placeholder 2"/>
          <p:cNvSpPr>
            <a:spLocks noGrp="1"/>
          </p:cNvSpPr>
          <p:nvPr>
            <p:ph idx="1"/>
          </p:nvPr>
        </p:nvSpPr>
        <p:spPr>
          <a:xfrm>
            <a:off x="457200" y="1752600"/>
            <a:ext cx="8498910" cy="4373563"/>
          </a:xfrm>
        </p:spPr>
        <p:txBody>
          <a:bodyPr>
            <a:normAutofit/>
          </a:bodyPr>
          <a:lstStyle/>
          <a:p>
            <a:pPr algn="ctr">
              <a:buClrTx/>
            </a:pPr>
            <a:r>
              <a:rPr lang="en-US" dirty="0">
                <a:solidFill>
                  <a:schemeClr val="bg1"/>
                </a:solidFill>
                <a:latin typeface="Arial Rounded MT Bold" panose="020F0704030504030204" pitchFamily="34" charset="0"/>
              </a:rPr>
              <a:t>Develop the capability for a persistent presence in the deep ocean</a:t>
            </a:r>
          </a:p>
          <a:p>
            <a:pPr marL="114300" indent="0">
              <a:buClrTx/>
              <a:buNone/>
            </a:pPr>
            <a:endParaRPr lang="en-US" dirty="0" smtClean="0">
              <a:solidFill>
                <a:schemeClr val="bg1"/>
              </a:solidFill>
              <a:latin typeface="Arial Rounded MT Bold" panose="020F0704030504030204" pitchFamily="34" charset="0"/>
            </a:endParaRPr>
          </a:p>
          <a:p>
            <a:pPr>
              <a:buClrTx/>
            </a:pPr>
            <a:endParaRPr lang="en-US" dirty="0">
              <a:solidFill>
                <a:schemeClr val="bg1"/>
              </a:solidFill>
              <a:latin typeface="Arial Rounded MT Bold" panose="020F0704030504030204" pitchFamily="34" charset="0"/>
            </a:endParaRPr>
          </a:p>
          <a:p>
            <a:pPr>
              <a:buClrTx/>
            </a:pPr>
            <a:r>
              <a:rPr lang="en-US" dirty="0" smtClean="0">
                <a:solidFill>
                  <a:schemeClr val="bg1"/>
                </a:solidFill>
                <a:latin typeface="Arial Rounded MT Bold" panose="020F0704030504030204" pitchFamily="34" charset="0"/>
              </a:rPr>
              <a:t>Conduct seasonal, seafloor imaging and bioacoustics surveys at Station-M.  Without a ship.</a:t>
            </a:r>
          </a:p>
          <a:p>
            <a:pPr>
              <a:buClrTx/>
            </a:pPr>
            <a:r>
              <a:rPr lang="en-US" dirty="0" smtClean="0">
                <a:solidFill>
                  <a:schemeClr val="bg1"/>
                </a:solidFill>
                <a:latin typeface="Arial Rounded MT Bold" panose="020F0704030504030204" pitchFamily="34" charset="0"/>
              </a:rPr>
              <a:t>Conduct seasonal, seafloor mapping with </a:t>
            </a:r>
            <a:r>
              <a:rPr lang="en-US" dirty="0" err="1" smtClean="0">
                <a:solidFill>
                  <a:schemeClr val="bg1"/>
                </a:solidFill>
                <a:latin typeface="Arial Rounded MT Bold" panose="020F0704030504030204" pitchFamily="34" charset="0"/>
              </a:rPr>
              <a:t>sidescan</a:t>
            </a:r>
            <a:r>
              <a:rPr lang="en-US" dirty="0" smtClean="0">
                <a:solidFill>
                  <a:schemeClr val="bg1"/>
                </a:solidFill>
                <a:latin typeface="Arial Rounded MT Bold" panose="020F0704030504030204" pitchFamily="34" charset="0"/>
              </a:rPr>
              <a:t> and multi-beam sonars to </a:t>
            </a:r>
            <a:r>
              <a:rPr lang="en-US" dirty="0">
                <a:solidFill>
                  <a:schemeClr val="bg1"/>
                </a:solidFill>
                <a:latin typeface="Arial Rounded MT Bold" panose="020F0704030504030204" pitchFamily="34" charset="0"/>
              </a:rPr>
              <a:t>investigate the geologic evolution of mud </a:t>
            </a:r>
            <a:r>
              <a:rPr lang="en-US" dirty="0" smtClean="0">
                <a:solidFill>
                  <a:schemeClr val="bg1"/>
                </a:solidFill>
                <a:latin typeface="Arial Rounded MT Bold" panose="020F0704030504030204" pitchFamily="34" charset="0"/>
              </a:rPr>
              <a:t>volcanoes in the Arctic.  Under the ice, without a ship, for one year. </a:t>
            </a:r>
          </a:p>
          <a:p>
            <a:pPr>
              <a:buClrTx/>
            </a:pPr>
            <a:endParaRPr lang="en-US" dirty="0" smtClean="0">
              <a:solidFill>
                <a:schemeClr val="bg1"/>
              </a:solidFill>
              <a:latin typeface="Arial Rounded MT Bold" panose="020F0704030504030204" pitchFamily="34" charset="0"/>
            </a:endParaRPr>
          </a:p>
          <a:p>
            <a:pPr>
              <a:buClrTx/>
            </a:pPr>
            <a:endParaRPr lang="en-US" dirty="0" smtClean="0">
              <a:solidFill>
                <a:schemeClr val="bg1"/>
              </a:solidFill>
              <a:latin typeface="Arial Rounded MT Bold" panose="020F0704030504030204" pitchFamily="34" charset="0"/>
            </a:endParaRPr>
          </a:p>
          <a:p>
            <a:pPr>
              <a:buClrTx/>
            </a:pPr>
            <a:endParaRPr lang="en-US" dirty="0">
              <a:solidFill>
                <a:schemeClr val="bg1"/>
              </a:solidFill>
              <a:latin typeface="Arial Rounded MT Bold" panose="020F0704030504030204" pitchFamily="34" charset="0"/>
            </a:endParaRPr>
          </a:p>
        </p:txBody>
      </p:sp>
      <p:sp>
        <p:nvSpPr>
          <p:cNvPr id="6" name="Freeform 5"/>
          <p:cNvSpPr/>
          <p:nvPr/>
        </p:nvSpPr>
        <p:spPr>
          <a:xfrm>
            <a:off x="1457017" y="2702466"/>
            <a:ext cx="6085918" cy="410646"/>
          </a:xfrm>
          <a:custGeom>
            <a:avLst/>
            <a:gdLst>
              <a:gd name="connsiteX0" fmla="*/ 0 w 6085918"/>
              <a:gd name="connsiteY0" fmla="*/ 303780 h 410646"/>
              <a:gd name="connsiteX1" fmla="*/ 1647173 w 6085918"/>
              <a:gd name="connsiteY1" fmla="*/ 115890 h 410646"/>
              <a:gd name="connsiteX2" fmla="*/ 4490581 w 6085918"/>
              <a:gd name="connsiteY2" fmla="*/ 410251 h 410646"/>
              <a:gd name="connsiteX3" fmla="*/ 5943600 w 6085918"/>
              <a:gd name="connsiteY3" fmla="*/ 40733 h 410646"/>
              <a:gd name="connsiteX4" fmla="*/ 6031282 w 6085918"/>
              <a:gd name="connsiteY4" fmla="*/ 9418 h 410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5918" h="410646">
                <a:moveTo>
                  <a:pt x="0" y="303780"/>
                </a:moveTo>
                <a:cubicBezTo>
                  <a:pt x="449371" y="200962"/>
                  <a:pt x="898743" y="98145"/>
                  <a:pt x="1647173" y="115890"/>
                </a:cubicBezTo>
                <a:cubicBezTo>
                  <a:pt x="2395603" y="133635"/>
                  <a:pt x="3774510" y="422777"/>
                  <a:pt x="4490581" y="410251"/>
                </a:cubicBezTo>
                <a:cubicBezTo>
                  <a:pt x="5206652" y="397725"/>
                  <a:pt x="5686817" y="107538"/>
                  <a:pt x="5943600" y="40733"/>
                </a:cubicBezTo>
                <a:cubicBezTo>
                  <a:pt x="6200383" y="-26072"/>
                  <a:pt x="6031282" y="9418"/>
                  <a:pt x="6031282" y="9418"/>
                </a:cubicBezTo>
              </a:path>
            </a:pathLst>
          </a:cu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90948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Date Placeholder 3"/>
          <p:cNvSpPr>
            <a:spLocks noGrp="1"/>
          </p:cNvSpPr>
          <p:nvPr>
            <p:ph type="dt" sz="half" idx="10"/>
          </p:nvPr>
        </p:nvSpPr>
        <p:spPr/>
        <p:txBody>
          <a:bodyPr/>
          <a:lstStyle/>
          <a:p>
            <a:r>
              <a:rPr lang="en-US" altLang="en-US"/>
              <a:t>3 Feb 06; RSM ; Page </a:t>
            </a:r>
            <a:fld id="{47B9F7E1-A198-41DF-AE05-09AB6892324D}" type="slidenum">
              <a:rPr lang="en-US" altLang="en-US"/>
              <a:pPr/>
              <a:t>20</a:t>
            </a:fld>
            <a:endParaRPr lang="en-US" altLang="en-US"/>
          </a:p>
        </p:txBody>
      </p:sp>
      <p:sp>
        <p:nvSpPr>
          <p:cNvPr id="201730" name="Rectangle 2"/>
          <p:cNvSpPr>
            <a:spLocks noGrp="1" noChangeArrowheads="1"/>
          </p:cNvSpPr>
          <p:nvPr>
            <p:ph type="title"/>
          </p:nvPr>
        </p:nvSpPr>
        <p:spPr>
          <a:xfrm>
            <a:off x="153565" y="101484"/>
            <a:ext cx="8836869" cy="1039427"/>
          </a:xfrm>
        </p:spPr>
        <p:txBody>
          <a:bodyPr>
            <a:normAutofit fontScale="90000"/>
          </a:bodyPr>
          <a:lstStyle/>
          <a:p>
            <a:r>
              <a:rPr lang="en-US" altLang="en-US" dirty="0"/>
              <a:t>Docking State Transition Diagram</a:t>
            </a:r>
          </a:p>
        </p:txBody>
      </p:sp>
      <p:sp>
        <p:nvSpPr>
          <p:cNvPr id="201731" name="Oval 3"/>
          <p:cNvSpPr>
            <a:spLocks noChangeArrowheads="1"/>
          </p:cNvSpPr>
          <p:nvPr/>
        </p:nvSpPr>
        <p:spPr bwMode="auto">
          <a:xfrm>
            <a:off x="3657600" y="1066800"/>
            <a:ext cx="1371600" cy="1295400"/>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800" dirty="0"/>
              <a:t>Flight</a:t>
            </a:r>
          </a:p>
          <a:p>
            <a:pPr algn="ctr"/>
            <a:r>
              <a:rPr lang="en-US" altLang="en-US" sz="1800" dirty="0"/>
              <a:t>(Waypoints,</a:t>
            </a:r>
          </a:p>
          <a:p>
            <a:pPr algn="ctr"/>
            <a:r>
              <a:rPr lang="en-US" altLang="en-US" sz="1800" dirty="0" err="1"/>
              <a:t>Setpoints</a:t>
            </a:r>
            <a:r>
              <a:rPr lang="en-US" altLang="en-US" sz="1800" dirty="0"/>
              <a:t>)</a:t>
            </a:r>
          </a:p>
        </p:txBody>
      </p:sp>
      <p:sp>
        <p:nvSpPr>
          <p:cNvPr id="201732" name="Oval 4"/>
          <p:cNvSpPr>
            <a:spLocks noChangeArrowheads="1"/>
          </p:cNvSpPr>
          <p:nvPr/>
        </p:nvSpPr>
        <p:spPr bwMode="auto">
          <a:xfrm>
            <a:off x="3810000" y="2667000"/>
            <a:ext cx="990600" cy="914400"/>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800"/>
              <a:t>Docking</a:t>
            </a:r>
          </a:p>
          <a:p>
            <a:pPr algn="ctr"/>
            <a:r>
              <a:rPr lang="en-US" altLang="en-US" sz="1800"/>
              <a:t>Homing</a:t>
            </a:r>
          </a:p>
        </p:txBody>
      </p:sp>
      <p:sp>
        <p:nvSpPr>
          <p:cNvPr id="201733" name="Line 5"/>
          <p:cNvSpPr>
            <a:spLocks noChangeShapeType="1"/>
          </p:cNvSpPr>
          <p:nvPr/>
        </p:nvSpPr>
        <p:spPr bwMode="auto">
          <a:xfrm>
            <a:off x="4343400" y="2362200"/>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34" name="Oval 6"/>
          <p:cNvSpPr>
            <a:spLocks noChangeArrowheads="1"/>
          </p:cNvSpPr>
          <p:nvPr/>
        </p:nvSpPr>
        <p:spPr bwMode="auto">
          <a:xfrm>
            <a:off x="3810000" y="3886200"/>
            <a:ext cx="990600" cy="914400"/>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800"/>
              <a:t>Stopped</a:t>
            </a:r>
          </a:p>
        </p:txBody>
      </p:sp>
      <p:sp>
        <p:nvSpPr>
          <p:cNvPr id="201735" name="Line 7"/>
          <p:cNvSpPr>
            <a:spLocks noChangeShapeType="1"/>
          </p:cNvSpPr>
          <p:nvPr/>
        </p:nvSpPr>
        <p:spPr bwMode="auto">
          <a:xfrm>
            <a:off x="4343400" y="3581400"/>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36" name="Oval 8"/>
          <p:cNvSpPr>
            <a:spLocks noChangeArrowheads="1"/>
          </p:cNvSpPr>
          <p:nvPr/>
        </p:nvSpPr>
        <p:spPr bwMode="auto">
          <a:xfrm>
            <a:off x="5410200" y="3886200"/>
            <a:ext cx="1143000" cy="990600"/>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800"/>
              <a:t>Missed</a:t>
            </a:r>
          </a:p>
          <a:p>
            <a:pPr algn="ctr"/>
            <a:r>
              <a:rPr lang="en-US" altLang="en-US" sz="1800"/>
              <a:t>Approach</a:t>
            </a:r>
          </a:p>
        </p:txBody>
      </p:sp>
      <p:sp>
        <p:nvSpPr>
          <p:cNvPr id="201737" name="Oval 9"/>
          <p:cNvSpPr>
            <a:spLocks noChangeArrowheads="1"/>
          </p:cNvSpPr>
          <p:nvPr/>
        </p:nvSpPr>
        <p:spPr bwMode="auto">
          <a:xfrm>
            <a:off x="2133600" y="3810000"/>
            <a:ext cx="1143000" cy="1066800"/>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800"/>
              <a:t>Undocking</a:t>
            </a:r>
          </a:p>
        </p:txBody>
      </p:sp>
      <p:sp>
        <p:nvSpPr>
          <p:cNvPr id="201738" name="Oval 10"/>
          <p:cNvSpPr>
            <a:spLocks noChangeArrowheads="1"/>
          </p:cNvSpPr>
          <p:nvPr/>
        </p:nvSpPr>
        <p:spPr bwMode="auto">
          <a:xfrm>
            <a:off x="5257800" y="5638800"/>
            <a:ext cx="1143000" cy="1066800"/>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800"/>
              <a:t>Electrical</a:t>
            </a:r>
          </a:p>
          <a:p>
            <a:pPr algn="ctr"/>
            <a:r>
              <a:rPr lang="en-US" altLang="en-US" sz="1800"/>
              <a:t>Dock</a:t>
            </a:r>
          </a:p>
          <a:p>
            <a:pPr algn="ctr"/>
            <a:r>
              <a:rPr lang="en-US" altLang="en-US" sz="1800"/>
              <a:t>Contact</a:t>
            </a:r>
          </a:p>
        </p:txBody>
      </p:sp>
      <p:sp>
        <p:nvSpPr>
          <p:cNvPr id="201739" name="Oval 11"/>
          <p:cNvSpPr>
            <a:spLocks noChangeArrowheads="1"/>
          </p:cNvSpPr>
          <p:nvPr/>
        </p:nvSpPr>
        <p:spPr bwMode="auto">
          <a:xfrm>
            <a:off x="3810000" y="5334000"/>
            <a:ext cx="990600" cy="914400"/>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800"/>
              <a:t>Pin</a:t>
            </a:r>
          </a:p>
          <a:p>
            <a:pPr algn="ctr"/>
            <a:r>
              <a:rPr lang="en-US" altLang="en-US" sz="1800"/>
              <a:t>Inserted</a:t>
            </a:r>
          </a:p>
        </p:txBody>
      </p:sp>
      <p:sp>
        <p:nvSpPr>
          <p:cNvPr id="201740" name="Freeform 12"/>
          <p:cNvSpPr>
            <a:spLocks/>
          </p:cNvSpPr>
          <p:nvPr/>
        </p:nvSpPr>
        <p:spPr bwMode="auto">
          <a:xfrm>
            <a:off x="4724400" y="5549900"/>
            <a:ext cx="762000" cy="165100"/>
          </a:xfrm>
          <a:custGeom>
            <a:avLst/>
            <a:gdLst>
              <a:gd name="T0" fmla="*/ 0 w 480"/>
              <a:gd name="T1" fmla="*/ 56 h 104"/>
              <a:gd name="T2" fmla="*/ 288 w 480"/>
              <a:gd name="T3" fmla="*/ 8 h 104"/>
              <a:gd name="T4" fmla="*/ 480 w 480"/>
              <a:gd name="T5" fmla="*/ 104 h 104"/>
            </a:gdLst>
            <a:ahLst/>
            <a:cxnLst>
              <a:cxn ang="0">
                <a:pos x="T0" y="T1"/>
              </a:cxn>
              <a:cxn ang="0">
                <a:pos x="T2" y="T3"/>
              </a:cxn>
              <a:cxn ang="0">
                <a:pos x="T4" y="T5"/>
              </a:cxn>
            </a:cxnLst>
            <a:rect l="0" t="0" r="r" b="b"/>
            <a:pathLst>
              <a:path w="480" h="104">
                <a:moveTo>
                  <a:pt x="0" y="56"/>
                </a:moveTo>
                <a:cubicBezTo>
                  <a:pt x="104" y="28"/>
                  <a:pt x="208" y="0"/>
                  <a:pt x="288" y="8"/>
                </a:cubicBezTo>
                <a:cubicBezTo>
                  <a:pt x="368" y="16"/>
                  <a:pt x="448" y="88"/>
                  <a:pt x="480" y="104"/>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41" name="Freeform 13"/>
          <p:cNvSpPr>
            <a:spLocks/>
          </p:cNvSpPr>
          <p:nvPr/>
        </p:nvSpPr>
        <p:spPr bwMode="auto">
          <a:xfrm>
            <a:off x="4419600" y="6248400"/>
            <a:ext cx="914400" cy="330200"/>
          </a:xfrm>
          <a:custGeom>
            <a:avLst/>
            <a:gdLst>
              <a:gd name="T0" fmla="*/ 576 w 576"/>
              <a:gd name="T1" fmla="*/ 96 h 208"/>
              <a:gd name="T2" fmla="*/ 336 w 576"/>
              <a:gd name="T3" fmla="*/ 192 h 208"/>
              <a:gd name="T4" fmla="*/ 0 w 576"/>
              <a:gd name="T5" fmla="*/ 0 h 208"/>
            </a:gdLst>
            <a:ahLst/>
            <a:cxnLst>
              <a:cxn ang="0">
                <a:pos x="T0" y="T1"/>
              </a:cxn>
              <a:cxn ang="0">
                <a:pos x="T2" y="T3"/>
              </a:cxn>
              <a:cxn ang="0">
                <a:pos x="T4" y="T5"/>
              </a:cxn>
            </a:cxnLst>
            <a:rect l="0" t="0" r="r" b="b"/>
            <a:pathLst>
              <a:path w="576" h="208">
                <a:moveTo>
                  <a:pt x="576" y="96"/>
                </a:moveTo>
                <a:cubicBezTo>
                  <a:pt x="504" y="152"/>
                  <a:pt x="432" y="208"/>
                  <a:pt x="336" y="192"/>
                </a:cubicBezTo>
                <a:cubicBezTo>
                  <a:pt x="240" y="176"/>
                  <a:pt x="120" y="88"/>
                  <a:pt x="0" y="0"/>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42" name="Freeform 14"/>
          <p:cNvSpPr>
            <a:spLocks/>
          </p:cNvSpPr>
          <p:nvPr/>
        </p:nvSpPr>
        <p:spPr bwMode="auto">
          <a:xfrm>
            <a:off x="4495800" y="4800600"/>
            <a:ext cx="76200" cy="533400"/>
          </a:xfrm>
          <a:custGeom>
            <a:avLst/>
            <a:gdLst>
              <a:gd name="T0" fmla="*/ 0 w 48"/>
              <a:gd name="T1" fmla="*/ 0 h 336"/>
              <a:gd name="T2" fmla="*/ 48 w 48"/>
              <a:gd name="T3" fmla="*/ 192 h 336"/>
              <a:gd name="T4" fmla="*/ 0 w 48"/>
              <a:gd name="T5" fmla="*/ 336 h 336"/>
            </a:gdLst>
            <a:ahLst/>
            <a:cxnLst>
              <a:cxn ang="0">
                <a:pos x="T0" y="T1"/>
              </a:cxn>
              <a:cxn ang="0">
                <a:pos x="T2" y="T3"/>
              </a:cxn>
              <a:cxn ang="0">
                <a:pos x="T4" y="T5"/>
              </a:cxn>
            </a:cxnLst>
            <a:rect l="0" t="0" r="r" b="b"/>
            <a:pathLst>
              <a:path w="48" h="336">
                <a:moveTo>
                  <a:pt x="0" y="0"/>
                </a:moveTo>
                <a:cubicBezTo>
                  <a:pt x="24" y="68"/>
                  <a:pt x="48" y="136"/>
                  <a:pt x="48" y="192"/>
                </a:cubicBezTo>
                <a:cubicBezTo>
                  <a:pt x="48" y="248"/>
                  <a:pt x="24" y="292"/>
                  <a:pt x="0" y="336"/>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43" name="Freeform 15"/>
          <p:cNvSpPr>
            <a:spLocks/>
          </p:cNvSpPr>
          <p:nvPr/>
        </p:nvSpPr>
        <p:spPr bwMode="auto">
          <a:xfrm>
            <a:off x="3973513" y="4724400"/>
            <a:ext cx="76200" cy="685800"/>
          </a:xfrm>
          <a:custGeom>
            <a:avLst/>
            <a:gdLst>
              <a:gd name="T0" fmla="*/ 48 w 48"/>
              <a:gd name="T1" fmla="*/ 432 h 432"/>
              <a:gd name="T2" fmla="*/ 0 w 48"/>
              <a:gd name="T3" fmla="*/ 240 h 432"/>
              <a:gd name="T4" fmla="*/ 48 w 48"/>
              <a:gd name="T5" fmla="*/ 0 h 432"/>
            </a:gdLst>
            <a:ahLst/>
            <a:cxnLst>
              <a:cxn ang="0">
                <a:pos x="T0" y="T1"/>
              </a:cxn>
              <a:cxn ang="0">
                <a:pos x="T2" y="T3"/>
              </a:cxn>
              <a:cxn ang="0">
                <a:pos x="T4" y="T5"/>
              </a:cxn>
            </a:cxnLst>
            <a:rect l="0" t="0" r="r" b="b"/>
            <a:pathLst>
              <a:path w="48" h="432">
                <a:moveTo>
                  <a:pt x="48" y="432"/>
                </a:moveTo>
                <a:cubicBezTo>
                  <a:pt x="24" y="372"/>
                  <a:pt x="0" y="312"/>
                  <a:pt x="0" y="240"/>
                </a:cubicBezTo>
                <a:cubicBezTo>
                  <a:pt x="0" y="168"/>
                  <a:pt x="24" y="84"/>
                  <a:pt x="48" y="0"/>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44" name="Line 16"/>
          <p:cNvSpPr>
            <a:spLocks noChangeShapeType="1"/>
          </p:cNvSpPr>
          <p:nvPr/>
        </p:nvSpPr>
        <p:spPr bwMode="auto">
          <a:xfrm>
            <a:off x="4724400" y="3352800"/>
            <a:ext cx="914400" cy="685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45" name="Freeform 17"/>
          <p:cNvSpPr>
            <a:spLocks/>
          </p:cNvSpPr>
          <p:nvPr/>
        </p:nvSpPr>
        <p:spPr bwMode="auto">
          <a:xfrm>
            <a:off x="5029200" y="1676400"/>
            <a:ext cx="1409700" cy="2209800"/>
          </a:xfrm>
          <a:custGeom>
            <a:avLst/>
            <a:gdLst>
              <a:gd name="T0" fmla="*/ 720 w 888"/>
              <a:gd name="T1" fmla="*/ 1392 h 1392"/>
              <a:gd name="T2" fmla="*/ 768 w 888"/>
              <a:gd name="T3" fmla="*/ 576 h 1392"/>
              <a:gd name="T4" fmla="*/ 0 w 888"/>
              <a:gd name="T5" fmla="*/ 0 h 1392"/>
            </a:gdLst>
            <a:ahLst/>
            <a:cxnLst>
              <a:cxn ang="0">
                <a:pos x="T0" y="T1"/>
              </a:cxn>
              <a:cxn ang="0">
                <a:pos x="T2" y="T3"/>
              </a:cxn>
              <a:cxn ang="0">
                <a:pos x="T4" y="T5"/>
              </a:cxn>
            </a:cxnLst>
            <a:rect l="0" t="0" r="r" b="b"/>
            <a:pathLst>
              <a:path w="888" h="1392">
                <a:moveTo>
                  <a:pt x="720" y="1392"/>
                </a:moveTo>
                <a:cubicBezTo>
                  <a:pt x="804" y="1100"/>
                  <a:pt x="888" y="808"/>
                  <a:pt x="768" y="576"/>
                </a:cubicBezTo>
                <a:cubicBezTo>
                  <a:pt x="648" y="344"/>
                  <a:pt x="324" y="172"/>
                  <a:pt x="0" y="0"/>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46" name="Freeform 18"/>
          <p:cNvSpPr>
            <a:spLocks/>
          </p:cNvSpPr>
          <p:nvPr/>
        </p:nvSpPr>
        <p:spPr bwMode="auto">
          <a:xfrm>
            <a:off x="3200400" y="3962400"/>
            <a:ext cx="685800" cy="152400"/>
          </a:xfrm>
          <a:custGeom>
            <a:avLst/>
            <a:gdLst>
              <a:gd name="T0" fmla="*/ 432 w 432"/>
              <a:gd name="T1" fmla="*/ 96 h 96"/>
              <a:gd name="T2" fmla="*/ 192 w 432"/>
              <a:gd name="T3" fmla="*/ 0 h 96"/>
              <a:gd name="T4" fmla="*/ 0 w 432"/>
              <a:gd name="T5" fmla="*/ 96 h 96"/>
            </a:gdLst>
            <a:ahLst/>
            <a:cxnLst>
              <a:cxn ang="0">
                <a:pos x="T0" y="T1"/>
              </a:cxn>
              <a:cxn ang="0">
                <a:pos x="T2" y="T3"/>
              </a:cxn>
              <a:cxn ang="0">
                <a:pos x="T4" y="T5"/>
              </a:cxn>
            </a:cxnLst>
            <a:rect l="0" t="0" r="r" b="b"/>
            <a:pathLst>
              <a:path w="432" h="96">
                <a:moveTo>
                  <a:pt x="432" y="96"/>
                </a:moveTo>
                <a:cubicBezTo>
                  <a:pt x="348" y="48"/>
                  <a:pt x="264" y="0"/>
                  <a:pt x="192" y="0"/>
                </a:cubicBezTo>
                <a:cubicBezTo>
                  <a:pt x="120" y="0"/>
                  <a:pt x="60" y="48"/>
                  <a:pt x="0" y="96"/>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47" name="Freeform 19"/>
          <p:cNvSpPr>
            <a:spLocks/>
          </p:cNvSpPr>
          <p:nvPr/>
        </p:nvSpPr>
        <p:spPr bwMode="auto">
          <a:xfrm>
            <a:off x="3200400" y="4572000"/>
            <a:ext cx="685800" cy="152400"/>
          </a:xfrm>
          <a:custGeom>
            <a:avLst/>
            <a:gdLst>
              <a:gd name="T0" fmla="*/ 0 w 432"/>
              <a:gd name="T1" fmla="*/ 0 h 96"/>
              <a:gd name="T2" fmla="*/ 240 w 432"/>
              <a:gd name="T3" fmla="*/ 96 h 96"/>
              <a:gd name="T4" fmla="*/ 432 w 432"/>
              <a:gd name="T5" fmla="*/ 0 h 96"/>
            </a:gdLst>
            <a:ahLst/>
            <a:cxnLst>
              <a:cxn ang="0">
                <a:pos x="T0" y="T1"/>
              </a:cxn>
              <a:cxn ang="0">
                <a:pos x="T2" y="T3"/>
              </a:cxn>
              <a:cxn ang="0">
                <a:pos x="T4" y="T5"/>
              </a:cxn>
            </a:cxnLst>
            <a:rect l="0" t="0" r="r" b="b"/>
            <a:pathLst>
              <a:path w="432" h="96">
                <a:moveTo>
                  <a:pt x="0" y="0"/>
                </a:moveTo>
                <a:cubicBezTo>
                  <a:pt x="84" y="48"/>
                  <a:pt x="168" y="96"/>
                  <a:pt x="240" y="96"/>
                </a:cubicBezTo>
                <a:cubicBezTo>
                  <a:pt x="312" y="96"/>
                  <a:pt x="372" y="48"/>
                  <a:pt x="432" y="0"/>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748" name="Freeform 20"/>
          <p:cNvSpPr>
            <a:spLocks/>
          </p:cNvSpPr>
          <p:nvPr/>
        </p:nvSpPr>
        <p:spPr bwMode="auto">
          <a:xfrm>
            <a:off x="2336800" y="1676400"/>
            <a:ext cx="1320800" cy="2133600"/>
          </a:xfrm>
          <a:custGeom>
            <a:avLst/>
            <a:gdLst>
              <a:gd name="T0" fmla="*/ 160 w 832"/>
              <a:gd name="T1" fmla="*/ 1344 h 1344"/>
              <a:gd name="T2" fmla="*/ 112 w 832"/>
              <a:gd name="T3" fmla="*/ 528 h 1344"/>
              <a:gd name="T4" fmla="*/ 832 w 832"/>
              <a:gd name="T5" fmla="*/ 0 h 1344"/>
            </a:gdLst>
            <a:ahLst/>
            <a:cxnLst>
              <a:cxn ang="0">
                <a:pos x="T0" y="T1"/>
              </a:cxn>
              <a:cxn ang="0">
                <a:pos x="T2" y="T3"/>
              </a:cxn>
              <a:cxn ang="0">
                <a:pos x="T4" y="T5"/>
              </a:cxn>
            </a:cxnLst>
            <a:rect l="0" t="0" r="r" b="b"/>
            <a:pathLst>
              <a:path w="832" h="1344">
                <a:moveTo>
                  <a:pt x="160" y="1344"/>
                </a:moveTo>
                <a:cubicBezTo>
                  <a:pt x="80" y="1048"/>
                  <a:pt x="0" y="752"/>
                  <a:pt x="112" y="528"/>
                </a:cubicBezTo>
                <a:cubicBezTo>
                  <a:pt x="224" y="304"/>
                  <a:pt x="528" y="152"/>
                  <a:pt x="832" y="0"/>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24190028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X:\900393_AUV_Docking\AUV_Docking.Pictures\MBARI Docking on MIS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884" y="212943"/>
            <a:ext cx="8260919" cy="6026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76174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New Design elements</a:t>
            </a:r>
          </a:p>
        </p:txBody>
      </p:sp>
      <p:sp>
        <p:nvSpPr>
          <p:cNvPr id="3" name="Content Placeholder 2"/>
          <p:cNvSpPr>
            <a:spLocks noGrp="1"/>
          </p:cNvSpPr>
          <p:nvPr>
            <p:ph idx="1"/>
          </p:nvPr>
        </p:nvSpPr>
        <p:spPr>
          <a:ln>
            <a:solidFill>
              <a:srgbClr val="000000"/>
            </a:solidFill>
          </a:ln>
        </p:spPr>
        <p:txBody>
          <a:bodyPr>
            <a:normAutofit/>
          </a:bodyPr>
          <a:lstStyle/>
          <a:p>
            <a:r>
              <a:rPr lang="en-US" b="1"/>
              <a:t>Must have</a:t>
            </a:r>
          </a:p>
          <a:p>
            <a:pPr lvl="1"/>
            <a:r>
              <a:rPr lang="en-US"/>
              <a:t>Benthic payload.</a:t>
            </a:r>
          </a:p>
          <a:p>
            <a:pPr lvl="1"/>
            <a:r>
              <a:rPr lang="en-US"/>
              <a:t>Docking system.</a:t>
            </a:r>
          </a:p>
          <a:p>
            <a:pPr lvl="1"/>
            <a:r>
              <a:rPr lang="en-US"/>
              <a:t>Hibernation controller.</a:t>
            </a:r>
          </a:p>
          <a:p>
            <a:pPr lvl="1"/>
            <a:r>
              <a:rPr lang="en-US"/>
              <a:t>Corrosion-free exterior.</a:t>
            </a:r>
          </a:p>
          <a:p>
            <a:pPr lvl="1"/>
            <a:r>
              <a:rPr lang="en-US"/>
              <a:t>Extended duration s/w.</a:t>
            </a:r>
          </a:p>
          <a:p>
            <a:pPr lvl="1"/>
            <a:r>
              <a:rPr lang="en-US"/>
              <a:t>Fail-safe aborts:</a:t>
            </a:r>
          </a:p>
          <a:p>
            <a:pPr lvl="2"/>
            <a:r>
              <a:rPr lang="en-US"/>
              <a:t>when docked: stay docked.</a:t>
            </a:r>
          </a:p>
          <a:p>
            <a:pPr lvl="2"/>
            <a:r>
              <a:rPr lang="en-US"/>
              <a:t>when undocked: park on seafloor.</a:t>
            </a:r>
          </a:p>
          <a:p>
            <a:r>
              <a:rPr lang="en-US" b="1"/>
              <a:t>Highly desirable</a:t>
            </a:r>
          </a:p>
          <a:p>
            <a:pPr lvl="1"/>
            <a:r>
              <a:rPr lang="en-US"/>
              <a:t>Event-triggered response</a:t>
            </a:r>
          </a:p>
        </p:txBody>
      </p:sp>
    </p:spTree>
    <p:extLst>
      <p:ext uri="{BB962C8B-B14F-4D97-AF65-F5344CB8AC3E}">
        <p14:creationId xmlns:p14="http://schemas.microsoft.com/office/powerpoint/2010/main" val="3329099362"/>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Timelines</a:t>
            </a:r>
          </a:p>
        </p:txBody>
      </p:sp>
      <p:graphicFrame>
        <p:nvGraphicFramePr>
          <p:cNvPr id="3" name="Object 2"/>
          <p:cNvGraphicFramePr>
            <a:graphicFrameLocks noChangeAspect="1"/>
          </p:cNvGraphicFramePr>
          <p:nvPr>
            <p:extLst>
              <p:ext uri="{D42A27DB-BD31-4B8C-83A1-F6EECF244321}">
                <p14:modId xmlns:p14="http://schemas.microsoft.com/office/powerpoint/2010/main" val="1125495897"/>
              </p:ext>
            </p:extLst>
          </p:nvPr>
        </p:nvGraphicFramePr>
        <p:xfrm>
          <a:off x="115279" y="2059053"/>
          <a:ext cx="8907527" cy="2964666"/>
        </p:xfrm>
        <a:graphic>
          <a:graphicData uri="http://schemas.openxmlformats.org/presentationml/2006/ole">
            <mc:AlternateContent xmlns:mc="http://schemas.openxmlformats.org/markup-compatibility/2006">
              <mc:Choice xmlns:v="urn:schemas-microsoft-com:vml" Requires="v">
                <p:oleObj spid="_x0000_s1081" name="Worksheet" r:id="rId3" imgW="18173700" imgH="5753100" progId="Excel.Sheet.12">
                  <p:embed/>
                </p:oleObj>
              </mc:Choice>
              <mc:Fallback>
                <p:oleObj name="Worksheet" r:id="rId3" imgW="18173700" imgH="5753100" progId="Excel.Sheet.12">
                  <p:embed/>
                  <p:pic>
                    <p:nvPicPr>
                      <p:cNvPr id="0" name=""/>
                      <p:cNvPicPr/>
                      <p:nvPr/>
                    </p:nvPicPr>
                    <p:blipFill>
                      <a:blip r:embed="rId4"/>
                      <a:stretch>
                        <a:fillRect/>
                      </a:stretch>
                    </p:blipFill>
                    <p:spPr>
                      <a:xfrm>
                        <a:off x="115279" y="2059053"/>
                        <a:ext cx="8907527" cy="2964666"/>
                      </a:xfrm>
                      <a:prstGeom prst="rect">
                        <a:avLst/>
                      </a:prstGeom>
                    </p:spPr>
                  </p:pic>
                </p:oleObj>
              </mc:Fallback>
            </mc:AlternateContent>
          </a:graphicData>
        </a:graphic>
      </p:graphicFrame>
    </p:spTree>
    <p:extLst>
      <p:ext uri="{BB962C8B-B14F-4D97-AF65-F5344CB8AC3E}">
        <p14:creationId xmlns:p14="http://schemas.microsoft.com/office/powerpoint/2010/main" val="3842849314"/>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Atomics - Notional</a:t>
            </a:r>
            <a:endParaRPr lang="en-US" dirty="0"/>
          </a:p>
        </p:txBody>
      </p:sp>
      <p:sp>
        <p:nvSpPr>
          <p:cNvPr id="3" name="Content Placeholder 2"/>
          <p:cNvSpPr>
            <a:spLocks noGrp="1"/>
          </p:cNvSpPr>
          <p:nvPr>
            <p:ph idx="1"/>
          </p:nvPr>
        </p:nvSpPr>
        <p:spPr/>
        <p:txBody>
          <a:bodyPr/>
          <a:lstStyle/>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032" y="1447799"/>
            <a:ext cx="6920631" cy="51535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24450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58068" y="226979"/>
            <a:ext cx="8260672" cy="1039427"/>
          </a:xfrm>
        </p:spPr>
        <p:txBody>
          <a:bodyPr>
            <a:normAutofit fontScale="90000"/>
          </a:bodyPr>
          <a:lstStyle/>
          <a:p>
            <a:r>
              <a:rPr lang="en-US" dirty="0">
                <a:solidFill>
                  <a:schemeClr val="bg1"/>
                </a:solidFill>
                <a:latin typeface="Arial Rounded MT Bold" panose="020F0704030504030204" pitchFamily="34" charset="0"/>
              </a:rPr>
              <a:t/>
            </a:r>
            <a:br>
              <a:rPr lang="en-US" dirty="0">
                <a:solidFill>
                  <a:schemeClr val="bg1"/>
                </a:solidFill>
                <a:latin typeface="Arial Rounded MT Bold" panose="020F0704030504030204" pitchFamily="34" charset="0"/>
              </a:rPr>
            </a:br>
            <a:r>
              <a:rPr lang="en-US" dirty="0">
                <a:solidFill>
                  <a:schemeClr val="bg1"/>
                </a:solidFill>
                <a:latin typeface="Arial Rounded MT Bold" panose="020F0704030504030204" pitchFamily="34" charset="0"/>
              </a:rPr>
              <a:t>Near-term opportunities</a:t>
            </a:r>
          </a:p>
        </p:txBody>
      </p:sp>
      <p:sp>
        <p:nvSpPr>
          <p:cNvPr id="5" name="TextBox 4"/>
          <p:cNvSpPr txBox="1"/>
          <p:nvPr/>
        </p:nvSpPr>
        <p:spPr>
          <a:xfrm>
            <a:off x="297268" y="2035016"/>
            <a:ext cx="4236705" cy="1754327"/>
          </a:xfrm>
          <a:prstGeom prst="rect">
            <a:avLst/>
          </a:prstGeom>
          <a:noFill/>
          <a:ln>
            <a:solidFill>
              <a:srgbClr val="000000"/>
            </a:solidFill>
          </a:ln>
        </p:spPr>
        <p:txBody>
          <a:bodyPr wrap="square" rtlCol="0">
            <a:spAutoFit/>
          </a:bodyPr>
          <a:lstStyle/>
          <a:p>
            <a:pPr algn="ctr"/>
            <a:r>
              <a:rPr lang="en-US" b="1" dirty="0">
                <a:solidFill>
                  <a:schemeClr val="bg1"/>
                </a:solidFill>
                <a:latin typeface="Arial Rounded MT Bold" panose="020F0704030504030204" pitchFamily="34" charset="0"/>
              </a:rPr>
              <a:t>Benthic AUV (Ken)</a:t>
            </a:r>
          </a:p>
          <a:p>
            <a:pPr marL="285750" indent="-285750">
              <a:buFont typeface="Arial"/>
              <a:buChar char="•"/>
            </a:pPr>
            <a:r>
              <a:rPr lang="en-US" dirty="0">
                <a:solidFill>
                  <a:schemeClr val="bg1"/>
                </a:solidFill>
                <a:latin typeface="Arial Rounded MT Bold" panose="020F0704030504030204" pitchFamily="34" charset="0"/>
              </a:rPr>
              <a:t>4 deep transects in 12 months.</a:t>
            </a:r>
          </a:p>
          <a:p>
            <a:pPr marL="285750" indent="-285750">
              <a:buFont typeface="Arial"/>
              <a:buChar char="•"/>
            </a:pPr>
            <a:r>
              <a:rPr lang="en-US" dirty="0">
                <a:solidFill>
                  <a:schemeClr val="bg1"/>
                </a:solidFill>
                <a:latin typeface="Arial Rounded MT Bold" panose="020F0704030504030204" pitchFamily="34" charset="0"/>
              </a:rPr>
              <a:t>Sample w/down-looking camera one way, MBES the other way.</a:t>
            </a:r>
          </a:p>
          <a:p>
            <a:pPr marL="285750" indent="-285750">
              <a:buFont typeface="Arial"/>
              <a:buChar char="•"/>
            </a:pPr>
            <a:r>
              <a:rPr lang="en-US" dirty="0">
                <a:solidFill>
                  <a:schemeClr val="bg1"/>
                </a:solidFill>
                <a:latin typeface="Arial Rounded MT Bold" panose="020F0704030504030204" pitchFamily="34" charset="0"/>
              </a:rPr>
              <a:t>Highly desirable: Event-triggered response.</a:t>
            </a:r>
          </a:p>
        </p:txBody>
      </p:sp>
      <p:sp>
        <p:nvSpPr>
          <p:cNvPr id="6" name="TextBox 5"/>
          <p:cNvSpPr txBox="1"/>
          <p:nvPr/>
        </p:nvSpPr>
        <p:spPr>
          <a:xfrm>
            <a:off x="4624888" y="2035016"/>
            <a:ext cx="4452722" cy="1754327"/>
          </a:xfrm>
          <a:prstGeom prst="rect">
            <a:avLst/>
          </a:prstGeom>
          <a:noFill/>
          <a:ln>
            <a:solidFill>
              <a:srgbClr val="000000"/>
            </a:solidFill>
          </a:ln>
        </p:spPr>
        <p:txBody>
          <a:bodyPr wrap="square" rtlCol="0">
            <a:spAutoFit/>
          </a:bodyPr>
          <a:lstStyle/>
          <a:p>
            <a:pPr algn="ctr"/>
            <a:r>
              <a:rPr lang="en-US" b="1">
                <a:solidFill>
                  <a:schemeClr val="bg1"/>
                </a:solidFill>
                <a:latin typeface="Arial Rounded MT Bold" panose="020F0704030504030204" pitchFamily="34" charset="0"/>
              </a:rPr>
              <a:t>Arctic AUV (mud volcanoes, Charlie)</a:t>
            </a:r>
          </a:p>
          <a:p>
            <a:pPr marL="285750" indent="-285750">
              <a:buFont typeface="Arial"/>
              <a:buChar char="•"/>
            </a:pPr>
            <a:r>
              <a:rPr lang="en-US">
                <a:solidFill>
                  <a:schemeClr val="bg1"/>
                </a:solidFill>
                <a:latin typeface="Arial Rounded MT Bold" panose="020F0704030504030204" pitchFamily="34" charset="0"/>
              </a:rPr>
              <a:t>6 under-ice surveys in 12 months</a:t>
            </a:r>
          </a:p>
          <a:p>
            <a:pPr marL="285750" indent="-285750">
              <a:buFont typeface="Arial"/>
              <a:buChar char="•"/>
            </a:pPr>
            <a:r>
              <a:rPr lang="en-US">
                <a:solidFill>
                  <a:schemeClr val="bg1"/>
                </a:solidFill>
                <a:latin typeface="Arial Rounded MT Bold" panose="020F0704030504030204" pitchFamily="34" charset="0"/>
              </a:rPr>
              <a:t>MBES &amp; SSS</a:t>
            </a:r>
          </a:p>
          <a:p>
            <a:pPr marL="285750" indent="-285750">
              <a:buFont typeface="Arial"/>
              <a:buChar char="•"/>
            </a:pPr>
            <a:r>
              <a:rPr lang="en-US">
                <a:solidFill>
                  <a:schemeClr val="bg1"/>
                </a:solidFill>
                <a:latin typeface="Arial Rounded MT Bold" panose="020F0704030504030204" pitchFamily="34" charset="0"/>
              </a:rPr>
              <a:t>Highly desirable: Event-triggered response. </a:t>
            </a:r>
          </a:p>
          <a:p>
            <a:pPr marL="285750" indent="-285750">
              <a:buFont typeface="Arial"/>
              <a:buChar char="•"/>
            </a:pPr>
            <a:r>
              <a:rPr lang="en-US">
                <a:solidFill>
                  <a:schemeClr val="bg1"/>
                </a:solidFill>
                <a:latin typeface="Arial Rounded MT Bold" panose="020F0704030504030204" pitchFamily="34" charset="0"/>
              </a:rPr>
              <a:t>Ship date: </a:t>
            </a:r>
            <a:r>
              <a:rPr lang="en-US" b="1">
                <a:solidFill>
                  <a:schemeClr val="bg1"/>
                </a:solidFill>
                <a:latin typeface="Arial Rounded MT Bold" panose="020F0704030504030204" pitchFamily="34" charset="0"/>
              </a:rPr>
              <a:t>April 2019 </a:t>
            </a:r>
            <a:endParaRPr lang="en-US">
              <a:solidFill>
                <a:schemeClr val="bg1"/>
              </a:solidFill>
              <a:latin typeface="Arial Rounded MT Bold" panose="020F0704030504030204" pitchFamily="34" charset="0"/>
            </a:endParaRPr>
          </a:p>
        </p:txBody>
      </p:sp>
      <p:sp>
        <p:nvSpPr>
          <p:cNvPr id="2" name="Rectangle 1"/>
          <p:cNvSpPr/>
          <p:nvPr/>
        </p:nvSpPr>
        <p:spPr>
          <a:xfrm>
            <a:off x="297268" y="3867584"/>
            <a:ext cx="4236705" cy="1200329"/>
          </a:xfrm>
          <a:prstGeom prst="rect">
            <a:avLst/>
          </a:prstGeom>
          <a:ln>
            <a:solidFill>
              <a:srgbClr val="000000"/>
            </a:solidFill>
          </a:ln>
        </p:spPr>
        <p:txBody>
          <a:bodyPr wrap="square">
            <a:spAutoFit/>
          </a:bodyPr>
          <a:lstStyle/>
          <a:p>
            <a:pPr algn="ctr"/>
            <a:r>
              <a:rPr lang="en-US" b="1">
                <a:solidFill>
                  <a:schemeClr val="bg1"/>
                </a:solidFill>
                <a:latin typeface="Arial Rounded MT Bold" panose="020F0704030504030204" pitchFamily="34" charset="0"/>
              </a:rPr>
              <a:t>Notes</a:t>
            </a:r>
            <a:r>
              <a:rPr lang="en-US">
                <a:solidFill>
                  <a:schemeClr val="bg1"/>
                </a:solidFill>
                <a:latin typeface="Arial Rounded MT Bold" panose="020F0704030504030204" pitchFamily="34" charset="0"/>
              </a:rPr>
              <a:t> </a:t>
            </a:r>
          </a:p>
          <a:p>
            <a:pPr marL="285750" indent="-285750">
              <a:buFont typeface="Arial"/>
              <a:buChar char="•"/>
            </a:pPr>
            <a:r>
              <a:rPr lang="en-US">
                <a:solidFill>
                  <a:schemeClr val="bg1"/>
                </a:solidFill>
                <a:latin typeface="Arial Rounded MT Bold" panose="020F0704030504030204" pitchFamily="34" charset="0"/>
              </a:rPr>
              <a:t>Camera: low-altitude / low-speed</a:t>
            </a:r>
          </a:p>
          <a:p>
            <a:pPr marL="285750" indent="-285750">
              <a:buFont typeface="Arial"/>
              <a:buChar char="•"/>
            </a:pPr>
            <a:r>
              <a:rPr lang="en-US">
                <a:solidFill>
                  <a:schemeClr val="bg1"/>
                </a:solidFill>
                <a:latin typeface="Arial Rounded MT Bold" panose="020F0704030504030204" pitchFamily="34" charset="0"/>
              </a:rPr>
              <a:t>Trigger: a-comms from sediment event sensor.</a:t>
            </a:r>
          </a:p>
        </p:txBody>
      </p:sp>
      <p:sp>
        <p:nvSpPr>
          <p:cNvPr id="3" name="Rectangle 2"/>
          <p:cNvSpPr/>
          <p:nvPr/>
        </p:nvSpPr>
        <p:spPr>
          <a:xfrm>
            <a:off x="4624888" y="3867584"/>
            <a:ext cx="4452722" cy="1477328"/>
          </a:xfrm>
          <a:prstGeom prst="rect">
            <a:avLst/>
          </a:prstGeom>
          <a:ln>
            <a:solidFill>
              <a:srgbClr val="000000"/>
            </a:solidFill>
          </a:ln>
        </p:spPr>
        <p:txBody>
          <a:bodyPr wrap="square">
            <a:spAutoFit/>
          </a:bodyPr>
          <a:lstStyle/>
          <a:p>
            <a:pPr algn="ctr"/>
            <a:r>
              <a:rPr lang="en-US" b="1">
                <a:solidFill>
                  <a:schemeClr val="bg1"/>
                </a:solidFill>
                <a:latin typeface="Arial Rounded MT Bold" panose="020F0704030504030204" pitchFamily="34" charset="0"/>
              </a:rPr>
              <a:t>Notes</a:t>
            </a:r>
          </a:p>
          <a:p>
            <a:pPr marL="285750" indent="-285750">
              <a:buFont typeface="Arial"/>
              <a:buChar char="•"/>
            </a:pPr>
            <a:r>
              <a:rPr lang="en-US">
                <a:solidFill>
                  <a:schemeClr val="bg1"/>
                </a:solidFill>
                <a:latin typeface="Arial Rounded MT Bold" panose="020F0704030504030204" pitchFamily="34" charset="0"/>
              </a:rPr>
              <a:t>300m&lt;D&lt; 750m depending on volcano</a:t>
            </a:r>
          </a:p>
          <a:p>
            <a:pPr marL="285750" indent="-285750">
              <a:buFont typeface="Arial"/>
              <a:buChar char="•"/>
            </a:pPr>
            <a:r>
              <a:rPr lang="en-US">
                <a:solidFill>
                  <a:schemeClr val="bg1"/>
                </a:solidFill>
                <a:latin typeface="Arial Rounded MT Bold" panose="020F0704030504030204" pitchFamily="34" charset="0"/>
              </a:rPr>
              <a:t>Trigger: sound-pressure level from eruption.</a:t>
            </a:r>
          </a:p>
        </p:txBody>
      </p:sp>
    </p:spTree>
    <p:extLst>
      <p:ext uri="{BB962C8B-B14F-4D97-AF65-F5344CB8AC3E}">
        <p14:creationId xmlns:p14="http://schemas.microsoft.com/office/powerpoint/2010/main" val="221095238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latin typeface="Arial Rounded MT Bold" panose="020F0704030504030204" pitchFamily="34" charset="0"/>
              </a:rPr>
              <a:t>Approach -1</a:t>
            </a:r>
            <a:endParaRPr lang="en-US" dirty="0">
              <a:latin typeface="Arial Rounded MT Bold" panose="020F0704030504030204" pitchFamily="34" charset="0"/>
            </a:endParaRPr>
          </a:p>
        </p:txBody>
      </p:sp>
      <p:sp>
        <p:nvSpPr>
          <p:cNvPr id="3" name="Content Placeholder 2"/>
          <p:cNvSpPr>
            <a:spLocks noGrp="1"/>
          </p:cNvSpPr>
          <p:nvPr>
            <p:ph idx="1"/>
          </p:nvPr>
        </p:nvSpPr>
        <p:spPr>
          <a:xfrm>
            <a:off x="457200" y="1752600"/>
            <a:ext cx="8498910" cy="4373563"/>
          </a:xfrm>
        </p:spPr>
        <p:txBody>
          <a:bodyPr>
            <a:normAutofit/>
          </a:bodyPr>
          <a:lstStyle/>
          <a:p>
            <a:pPr>
              <a:buClrTx/>
            </a:pPr>
            <a:r>
              <a:rPr lang="en-US" dirty="0" smtClean="0">
                <a:solidFill>
                  <a:schemeClr val="bg1"/>
                </a:solidFill>
                <a:latin typeface="Arial Rounded MT Bold" panose="020F0704030504030204" pitchFamily="34" charset="0"/>
              </a:rPr>
              <a:t>Stretch AUV operation from a continuous run over 17 hours to ~four 3-hours missions spaced over one year</a:t>
            </a:r>
          </a:p>
          <a:p>
            <a:pPr>
              <a:buClrTx/>
            </a:pPr>
            <a:r>
              <a:rPr lang="en-US" dirty="0" smtClean="0">
                <a:solidFill>
                  <a:schemeClr val="bg1"/>
                </a:solidFill>
                <a:latin typeface="Arial Rounded MT Bold" panose="020F0704030504030204" pitchFamily="34" charset="0"/>
              </a:rPr>
              <a:t>Park the AUV inside of a docking station between missions and put it to sleep</a:t>
            </a:r>
          </a:p>
          <a:p>
            <a:pPr>
              <a:buClrTx/>
            </a:pPr>
            <a:r>
              <a:rPr lang="en-US" dirty="0" smtClean="0">
                <a:solidFill>
                  <a:schemeClr val="bg1"/>
                </a:solidFill>
                <a:latin typeface="Arial Rounded MT Bold" panose="020F0704030504030204" pitchFamily="34" charset="0"/>
              </a:rPr>
              <a:t>Use an independent hibernation controller to wake the AUV up, run the checks, start the mission and watch for problems.  If the AUV cannot get back to the dock, sink the AUV to the seafloor and wait for help</a:t>
            </a:r>
          </a:p>
          <a:p>
            <a:pPr>
              <a:buClrTx/>
            </a:pPr>
            <a:r>
              <a:rPr lang="en-US" dirty="0" smtClean="0">
                <a:solidFill>
                  <a:schemeClr val="bg1"/>
                </a:solidFill>
                <a:latin typeface="Arial Rounded MT Bold" panose="020F0704030504030204" pitchFamily="34" charset="0"/>
              </a:rPr>
              <a:t>Optionally trigger the deployments remotely or locally for event response</a:t>
            </a:r>
            <a:endParaRPr lang="en-US"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3227985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latin typeface="Arial Rounded MT Bold" panose="020F0704030504030204" pitchFamily="34" charset="0"/>
              </a:rPr>
              <a:t>Why we think this is Do-able</a:t>
            </a:r>
            <a:endParaRPr lang="en-US" dirty="0">
              <a:solidFill>
                <a:schemeClr val="bg1"/>
              </a:solidFill>
              <a:latin typeface="Arial Rounded MT Bold" panose="020F0704030504030204" pitchFamily="34" charset="0"/>
            </a:endParaRPr>
          </a:p>
        </p:txBody>
      </p:sp>
      <p:sp>
        <p:nvSpPr>
          <p:cNvPr id="3" name="TextBox 2"/>
          <p:cNvSpPr txBox="1"/>
          <p:nvPr/>
        </p:nvSpPr>
        <p:spPr>
          <a:xfrm>
            <a:off x="807928" y="2004164"/>
            <a:ext cx="7878872" cy="3785652"/>
          </a:xfrm>
          <a:prstGeom prst="rect">
            <a:avLst/>
          </a:prstGeom>
          <a:noFill/>
        </p:spPr>
        <p:txBody>
          <a:bodyPr wrap="square" rtlCol="0">
            <a:spAutoFit/>
          </a:bodyPr>
          <a:lstStyle/>
          <a:p>
            <a:pPr marL="342900" indent="-342900">
              <a:buAutoNum type="arabicPeriod"/>
            </a:pPr>
            <a:r>
              <a:rPr lang="en-US" sz="2400" dirty="0" smtClean="0">
                <a:solidFill>
                  <a:schemeClr val="bg1"/>
                </a:solidFill>
                <a:latin typeface="Arial Rounded MT Bold" panose="020F0704030504030204" pitchFamily="34" charset="0"/>
              </a:rPr>
              <a:t>Strong fleet of Dorado vehicles, spares and operational know-how</a:t>
            </a:r>
          </a:p>
          <a:p>
            <a:pPr marL="342900" indent="-342900">
              <a:buAutoNum type="arabicPeriod"/>
            </a:pPr>
            <a:r>
              <a:rPr lang="en-US" sz="2400" dirty="0" smtClean="0">
                <a:solidFill>
                  <a:schemeClr val="bg1"/>
                </a:solidFill>
                <a:latin typeface="Arial Rounded MT Bold" panose="020F0704030504030204" pitchFamily="34" charset="0"/>
              </a:rPr>
              <a:t>Dorado docking success in 2007, and efforts at Bluefin</a:t>
            </a:r>
            <a:r>
              <a:rPr lang="en-US" sz="2400" dirty="0">
                <a:solidFill>
                  <a:schemeClr val="bg1"/>
                </a:solidFill>
                <a:latin typeface="Arial Rounded MT Bold" panose="020F0704030504030204" pitchFamily="34" charset="0"/>
              </a:rPr>
              <a:t>, </a:t>
            </a:r>
            <a:r>
              <a:rPr lang="en-US" sz="2400" dirty="0" smtClean="0">
                <a:solidFill>
                  <a:schemeClr val="bg1"/>
                </a:solidFill>
                <a:latin typeface="Arial Rounded MT Bold" panose="020F0704030504030204" pitchFamily="34" charset="0"/>
              </a:rPr>
              <a:t>WHOI/Hydroid and SPAWAR</a:t>
            </a:r>
          </a:p>
          <a:p>
            <a:pPr marL="342900" indent="-342900">
              <a:buAutoNum type="arabicPeriod"/>
            </a:pPr>
            <a:r>
              <a:rPr lang="en-US" sz="2400" dirty="0" smtClean="0">
                <a:solidFill>
                  <a:schemeClr val="bg1"/>
                </a:solidFill>
                <a:latin typeface="Arial Rounded MT Bold" panose="020F0704030504030204" pitchFamily="34" charset="0"/>
              </a:rPr>
              <a:t>Long-term deployment of the Benthic Rover</a:t>
            </a:r>
          </a:p>
          <a:p>
            <a:pPr marL="342900" indent="-342900">
              <a:buAutoNum type="arabicPeriod"/>
            </a:pPr>
            <a:r>
              <a:rPr lang="en-US" sz="2400" dirty="0" smtClean="0">
                <a:solidFill>
                  <a:schemeClr val="bg1"/>
                </a:solidFill>
                <a:latin typeface="Arial Rounded MT Bold" panose="020F0704030504030204" pitchFamily="34" charset="0"/>
              </a:rPr>
              <a:t>Industrial partnerships (motivated to ensure our success) with </a:t>
            </a:r>
            <a:r>
              <a:rPr lang="en-US" sz="2400" dirty="0" err="1" smtClean="0">
                <a:solidFill>
                  <a:schemeClr val="bg1"/>
                </a:solidFill>
                <a:latin typeface="Arial Rounded MT Bold" panose="020F0704030504030204" pitchFamily="34" charset="0"/>
              </a:rPr>
              <a:t>Sonardyne</a:t>
            </a:r>
            <a:r>
              <a:rPr lang="en-US" sz="2400" dirty="0" smtClean="0">
                <a:solidFill>
                  <a:schemeClr val="bg1"/>
                </a:solidFill>
                <a:latin typeface="Arial Rounded MT Bold" panose="020F0704030504030204" pitchFamily="34" charset="0"/>
              </a:rPr>
              <a:t> (homing), Bluefin, </a:t>
            </a:r>
            <a:r>
              <a:rPr lang="en-US" sz="2400" dirty="0">
                <a:solidFill>
                  <a:schemeClr val="bg1"/>
                </a:solidFill>
                <a:latin typeface="Arial Rounded MT Bold" panose="020F0704030504030204" pitchFamily="34" charset="0"/>
              </a:rPr>
              <a:t>General Atomics (power/data transfer, batteries, homing</a:t>
            </a:r>
            <a:r>
              <a:rPr lang="en-US" sz="2400" dirty="0" smtClean="0">
                <a:solidFill>
                  <a:schemeClr val="bg1"/>
                </a:solidFill>
                <a:latin typeface="Arial Rounded MT Bold" panose="020F0704030504030204" pitchFamily="34" charset="0"/>
              </a:rPr>
              <a:t>)</a:t>
            </a:r>
          </a:p>
          <a:p>
            <a:pPr marL="342900" indent="-342900">
              <a:buAutoNum type="arabicPeriod"/>
            </a:pPr>
            <a:endParaRPr lang="en-US" sz="24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1301353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Benthic Rover</a:t>
            </a:r>
            <a:endParaRPr lang="en-US" dirty="0"/>
          </a:p>
        </p:txBody>
      </p:sp>
      <p:sp>
        <p:nvSpPr>
          <p:cNvPr id="3" name="Content Placeholder 2"/>
          <p:cNvSpPr>
            <a:spLocks noGrp="1"/>
          </p:cNvSpPr>
          <p:nvPr>
            <p:ph idx="1"/>
          </p:nvPr>
        </p:nvSpPr>
        <p:spPr>
          <a:xfrm>
            <a:off x="105671" y="1752600"/>
            <a:ext cx="4883769" cy="4373563"/>
          </a:xfrm>
        </p:spPr>
        <p:txBody>
          <a:bodyPr/>
          <a:lstStyle/>
          <a:p>
            <a:r>
              <a:rPr lang="en-US" dirty="0" smtClean="0"/>
              <a:t>5+ years at 4km</a:t>
            </a:r>
          </a:p>
          <a:p>
            <a:r>
              <a:rPr lang="en-US" dirty="0" smtClean="0"/>
              <a:t>Demonstrated success:</a:t>
            </a:r>
          </a:p>
          <a:p>
            <a:pPr lvl="1"/>
            <a:r>
              <a:rPr lang="en-US" dirty="0" smtClean="0"/>
              <a:t>Materials corrosion</a:t>
            </a:r>
          </a:p>
          <a:p>
            <a:pPr lvl="1"/>
            <a:r>
              <a:rPr lang="en-US" dirty="0" smtClean="0"/>
              <a:t>Oil compensation dynamic shaft seals</a:t>
            </a:r>
          </a:p>
          <a:p>
            <a:pPr lvl="1"/>
            <a:r>
              <a:rPr lang="en-US" dirty="0" smtClean="0"/>
              <a:t>Connectors</a:t>
            </a:r>
          </a:p>
          <a:p>
            <a:pPr lvl="1"/>
            <a:r>
              <a:rPr lang="en-US" dirty="0" smtClean="0"/>
              <a:t>Foam floatation</a:t>
            </a:r>
          </a:p>
          <a:p>
            <a:pPr lvl="1"/>
            <a:r>
              <a:rPr lang="en-US" dirty="0" smtClean="0"/>
              <a:t>Free-vehicle descent/moorings</a:t>
            </a:r>
          </a:p>
          <a:p>
            <a:pPr lvl="1"/>
            <a:r>
              <a:rPr lang="en-US" dirty="0" smtClean="0"/>
              <a:t>Simple autonomy</a:t>
            </a:r>
          </a:p>
          <a:p>
            <a:pPr lvl="1"/>
            <a:r>
              <a:rPr lang="en-US" dirty="0" err="1" smtClean="0"/>
              <a:t>Waveglider</a:t>
            </a:r>
            <a:r>
              <a:rPr lang="en-US" dirty="0" smtClean="0"/>
              <a:t> acoustic gateway</a:t>
            </a:r>
            <a:endParaRPr lang="en-US" dirty="0"/>
          </a:p>
        </p:txBody>
      </p:sp>
      <p:pic>
        <p:nvPicPr>
          <p:cNvPr id="4" name="Picture 3" descr="image0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5066" y="2326079"/>
            <a:ext cx="3821027" cy="3139908"/>
          </a:xfrm>
          <a:prstGeom prst="rect">
            <a:avLst/>
          </a:prstGeom>
        </p:spPr>
      </p:pic>
    </p:spTree>
    <p:extLst>
      <p:ext uri="{BB962C8B-B14F-4D97-AF65-F5344CB8AC3E}">
        <p14:creationId xmlns:p14="http://schemas.microsoft.com/office/powerpoint/2010/main" val="1068784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hobson\Pictures\Docking\conedock_u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731" y="3705781"/>
            <a:ext cx="4130414" cy="2864902"/>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hobson\Pictures\Docking\DSC_01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358" y="1787910"/>
            <a:ext cx="2583907" cy="1718399"/>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X:\900393_AUV_Docking\AUV_Docking.Pictures\Photos\Recovered dock\DSC_013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56464" y="1124030"/>
            <a:ext cx="4233188" cy="2814795"/>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txBox="1">
            <a:spLocks/>
          </p:cNvSpPr>
          <p:nvPr/>
        </p:nvSpPr>
        <p:spPr>
          <a:xfrm>
            <a:off x="426128" y="408372"/>
            <a:ext cx="8260672" cy="1039427"/>
          </a:xfrm>
          <a:prstGeom prst="rect">
            <a:avLst/>
          </a:prstGeom>
        </p:spPr>
        <p:txBody>
          <a:bodyPr/>
          <a:lst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a:lstStyle>
          <a:p>
            <a:r>
              <a:rPr lang="en-US" dirty="0" smtClean="0">
                <a:solidFill>
                  <a:schemeClr val="bg1"/>
                </a:solidFill>
                <a:latin typeface="Arial Rounded MT Bold" panose="020F0704030504030204" pitchFamily="34" charset="0"/>
              </a:rPr>
              <a:t> 2007 MBARI Dock</a:t>
            </a:r>
            <a:endParaRPr lang="en-US" dirty="0">
              <a:solidFill>
                <a:schemeClr val="bg1"/>
              </a:solidFill>
              <a:latin typeface="Arial Rounded MT Bold" panose="020F0704030504030204" pitchFamily="34" charset="0"/>
            </a:endParaRPr>
          </a:p>
        </p:txBody>
      </p:sp>
      <p:pic>
        <p:nvPicPr>
          <p:cNvPr id="4102" name="Picture 6" descr="C:\Users\hobson\Pictures\Docking\DSC_116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71775" y="4973249"/>
            <a:ext cx="985032" cy="1471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8014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solidFill>
                  <a:schemeClr val="bg1"/>
                </a:solidFill>
                <a:latin typeface="Arial Rounded MT Bold" panose="020F0704030504030204" pitchFamily="34" charset="0"/>
              </a:rPr>
              <a:t>What are the Risk elements?</a:t>
            </a:r>
            <a:endParaRPr lang="en-US" dirty="0">
              <a:solidFill>
                <a:schemeClr val="bg1"/>
              </a:solidFill>
              <a:latin typeface="Arial Rounded MT Bold" panose="020F0704030504030204" pitchFamily="34" charset="0"/>
            </a:endParaRPr>
          </a:p>
        </p:txBody>
      </p:sp>
      <p:sp>
        <p:nvSpPr>
          <p:cNvPr id="5" name="Content Placeholder 4"/>
          <p:cNvSpPr>
            <a:spLocks noGrp="1"/>
          </p:cNvSpPr>
          <p:nvPr>
            <p:ph idx="1"/>
          </p:nvPr>
        </p:nvSpPr>
        <p:spPr>
          <a:xfrm>
            <a:off x="713982" y="1678489"/>
            <a:ext cx="7753611" cy="4972832"/>
          </a:xfrm>
          <a:ln>
            <a:solidFill>
              <a:schemeClr val="accent2"/>
            </a:solidFill>
          </a:ln>
        </p:spPr>
        <p:txBody>
          <a:bodyPr>
            <a:noAutofit/>
          </a:bodyPr>
          <a:lstStyle/>
          <a:p>
            <a:pPr>
              <a:buClrTx/>
            </a:pPr>
            <a:r>
              <a:rPr lang="en-US" dirty="0">
                <a:solidFill>
                  <a:schemeClr val="bg1"/>
                </a:solidFill>
                <a:latin typeface="Arial Rounded MT Bold" panose="020F0704030504030204" pitchFamily="34" charset="0"/>
              </a:rPr>
              <a:t>Schedule </a:t>
            </a:r>
            <a:endParaRPr lang="en-US" dirty="0" smtClean="0">
              <a:solidFill>
                <a:schemeClr val="bg1"/>
              </a:solidFill>
              <a:latin typeface="Arial Rounded MT Bold" panose="020F0704030504030204" pitchFamily="34" charset="0"/>
            </a:endParaRPr>
          </a:p>
          <a:p>
            <a:pPr>
              <a:buClrTx/>
            </a:pPr>
            <a:r>
              <a:rPr lang="en-US" dirty="0" smtClean="0">
                <a:solidFill>
                  <a:schemeClr val="bg1"/>
                </a:solidFill>
                <a:latin typeface="Arial Rounded MT Bold" panose="020F0704030504030204" pitchFamily="34" charset="0"/>
              </a:rPr>
              <a:t>Long-term </a:t>
            </a:r>
            <a:r>
              <a:rPr lang="en-US" dirty="0">
                <a:solidFill>
                  <a:schemeClr val="bg1"/>
                </a:solidFill>
                <a:latin typeface="Arial Rounded MT Bold" panose="020F0704030504030204" pitchFamily="34" charset="0"/>
              </a:rPr>
              <a:t>environmental </a:t>
            </a:r>
            <a:r>
              <a:rPr lang="en-US" dirty="0" smtClean="0">
                <a:solidFill>
                  <a:schemeClr val="bg1"/>
                </a:solidFill>
                <a:latin typeface="Arial Rounded MT Bold" panose="020F0704030504030204" pitchFamily="34" charset="0"/>
              </a:rPr>
              <a:t>exposure</a:t>
            </a:r>
          </a:p>
          <a:p>
            <a:pPr>
              <a:buClrTx/>
            </a:pPr>
            <a:r>
              <a:rPr lang="en-US" dirty="0" smtClean="0">
                <a:solidFill>
                  <a:schemeClr val="bg1"/>
                </a:solidFill>
                <a:latin typeface="Arial Rounded MT Bold" panose="020F0704030504030204" pitchFamily="34" charset="0"/>
              </a:rPr>
              <a:t>Long-duration</a:t>
            </a:r>
            <a:endParaRPr lang="en-US" dirty="0">
              <a:solidFill>
                <a:schemeClr val="bg1"/>
              </a:solidFill>
              <a:latin typeface="Arial Rounded MT Bold" panose="020F0704030504030204" pitchFamily="34" charset="0"/>
            </a:endParaRPr>
          </a:p>
          <a:p>
            <a:pPr>
              <a:buClrTx/>
            </a:pPr>
            <a:r>
              <a:rPr lang="en-US" dirty="0">
                <a:solidFill>
                  <a:schemeClr val="bg1"/>
                </a:solidFill>
                <a:latin typeface="Arial Rounded MT Bold" panose="020F0704030504030204" pitchFamily="34" charset="0"/>
              </a:rPr>
              <a:t>Robust </a:t>
            </a:r>
            <a:r>
              <a:rPr lang="en-US" dirty="0" smtClean="0">
                <a:solidFill>
                  <a:schemeClr val="bg1"/>
                </a:solidFill>
                <a:latin typeface="Arial Rounded MT Bold" panose="020F0704030504030204" pitchFamily="34" charset="0"/>
              </a:rPr>
              <a:t>docking/undocking</a:t>
            </a:r>
            <a:endParaRPr lang="en-US" dirty="0">
              <a:solidFill>
                <a:schemeClr val="bg1"/>
              </a:solidFill>
              <a:latin typeface="Arial Rounded MT Bold" panose="020F0704030504030204" pitchFamily="34" charset="0"/>
            </a:endParaRPr>
          </a:p>
          <a:p>
            <a:pPr>
              <a:buClrTx/>
            </a:pPr>
            <a:r>
              <a:rPr lang="en-US" dirty="0">
                <a:solidFill>
                  <a:schemeClr val="bg1"/>
                </a:solidFill>
                <a:latin typeface="Arial Rounded MT Bold" panose="020F0704030504030204" pitchFamily="34" charset="0"/>
              </a:rPr>
              <a:t>Unattended boot </a:t>
            </a:r>
            <a:r>
              <a:rPr lang="en-US" dirty="0" smtClean="0">
                <a:solidFill>
                  <a:schemeClr val="bg1"/>
                </a:solidFill>
                <a:latin typeface="Arial Rounded MT Bold" panose="020F0704030504030204" pitchFamily="34" charset="0"/>
              </a:rPr>
              <a:t>reliability</a:t>
            </a:r>
            <a:endParaRPr lang="en-US" dirty="0">
              <a:solidFill>
                <a:schemeClr val="bg1"/>
              </a:solidFill>
              <a:latin typeface="Arial Rounded MT Bold" panose="020F0704030504030204" pitchFamily="34" charset="0"/>
            </a:endParaRPr>
          </a:p>
          <a:p>
            <a:pPr>
              <a:buClrTx/>
            </a:pPr>
            <a:r>
              <a:rPr lang="en-US" dirty="0">
                <a:solidFill>
                  <a:schemeClr val="bg1"/>
                </a:solidFill>
                <a:latin typeface="Arial Rounded MT Bold" panose="020F0704030504030204" pitchFamily="34" charset="0"/>
              </a:rPr>
              <a:t>Guaranteeing data quality &amp; </a:t>
            </a:r>
            <a:r>
              <a:rPr lang="en-US" dirty="0" smtClean="0">
                <a:solidFill>
                  <a:schemeClr val="bg1"/>
                </a:solidFill>
                <a:latin typeface="Arial Rounded MT Bold" panose="020F0704030504030204" pitchFamily="34" charset="0"/>
              </a:rPr>
              <a:t>integrity</a:t>
            </a:r>
            <a:endParaRPr lang="en-US" dirty="0">
              <a:solidFill>
                <a:schemeClr val="bg1"/>
              </a:solidFill>
              <a:latin typeface="Arial Rounded MT Bold" panose="020F0704030504030204" pitchFamily="34" charset="0"/>
            </a:endParaRPr>
          </a:p>
          <a:p>
            <a:pPr>
              <a:buClrTx/>
            </a:pPr>
            <a:r>
              <a:rPr lang="en-US" dirty="0">
                <a:solidFill>
                  <a:schemeClr val="bg1"/>
                </a:solidFill>
                <a:latin typeface="Arial Rounded MT Bold" panose="020F0704030504030204" pitchFamily="34" charset="0"/>
              </a:rPr>
              <a:t>Extended duration S/W </a:t>
            </a:r>
            <a:r>
              <a:rPr lang="en-US" dirty="0" smtClean="0">
                <a:solidFill>
                  <a:schemeClr val="bg1"/>
                </a:solidFill>
                <a:latin typeface="Arial Rounded MT Bold" panose="020F0704030504030204" pitchFamily="34" charset="0"/>
              </a:rPr>
              <a:t>error-handling</a:t>
            </a:r>
            <a:endParaRPr lang="en-US" dirty="0">
              <a:solidFill>
                <a:schemeClr val="bg1"/>
              </a:solidFill>
              <a:latin typeface="Arial Rounded MT Bold" panose="020F0704030504030204" pitchFamily="34" charset="0"/>
            </a:endParaRPr>
          </a:p>
          <a:p>
            <a:pPr>
              <a:buClrTx/>
            </a:pPr>
            <a:r>
              <a:rPr lang="en-US" dirty="0">
                <a:solidFill>
                  <a:schemeClr val="bg1"/>
                </a:solidFill>
                <a:latin typeface="Arial Rounded MT Bold" panose="020F0704030504030204" pitchFamily="34" charset="0"/>
              </a:rPr>
              <a:t>Testing long mission in a short </a:t>
            </a:r>
            <a:r>
              <a:rPr lang="en-US" dirty="0" smtClean="0">
                <a:solidFill>
                  <a:schemeClr val="bg1"/>
                </a:solidFill>
                <a:latin typeface="Arial Rounded MT Bold" panose="020F0704030504030204" pitchFamily="34" charset="0"/>
              </a:rPr>
              <a:t>time</a:t>
            </a:r>
          </a:p>
          <a:p>
            <a:pPr>
              <a:buClrTx/>
            </a:pPr>
            <a:r>
              <a:rPr lang="en-US" dirty="0" smtClean="0">
                <a:solidFill>
                  <a:schemeClr val="bg1"/>
                </a:solidFill>
                <a:latin typeface="Arial Rounded MT Bold" panose="020F0704030504030204" pitchFamily="34" charset="0"/>
              </a:rPr>
              <a:t>Cannot </a:t>
            </a:r>
            <a:r>
              <a:rPr lang="en-US" dirty="0">
                <a:solidFill>
                  <a:schemeClr val="bg1"/>
                </a:solidFill>
                <a:latin typeface="Arial Rounded MT Bold" panose="020F0704030504030204" pitchFamily="34" charset="0"/>
              </a:rPr>
              <a:t>monitor AUV </a:t>
            </a:r>
            <a:r>
              <a:rPr lang="en-US" dirty="0" smtClean="0">
                <a:solidFill>
                  <a:schemeClr val="bg1"/>
                </a:solidFill>
                <a:latin typeface="Arial Rounded MT Bold" panose="020F0704030504030204" pitchFamily="34" charset="0"/>
              </a:rPr>
              <a:t>status</a:t>
            </a:r>
          </a:p>
          <a:p>
            <a:pPr marL="114300" indent="0">
              <a:buClrTx/>
              <a:buNone/>
            </a:pPr>
            <a:endParaRPr lang="en-US" dirty="0" smtClean="0">
              <a:solidFill>
                <a:schemeClr val="bg1"/>
              </a:solidFill>
              <a:latin typeface="Arial Rounded MT Bold" panose="020F0704030504030204" pitchFamily="34" charset="0"/>
            </a:endParaRPr>
          </a:p>
          <a:p>
            <a:pPr>
              <a:buClrTx/>
            </a:pPr>
            <a:r>
              <a:rPr lang="en-US" dirty="0" smtClean="0">
                <a:solidFill>
                  <a:schemeClr val="bg1"/>
                </a:solidFill>
                <a:latin typeface="Arial Rounded MT Bold" panose="020F0704030504030204" pitchFamily="34" charset="0"/>
              </a:rPr>
              <a:t>Cost and # of operational assets</a:t>
            </a:r>
            <a:endParaRPr lang="en-US"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225040507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latin typeface="Arial Rounded MT Bold" panose="020F0704030504030204" pitchFamily="34" charset="0"/>
              </a:rPr>
              <a:t>Risk Reduction</a:t>
            </a:r>
            <a:endParaRPr lang="en-US" dirty="0">
              <a:solidFill>
                <a:schemeClr val="bg1"/>
              </a:solidFill>
              <a:latin typeface="Arial Rounded MT Bold" panose="020F070403050403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81219199"/>
              </p:ext>
            </p:extLst>
          </p:nvPr>
        </p:nvGraphicFramePr>
        <p:xfrm>
          <a:off x="490620" y="1643972"/>
          <a:ext cx="8229600" cy="5059679"/>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US" dirty="0">
                          <a:latin typeface="Arial Rounded MT Bold" panose="020F0704030504030204" pitchFamily="34" charset="0"/>
                        </a:rPr>
                        <a:t>Risk</a:t>
                      </a:r>
                    </a:p>
                  </a:txBody>
                  <a:tcPr/>
                </a:tc>
                <a:tc>
                  <a:txBody>
                    <a:bodyPr/>
                    <a:lstStyle/>
                    <a:p>
                      <a:r>
                        <a:rPr lang="en-US">
                          <a:latin typeface="Arial Rounded MT Bold" panose="020F0704030504030204" pitchFamily="34" charset="0"/>
                        </a:rPr>
                        <a:t>Approach</a:t>
                      </a:r>
                    </a:p>
                  </a:txBody>
                  <a:tcPr/>
                </a:tc>
              </a:tr>
              <a:tr h="370840">
                <a:tc>
                  <a:txBody>
                    <a:bodyPr/>
                    <a:lstStyle/>
                    <a:p>
                      <a:r>
                        <a:rPr lang="en-US">
                          <a:latin typeface="Arial Rounded MT Bold" panose="020F0704030504030204" pitchFamily="34" charset="0"/>
                        </a:rPr>
                        <a:t>Schedule</a:t>
                      </a:r>
                    </a:p>
                  </a:txBody>
                  <a:tcPr/>
                </a:tc>
                <a:tc>
                  <a:txBody>
                    <a:bodyPr/>
                    <a:lstStyle/>
                    <a:p>
                      <a:pPr marL="285750" indent="-285750">
                        <a:buFont typeface="Arial"/>
                        <a:buChar char="•"/>
                      </a:pPr>
                      <a:r>
                        <a:rPr lang="en-US" dirty="0">
                          <a:latin typeface="Arial Rounded MT Bold" panose="020F0704030504030204" pitchFamily="34" charset="0"/>
                        </a:rPr>
                        <a:t>ramp-up funding </a:t>
                      </a:r>
                      <a:r>
                        <a:rPr lang="en-US" dirty="0" smtClean="0">
                          <a:latin typeface="Arial Rounded MT Bold" panose="020F0704030504030204" pitchFamily="34" charset="0"/>
                        </a:rPr>
                        <a:t>2018</a:t>
                      </a:r>
                    </a:p>
                    <a:p>
                      <a:pPr marL="285750" indent="-285750">
                        <a:buFont typeface="Arial"/>
                        <a:buChar char="•"/>
                      </a:pPr>
                      <a:r>
                        <a:rPr lang="en-US" dirty="0" smtClean="0">
                          <a:latin typeface="Arial Rounded MT Bold" panose="020F0704030504030204" pitchFamily="34" charset="0"/>
                        </a:rPr>
                        <a:t>resource</a:t>
                      </a:r>
                      <a:r>
                        <a:rPr lang="en-US" baseline="0" dirty="0" smtClean="0">
                          <a:latin typeface="Arial Rounded MT Bold" panose="020F0704030504030204" pitchFamily="34" charset="0"/>
                        </a:rPr>
                        <a:t> </a:t>
                      </a:r>
                      <a:r>
                        <a:rPr lang="en-US" baseline="0" dirty="0">
                          <a:latin typeface="Arial Rounded MT Bold" panose="020F0704030504030204" pitchFamily="34" charset="0"/>
                        </a:rPr>
                        <a:t>continuity</a:t>
                      </a:r>
                    </a:p>
                    <a:p>
                      <a:pPr marL="285750" indent="-285750">
                        <a:buFont typeface="Arial"/>
                        <a:buChar char="•"/>
                      </a:pPr>
                      <a:r>
                        <a:rPr lang="en-US" baseline="0" dirty="0">
                          <a:latin typeface="Arial Rounded MT Bold" panose="020F0704030504030204" pitchFamily="34" charset="0"/>
                        </a:rPr>
                        <a:t>go/</a:t>
                      </a:r>
                      <a:r>
                        <a:rPr lang="en-US" baseline="0" dirty="0" err="1">
                          <a:latin typeface="Arial Rounded MT Bold" panose="020F0704030504030204" pitchFamily="34" charset="0"/>
                        </a:rPr>
                        <a:t>nogo</a:t>
                      </a:r>
                      <a:r>
                        <a:rPr lang="en-US" baseline="0" dirty="0">
                          <a:latin typeface="Arial Rounded MT Bold" panose="020F0704030504030204" pitchFamily="34" charset="0"/>
                        </a:rPr>
                        <a:t> gates</a:t>
                      </a:r>
                      <a:endParaRPr lang="en-US" dirty="0">
                        <a:latin typeface="Arial Rounded MT Bold" panose="020F0704030504030204" pitchFamily="34" charset="0"/>
                      </a:endParaRPr>
                    </a:p>
                  </a:txBody>
                  <a:tcPr/>
                </a:tc>
              </a:tr>
              <a:tr h="370840">
                <a:tc>
                  <a:txBody>
                    <a:bodyPr/>
                    <a:lstStyle/>
                    <a:p>
                      <a:r>
                        <a:rPr lang="en-US" dirty="0">
                          <a:latin typeface="Arial Rounded MT Bold" panose="020F0704030504030204" pitchFamily="34" charset="0"/>
                        </a:rPr>
                        <a:t>Long-term environmental exposure</a:t>
                      </a:r>
                    </a:p>
                  </a:txBody>
                  <a:tcPr/>
                </a:tc>
                <a:tc>
                  <a:txBody>
                    <a:bodyPr/>
                    <a:lstStyle/>
                    <a:p>
                      <a:pPr marL="285750" indent="-285750">
                        <a:buFont typeface="Arial"/>
                        <a:buChar char="•"/>
                      </a:pPr>
                      <a:r>
                        <a:rPr lang="en-US" dirty="0">
                          <a:latin typeface="Arial Rounded MT Bold" panose="020F0704030504030204" pitchFamily="34" charset="0"/>
                        </a:rPr>
                        <a:t>all </a:t>
                      </a:r>
                      <a:r>
                        <a:rPr lang="en-US" dirty="0" err="1" smtClean="0">
                          <a:latin typeface="Arial Rounded MT Bold" panose="020F0704030504030204" pitchFamily="34" charset="0"/>
                        </a:rPr>
                        <a:t>Ti</a:t>
                      </a:r>
                      <a:r>
                        <a:rPr lang="en-US" dirty="0" smtClean="0">
                          <a:latin typeface="Arial Rounded MT Bold" panose="020F0704030504030204" pitchFamily="34" charset="0"/>
                        </a:rPr>
                        <a:t>/plastic/FRP</a:t>
                      </a:r>
                      <a:endParaRPr lang="en-US" dirty="0">
                        <a:latin typeface="Arial Rounded MT Bold" panose="020F0704030504030204" pitchFamily="34" charset="0"/>
                      </a:endParaRPr>
                    </a:p>
                    <a:p>
                      <a:pPr marL="285750" indent="-285750">
                        <a:buFont typeface="Arial"/>
                        <a:buChar char="•"/>
                      </a:pPr>
                      <a:r>
                        <a:rPr lang="en-US" dirty="0">
                          <a:latin typeface="Arial Rounded MT Bold" panose="020F0704030504030204" pitchFamily="34" charset="0"/>
                        </a:rPr>
                        <a:t>larger oil reserve / testing</a:t>
                      </a:r>
                    </a:p>
                  </a:txBody>
                  <a:tcPr/>
                </a:tc>
              </a:tr>
              <a:tr h="370840">
                <a:tc>
                  <a:txBody>
                    <a:bodyPr/>
                    <a:lstStyle/>
                    <a:p>
                      <a:r>
                        <a:rPr lang="en-US">
                          <a:latin typeface="Arial Rounded MT Bold" panose="020F0704030504030204" pitchFamily="34" charset="0"/>
                        </a:rPr>
                        <a:t>Long-duration</a:t>
                      </a:r>
                    </a:p>
                  </a:txBody>
                  <a:tcPr/>
                </a:tc>
                <a:tc>
                  <a:txBody>
                    <a:bodyPr/>
                    <a:lstStyle/>
                    <a:p>
                      <a:pPr marL="285750" indent="-285750">
                        <a:buFont typeface="Arial"/>
                        <a:buChar char="•"/>
                      </a:pPr>
                      <a:r>
                        <a:rPr lang="en-US">
                          <a:latin typeface="Arial Rounded MT Bold" panose="020F0704030504030204" pitchFamily="34" charset="0"/>
                        </a:rPr>
                        <a:t>hibernation</a:t>
                      </a:r>
                    </a:p>
                    <a:p>
                      <a:pPr marL="285750" indent="-285750">
                        <a:buFont typeface="Arial"/>
                        <a:buChar char="•"/>
                      </a:pPr>
                      <a:r>
                        <a:rPr lang="en-US">
                          <a:latin typeface="Arial Rounded MT Bold" panose="020F0704030504030204" pitchFamily="34" charset="0"/>
                        </a:rPr>
                        <a:t>battery chemistry: trade study</a:t>
                      </a:r>
                    </a:p>
                  </a:txBody>
                  <a:tcPr/>
                </a:tc>
              </a:tr>
              <a:tr h="370840">
                <a:tc>
                  <a:txBody>
                    <a:bodyPr/>
                    <a:lstStyle/>
                    <a:p>
                      <a:r>
                        <a:rPr lang="en-US">
                          <a:latin typeface="Arial Rounded MT Bold" panose="020F0704030504030204" pitchFamily="34" charset="0"/>
                        </a:rPr>
                        <a:t>Robust</a:t>
                      </a:r>
                      <a:r>
                        <a:rPr lang="en-US" baseline="0">
                          <a:latin typeface="Arial Rounded MT Bold" panose="020F0704030504030204" pitchFamily="34" charset="0"/>
                        </a:rPr>
                        <a:t> docking</a:t>
                      </a:r>
                      <a:endParaRPr lang="en-US">
                        <a:latin typeface="Arial Rounded MT Bold" panose="020F0704030504030204" pitchFamily="34" charset="0"/>
                      </a:endParaRPr>
                    </a:p>
                  </a:txBody>
                  <a:tcPr/>
                </a:tc>
                <a:tc>
                  <a:txBody>
                    <a:bodyPr/>
                    <a:lstStyle/>
                    <a:p>
                      <a:pPr marL="285750" indent="-285750">
                        <a:buFont typeface="Arial"/>
                        <a:buChar char="•"/>
                      </a:pPr>
                      <a:r>
                        <a:rPr lang="en-US" dirty="0" smtClean="0">
                          <a:latin typeface="Arial Rounded MT Bold" panose="020F0704030504030204" pitchFamily="34" charset="0"/>
                        </a:rPr>
                        <a:t>Lots</a:t>
                      </a:r>
                      <a:r>
                        <a:rPr lang="en-US" baseline="0" dirty="0" smtClean="0">
                          <a:latin typeface="Arial Rounded MT Bold" panose="020F0704030504030204" pitchFamily="34" charset="0"/>
                        </a:rPr>
                        <a:t> of testing</a:t>
                      </a:r>
                      <a:endParaRPr lang="en-US" dirty="0">
                        <a:latin typeface="Arial Rounded MT Bold" panose="020F0704030504030204" pitchFamily="34" charset="0"/>
                      </a:endParaRPr>
                    </a:p>
                  </a:txBody>
                  <a:tcPr/>
                </a:tc>
              </a:tr>
              <a:tr h="370840">
                <a:tc>
                  <a:txBody>
                    <a:bodyPr/>
                    <a:lstStyle/>
                    <a:p>
                      <a:r>
                        <a:rPr lang="en-US">
                          <a:latin typeface="Arial Rounded MT Bold" panose="020F0704030504030204" pitchFamily="34" charset="0"/>
                        </a:rPr>
                        <a:t>Unattended</a:t>
                      </a:r>
                      <a:r>
                        <a:rPr lang="en-US" baseline="0">
                          <a:latin typeface="Arial Rounded MT Bold" panose="020F0704030504030204" pitchFamily="34" charset="0"/>
                        </a:rPr>
                        <a:t> boot</a:t>
                      </a:r>
                      <a:endParaRPr lang="en-US">
                        <a:latin typeface="Arial Rounded MT Bold" panose="020F0704030504030204" pitchFamily="34" charset="0"/>
                      </a:endParaRPr>
                    </a:p>
                  </a:txBody>
                  <a:tcPr/>
                </a:tc>
                <a:tc>
                  <a:txBody>
                    <a:bodyPr/>
                    <a:lstStyle/>
                    <a:p>
                      <a:r>
                        <a:rPr lang="en-US">
                          <a:latin typeface="Arial Rounded MT Bold" panose="020F0704030504030204" pitchFamily="34" charset="0"/>
                        </a:rPr>
                        <a:t>testing/fix</a:t>
                      </a:r>
                    </a:p>
                  </a:txBody>
                  <a:tcPr/>
                </a:tc>
              </a:tr>
              <a:tr h="370840">
                <a:tc>
                  <a:txBody>
                    <a:bodyPr/>
                    <a:lstStyle/>
                    <a:p>
                      <a:r>
                        <a:rPr lang="en-US">
                          <a:latin typeface="Arial Rounded MT Bold" panose="020F0704030504030204" pitchFamily="34" charset="0"/>
                        </a:rPr>
                        <a:t>Data quality/integrity</a:t>
                      </a:r>
                    </a:p>
                  </a:txBody>
                  <a:tcPr/>
                </a:tc>
                <a:tc>
                  <a:txBody>
                    <a:bodyPr/>
                    <a:lstStyle/>
                    <a:p>
                      <a:r>
                        <a:rPr lang="en-US">
                          <a:latin typeface="Arial Rounded MT Bold" panose="020F0704030504030204" pitchFamily="34" charset="0"/>
                        </a:rPr>
                        <a:t>testing/fix</a:t>
                      </a:r>
                    </a:p>
                  </a:txBody>
                  <a:tcPr/>
                </a:tc>
              </a:tr>
              <a:tr h="370840">
                <a:tc>
                  <a:txBody>
                    <a:bodyPr/>
                    <a:lstStyle/>
                    <a:p>
                      <a:r>
                        <a:rPr lang="en-US">
                          <a:latin typeface="Arial Rounded MT Bold" panose="020F0704030504030204" pitchFamily="34" charset="0"/>
                        </a:rPr>
                        <a:t>S/W error-handling</a:t>
                      </a:r>
                    </a:p>
                  </a:txBody>
                  <a:tcPr/>
                </a:tc>
                <a:tc>
                  <a:txBody>
                    <a:bodyPr/>
                    <a:lstStyle/>
                    <a:p>
                      <a:r>
                        <a:rPr lang="en-US" dirty="0">
                          <a:latin typeface="Arial Rounded MT Bold" panose="020F0704030504030204" pitchFamily="34" charset="0"/>
                        </a:rPr>
                        <a:t>testing/fix</a:t>
                      </a:r>
                    </a:p>
                  </a:txBody>
                  <a:tcPr/>
                </a:tc>
              </a:tr>
              <a:tr h="370840">
                <a:tc>
                  <a:txBody>
                    <a:bodyPr/>
                    <a:lstStyle/>
                    <a:p>
                      <a:r>
                        <a:rPr lang="en-US">
                          <a:latin typeface="Arial Rounded MT Bold" panose="020F0704030504030204" pitchFamily="34" charset="0"/>
                        </a:rPr>
                        <a:t>Testing long-duration in short time</a:t>
                      </a:r>
                    </a:p>
                  </a:txBody>
                  <a:tcPr/>
                </a:tc>
                <a:tc>
                  <a:txBody>
                    <a:bodyPr/>
                    <a:lstStyle/>
                    <a:p>
                      <a:r>
                        <a:rPr lang="en-US">
                          <a:latin typeface="Arial Rounded MT Bold" panose="020F0704030504030204" pitchFamily="34" charset="0"/>
                        </a:rPr>
                        <a:t>see </a:t>
                      </a:r>
                      <a:r>
                        <a:rPr lang="en-US" i="1">
                          <a:latin typeface="Arial Rounded MT Bold" panose="020F0704030504030204" pitchFamily="34" charset="0"/>
                        </a:rPr>
                        <a:t>Test Sequence</a:t>
                      </a:r>
                    </a:p>
                  </a:txBody>
                  <a:tcPr/>
                </a:tc>
              </a:tr>
              <a:tr h="370840">
                <a:tc>
                  <a:txBody>
                    <a:bodyPr/>
                    <a:lstStyle/>
                    <a:p>
                      <a:r>
                        <a:rPr lang="en-US" dirty="0" smtClean="0">
                          <a:latin typeface="Arial Rounded MT Bold" panose="020F0704030504030204" pitchFamily="34" charset="0"/>
                        </a:rPr>
                        <a:t>No AUV status</a:t>
                      </a:r>
                      <a:endParaRPr lang="en-US" dirty="0">
                        <a:latin typeface="Arial Rounded MT Bold" panose="020F0704030504030204" pitchFamily="34" charset="0"/>
                      </a:endParaRPr>
                    </a:p>
                  </a:txBody>
                  <a:tcPr/>
                </a:tc>
                <a:tc>
                  <a:txBody>
                    <a:bodyPr/>
                    <a:lstStyle/>
                    <a:p>
                      <a:r>
                        <a:rPr lang="en-US" i="0" dirty="0" smtClean="0">
                          <a:latin typeface="Arial Rounded MT Bold" panose="020F0704030504030204" pitchFamily="34" charset="0"/>
                        </a:rPr>
                        <a:t>WG</a:t>
                      </a:r>
                      <a:r>
                        <a:rPr lang="en-US" i="0" baseline="0" dirty="0" smtClean="0">
                          <a:latin typeface="Arial Rounded MT Bold" panose="020F0704030504030204" pitchFamily="34" charset="0"/>
                        </a:rPr>
                        <a:t> for St. M, f</a:t>
                      </a:r>
                      <a:r>
                        <a:rPr lang="en-US" i="0" dirty="0" smtClean="0">
                          <a:latin typeface="Arial Rounded MT Bold" panose="020F0704030504030204" pitchFamily="34" charset="0"/>
                        </a:rPr>
                        <a:t>ail-safe</a:t>
                      </a:r>
                      <a:r>
                        <a:rPr lang="en-US" i="0" baseline="0" dirty="0" smtClean="0">
                          <a:latin typeface="Arial Rounded MT Bold" panose="020F0704030504030204" pitchFamily="34" charset="0"/>
                        </a:rPr>
                        <a:t> </a:t>
                      </a:r>
                      <a:r>
                        <a:rPr lang="en-US" i="0" baseline="0" dirty="0">
                          <a:latin typeface="Arial Rounded MT Bold" panose="020F0704030504030204" pitchFamily="34" charset="0"/>
                        </a:rPr>
                        <a:t>mission </a:t>
                      </a:r>
                      <a:r>
                        <a:rPr lang="en-US" i="0" baseline="0" dirty="0" smtClean="0">
                          <a:latin typeface="Arial Rounded MT Bold" panose="020F0704030504030204" pitchFamily="34" charset="0"/>
                        </a:rPr>
                        <a:t>abort</a:t>
                      </a:r>
                      <a:endParaRPr lang="en-US" i="0" dirty="0">
                        <a:latin typeface="Arial Rounded MT Bold" panose="020F0704030504030204" pitchFamily="34" charset="0"/>
                      </a:endParaRPr>
                    </a:p>
                  </a:txBody>
                  <a:tcPr/>
                </a:tc>
              </a:tr>
            </a:tbl>
          </a:graphicData>
        </a:graphic>
      </p:graphicFrame>
    </p:spTree>
    <p:extLst>
      <p:ext uri="{BB962C8B-B14F-4D97-AF65-F5344CB8AC3E}">
        <p14:creationId xmlns:p14="http://schemas.microsoft.com/office/powerpoint/2010/main" val="2239671965"/>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ＭＳ Ｐ明朝"/>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15712</TotalTime>
  <Words>1225</Words>
  <Application>Microsoft Macintosh PowerPoint</Application>
  <PresentationFormat>On-screen Show (4:3)</PresentationFormat>
  <Paragraphs>233</Paragraphs>
  <Slides>24</Slides>
  <Notes>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26" baseType="lpstr">
      <vt:lpstr>Apothecary</vt:lpstr>
      <vt:lpstr>Worksheet</vt:lpstr>
      <vt:lpstr>Park –n- Fly AUV</vt:lpstr>
      <vt:lpstr>Park &amp; Fly AUV – Abstract</vt:lpstr>
      <vt:lpstr> Near-term opportunities</vt:lpstr>
      <vt:lpstr>Approach -1</vt:lpstr>
      <vt:lpstr>Why we think this is Do-able</vt:lpstr>
      <vt:lpstr>Benthic Rover</vt:lpstr>
      <vt:lpstr>PowerPoint Presentation</vt:lpstr>
      <vt:lpstr>What are the Risk elements?</vt:lpstr>
      <vt:lpstr>Risk Reduction</vt:lpstr>
      <vt:lpstr>PowerPoint Presentation</vt:lpstr>
      <vt:lpstr>2016 Highlights</vt:lpstr>
      <vt:lpstr>2017 MT Feedback</vt:lpstr>
      <vt:lpstr>2017 Objectives </vt:lpstr>
      <vt:lpstr>Demonstrate reliable acoustic homing</vt:lpstr>
      <vt:lpstr>Hibernation Controller </vt:lpstr>
      <vt:lpstr>Other </vt:lpstr>
      <vt:lpstr>PowerPoint Presentation</vt:lpstr>
      <vt:lpstr>Park&amp;Fly: Notional CONOPS</vt:lpstr>
      <vt:lpstr>Docking Sequence</vt:lpstr>
      <vt:lpstr>Docking State Transition Diagram</vt:lpstr>
      <vt:lpstr>PowerPoint Presentation</vt:lpstr>
      <vt:lpstr>New Design elements</vt:lpstr>
      <vt:lpstr>Timelines</vt:lpstr>
      <vt:lpstr>General Atomics - Notional</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Park&amp;Fly: CONOPS</dc:title>
  <dc:creator>Mathieu Kemp</dc:creator>
  <cp:lastModifiedBy>Brett Hobson</cp:lastModifiedBy>
  <cp:revision>91</cp:revision>
  <dcterms:created xsi:type="dcterms:W3CDTF">2016-04-22T15:32:35Z</dcterms:created>
  <dcterms:modified xsi:type="dcterms:W3CDTF">2017-02-02T22:02:58Z</dcterms:modified>
</cp:coreProperties>
</file>