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  <p:sldId id="258" r:id="rId3"/>
    <p:sldId id="260" r:id="rId4"/>
    <p:sldId id="268" r:id="rId5"/>
    <p:sldId id="271" r:id="rId6"/>
    <p:sldId id="257" r:id="rId7"/>
    <p:sldId id="264" r:id="rId8"/>
    <p:sldId id="263" r:id="rId9"/>
    <p:sldId id="266" r:id="rId10"/>
    <p:sldId id="270" r:id="rId11"/>
    <p:sldId id="259" r:id="rId12"/>
    <p:sldId id="265" r:id="rId13"/>
    <p:sldId id="25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2" d="100"/>
          <a:sy n="152" d="100"/>
        </p:scale>
        <p:origin x="-608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700247C-A378-4749-88DA-3684483F5FCF}" type="datetimeFigureOut"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1.xlsx"/><Relationship Id="rId4" Type="http://schemas.openxmlformats.org/officeDocument/2006/relationships/image" Target="../media/image2.png"/><Relationship Id="rId5" Type="http://schemas.openxmlformats.org/officeDocument/2006/relationships/package" Target="../embeddings/Microsoft_Excel_Sheet2.xlsx"/><Relationship Id="rId6" Type="http://schemas.openxmlformats.org/officeDocument/2006/relationships/image" Target="../media/image3.png"/><Relationship Id="rId7" Type="http://schemas.openxmlformats.org/officeDocument/2006/relationships/package" Target="../embeddings/Microsoft_Excel_Sheet3.xlsx"/><Relationship Id="rId8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4.xlsx"/><Relationship Id="rId4" Type="http://schemas.openxmlformats.org/officeDocument/2006/relationships/image" Target="../media/image5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b="1"/>
              <a:t>Year-long AUV deployment </a:t>
            </a:r>
            <a:r>
              <a:rPr lang="en-US"/>
              <a:t>w/ periodic or event-driven monitoring.</a:t>
            </a:r>
          </a:p>
          <a:p>
            <a:r>
              <a:rPr lang="en-US" b="1"/>
              <a:t>Active program:</a:t>
            </a:r>
            <a:r>
              <a:rPr lang="en-US"/>
              <a:t> feasibility study of</a:t>
            </a:r>
            <a:r>
              <a:rPr lang="en-US"/>
              <a:t> benthic monitoring (Ken Smith) </a:t>
            </a:r>
            <a:endParaRPr lang="en-US"/>
          </a:p>
          <a:p>
            <a:r>
              <a:rPr lang="en-US" b="1"/>
              <a:t>New Opportunity</a:t>
            </a:r>
            <a:r>
              <a:rPr lang="en-US"/>
              <a:t>: 2019 mud-volcano monitoring in Arctic (Charlie Paull).</a:t>
            </a:r>
          </a:p>
          <a:p>
            <a:r>
              <a:rPr lang="en-US" b="1"/>
              <a:t>Far-reaching </a:t>
            </a:r>
            <a:r>
              <a:rPr lang="en-US"/>
              <a:t>concept, </a:t>
            </a:r>
            <a:r>
              <a:rPr lang="en-US" b="1"/>
              <a:t>cross-field </a:t>
            </a:r>
            <a:r>
              <a:rPr lang="en-US"/>
              <a:t>applicability:</a:t>
            </a:r>
          </a:p>
          <a:p>
            <a:pPr lvl="1"/>
            <a:r>
              <a:rPr lang="en-US"/>
              <a:t>Military: DARPA Upward Falling Payload, ONR Forward Deployed Energy and Communication Outpost, DARPA Hydra.</a:t>
            </a:r>
          </a:p>
          <a:p>
            <a:pPr lvl="1"/>
            <a:r>
              <a:rPr lang="en-US"/>
              <a:t>Oil&amp;Gas: leak detection, field-resident reservoir monitoring.</a:t>
            </a:r>
          </a:p>
          <a:p>
            <a:pPr lvl="1"/>
            <a:r>
              <a:rPr lang="en-US"/>
              <a:t>Science: on-demand monitoring, field-residence.</a:t>
            </a:r>
          </a:p>
          <a:p>
            <a:r>
              <a:rPr lang="en-US" b="1"/>
              <a:t>Goal of this meeting</a:t>
            </a:r>
          </a:p>
          <a:p>
            <a:pPr lvl="1"/>
            <a:r>
              <a:rPr lang="en-US"/>
              <a:t>make mgmt aware of a critical bottleneck – (schedule)</a:t>
            </a:r>
          </a:p>
          <a:p>
            <a:pPr lvl="1"/>
            <a:r>
              <a:rPr lang="en-US"/>
              <a:t>solicit program acceleration</a:t>
            </a:r>
          </a:p>
        </p:txBody>
      </p:sp>
    </p:spTree>
    <p:extLst>
      <p:ext uri="{BB962C8B-B14F-4D97-AF65-F5344CB8AC3E}">
        <p14:creationId xmlns:p14="http://schemas.microsoft.com/office/powerpoint/2010/main" val="102913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961347"/>
              </p:ext>
            </p:extLst>
          </p:nvPr>
        </p:nvGraphicFramePr>
        <p:xfrm>
          <a:off x="757996" y="1767199"/>
          <a:ext cx="784812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3568171"/>
                <a:gridCol w="2222551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labor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ship time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2016 (acceleration)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Brett: +1month</a:t>
                      </a:r>
                    </a:p>
                    <a:p>
                      <a:r>
                        <a:rPr lang="en-US" baseline="0"/>
                        <a:t>Rob: +2 weeks</a:t>
                      </a:r>
                    </a:p>
                    <a:p>
                      <a:r>
                        <a:rPr lang="en-US" baseline="0"/>
                        <a:t>Hans: + 1 month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/>
                        <a:t>(MK: 1 day/week)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FTEs: design/fab/testing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FTEs: fab/assembly/at-sea</a:t>
                      </a:r>
                      <a:r>
                        <a:rPr lang="en-US" baseline="0"/>
                        <a:t> testing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deployments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days (contingency)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recoveries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n/a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790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 VEHICLES OR 1?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2 is preferred:</a:t>
            </a:r>
          </a:p>
          <a:p>
            <a:pPr lvl="1"/>
            <a:r>
              <a:rPr lang="en-US"/>
              <a:t>doubles the amount of testing hours</a:t>
            </a:r>
          </a:p>
          <a:p>
            <a:pPr lvl="1"/>
            <a:r>
              <a:rPr lang="en-US"/>
              <a:t>allows the two missions to be run in parallel</a:t>
            </a:r>
          </a:p>
          <a:p>
            <a:r>
              <a:rPr lang="en-US"/>
              <a:t>July 2017 go/nogo gate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6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55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Park&amp;Fly: Notional CONOPS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Arrive at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Deploy the dock and LBL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Prep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Launch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Run first transect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Parking verification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Depart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AUV periodically parks and flies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Return to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dock and LBL (minus anchor)</a:t>
            </a:r>
          </a:p>
        </p:txBody>
      </p:sp>
    </p:spTree>
    <p:extLst>
      <p:ext uri="{BB962C8B-B14F-4D97-AF65-F5344CB8AC3E}">
        <p14:creationId xmlns:p14="http://schemas.microsoft.com/office/powerpoint/2010/main" val="3335747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Near-term opportunities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86" y="2266747"/>
            <a:ext cx="4236705" cy="175432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Benthic AUV (Ken)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4 deep transects in 12 months.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Sample w/d</a:t>
            </a:r>
            <a:r>
              <a:rPr lang="en-US"/>
              <a:t>own-looking camera one way, MBES the other way.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Highly desirable: Event-triggered response.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7206" y="2266747"/>
            <a:ext cx="4452722" cy="175432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Arctic AUV (mud volcanoes, Charlie)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6 under-ice surveys in 12 months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MBES &amp; SSS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Highly desirable: Event-triggered response.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Ship date: </a:t>
            </a:r>
            <a:r>
              <a:rPr lang="en-US" b="1"/>
              <a:t>April 2019 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9586" y="4099315"/>
            <a:ext cx="4236705" cy="1200329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/>
              <a:t>Notes</a:t>
            </a:r>
            <a:r>
              <a:rPr lang="en-US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Camera: low-altitude / low-speed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Trigger: a-comms from sediment event sensor.</a:t>
            </a:r>
          </a:p>
        </p:txBody>
      </p:sp>
      <p:sp>
        <p:nvSpPr>
          <p:cNvPr id="3" name="Rectangle 2"/>
          <p:cNvSpPr/>
          <p:nvPr/>
        </p:nvSpPr>
        <p:spPr>
          <a:xfrm>
            <a:off x="4537206" y="4099315"/>
            <a:ext cx="4452722" cy="147732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/>
              <a:t>Notes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300m&lt;D&lt; 750m depending on volcano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Trigger: sound-pressure level from eruption.</a:t>
            </a:r>
          </a:p>
        </p:txBody>
      </p:sp>
    </p:spTree>
    <p:extLst>
      <p:ext uri="{BB962C8B-B14F-4D97-AF65-F5344CB8AC3E}">
        <p14:creationId xmlns:p14="http://schemas.microsoft.com/office/powerpoint/2010/main" val="221095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Risk elements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85164" y="2432101"/>
            <a:ext cx="6202120" cy="2900523"/>
          </a:xfrm>
          <a:ln>
            <a:solidFill>
              <a:srgbClr val="00000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sz="2000" u="sng"/>
              <a:t>Schedule</a:t>
            </a:r>
            <a:r>
              <a:rPr lang="en-US" sz="2000"/>
              <a:t> (arctic AUV 2019 launch window).</a:t>
            </a:r>
          </a:p>
          <a:p>
            <a:r>
              <a:rPr lang="en-US" sz="2000"/>
              <a:t>Long-term environmental exposure.</a:t>
            </a:r>
          </a:p>
          <a:p>
            <a:r>
              <a:rPr lang="en-US" sz="2000"/>
              <a:t>Long-duration.</a:t>
            </a:r>
            <a:endParaRPr lang="en-US" sz="2000"/>
          </a:p>
          <a:p>
            <a:r>
              <a:rPr lang="en-US" sz="2000"/>
              <a:t>Robust docking/undocking.</a:t>
            </a:r>
          </a:p>
          <a:p>
            <a:r>
              <a:rPr lang="en-US" sz="2000"/>
              <a:t>Unattended boot reliability.</a:t>
            </a:r>
          </a:p>
          <a:p>
            <a:r>
              <a:rPr lang="en-US" sz="2000"/>
              <a:t>Guaranteeing data quality &amp; integrity.</a:t>
            </a:r>
          </a:p>
          <a:p>
            <a:r>
              <a:rPr lang="en-US" sz="2000"/>
              <a:t>Extended duration</a:t>
            </a:r>
            <a:r>
              <a:rPr lang="en-US" sz="2000"/>
              <a:t> S/W error-handling.</a:t>
            </a:r>
            <a:r>
              <a:rPr lang="en-US" sz="2000"/>
              <a:t> </a:t>
            </a:r>
          </a:p>
          <a:p>
            <a:r>
              <a:rPr lang="en-US" sz="2000"/>
              <a:t>Testing long mission in a short time.</a:t>
            </a:r>
          </a:p>
          <a:p>
            <a:r>
              <a:rPr lang="en-US" sz="2000"/>
              <a:t>Cannot monitor AUV progress while under-ice.</a:t>
            </a:r>
          </a:p>
        </p:txBody>
      </p:sp>
    </p:spTree>
    <p:extLst>
      <p:ext uri="{BB962C8B-B14F-4D97-AF65-F5344CB8AC3E}">
        <p14:creationId xmlns:p14="http://schemas.microsoft.com/office/powerpoint/2010/main" val="2250405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Proposed Approach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459577"/>
              </p:ext>
            </p:extLst>
          </p:nvPr>
        </p:nvGraphicFramePr>
        <p:xfrm>
          <a:off x="490620" y="1643972"/>
          <a:ext cx="8229600" cy="5059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ramp-up funding July 2016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resource</a:t>
                      </a:r>
                      <a:r>
                        <a:rPr lang="en-US" baseline="0"/>
                        <a:t> continuity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/>
                        <a:t>go/nogo gates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Long-term environmental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all Ti/plastic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larger oil reserve / testing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Long-duration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hibernation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battery chemistry: trade study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Robust</a:t>
                      </a:r>
                      <a:r>
                        <a:rPr lang="en-US" baseline="0"/>
                        <a:t> docking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simpler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line capture/tine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Unattended</a:t>
                      </a:r>
                      <a:r>
                        <a:rPr lang="en-US" baseline="0"/>
                        <a:t> boot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 quality/integrity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S/W error-handling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Testing long-duration in short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see </a:t>
                      </a:r>
                      <a:r>
                        <a:rPr lang="en-US" i="1"/>
                        <a:t>Test Sequence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No progress monitoring under-ice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/>
                        <a:t>fail-safe</a:t>
                      </a:r>
                      <a:r>
                        <a:rPr lang="en-US" i="0" baseline="0"/>
                        <a:t> mission aborts</a:t>
                      </a:r>
                      <a:endParaRPr lang="en-US" i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671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Proposed Test Sequence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571051"/>
              </p:ext>
            </p:extLst>
          </p:nvPr>
        </p:nvGraphicFramePr>
        <p:xfrm>
          <a:off x="1179088" y="2919737"/>
          <a:ext cx="6134100" cy="344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Worksheet" r:id="rId3" imgW="6134100" imgH="3441700" progId="Excel.Sheet.12">
                  <p:embed/>
                </p:oleObj>
              </mc:Choice>
              <mc:Fallback>
                <p:oleObj name="Worksheet" r:id="rId3" imgW="6134100" imgH="3441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9088" y="2919737"/>
                        <a:ext cx="6134100" cy="3441700"/>
                      </a:xfrm>
                      <a:prstGeom prst="rect">
                        <a:avLst/>
                      </a:prstGeom>
                      <a:ln>
                        <a:solidFill>
                          <a:srgbClr val="0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591527" y="1797792"/>
            <a:ext cx="7514011" cy="867699"/>
            <a:chOff x="591527" y="1797792"/>
            <a:chExt cx="7514011" cy="867699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54319760"/>
                </p:ext>
              </p:extLst>
            </p:nvPr>
          </p:nvGraphicFramePr>
          <p:xfrm>
            <a:off x="591527" y="1948877"/>
            <a:ext cx="7514011" cy="716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9" name="Worksheet" r:id="rId5" imgW="12395200" imgH="1181100" progId="Excel.Sheet.12">
                    <p:embed/>
                  </p:oleObj>
                </mc:Choice>
                <mc:Fallback>
                  <p:oleObj name="Worksheet" r:id="rId5" imgW="12395200" imgH="118110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91527" y="1948877"/>
                          <a:ext cx="7514011" cy="71661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4047788"/>
                </p:ext>
              </p:extLst>
            </p:nvPr>
          </p:nvGraphicFramePr>
          <p:xfrm>
            <a:off x="591527" y="1797792"/>
            <a:ext cx="6983345" cy="120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" name="Worksheet" r:id="rId7" imgW="11569700" imgH="203200" progId="Excel.Sheet.12">
                    <p:embed/>
                  </p:oleObj>
                </mc:Choice>
                <mc:Fallback>
                  <p:oleObj name="Worksheet" r:id="rId7" imgW="11569700" imgH="20320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91527" y="1797792"/>
                          <a:ext cx="6983345" cy="1206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96108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03" y="4826161"/>
            <a:ext cx="8990953" cy="19095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A6A6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2421344" y="708837"/>
            <a:ext cx="45686" cy="411475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8371" y="1198312"/>
            <a:ext cx="16872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USBL transponder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12675" y="1224337"/>
            <a:ext cx="463025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Rectangle 14"/>
          <p:cNvSpPr/>
          <p:nvPr/>
        </p:nvSpPr>
        <p:spPr>
          <a:xfrm>
            <a:off x="1845704" y="4659557"/>
            <a:ext cx="1196966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6" name="Summing Junction 15"/>
          <p:cNvSpPr/>
          <p:nvPr/>
        </p:nvSpPr>
        <p:spPr>
          <a:xfrm>
            <a:off x="2307158" y="3974328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7" name="Oval 16"/>
          <p:cNvSpPr/>
          <p:nvPr/>
        </p:nvSpPr>
        <p:spPr>
          <a:xfrm>
            <a:off x="2033029" y="109699"/>
            <a:ext cx="822316" cy="82228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81483" y="3902309"/>
            <a:ext cx="1614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acoustic release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81595" y="4518384"/>
            <a:ext cx="814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anchor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7587" y="365517"/>
            <a:ext cx="578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float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91909" y="2280695"/>
            <a:ext cx="1836574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2" name="Delay 21"/>
          <p:cNvSpPr/>
          <p:nvPr/>
        </p:nvSpPr>
        <p:spPr>
          <a:xfrm>
            <a:off x="7108700" y="2280695"/>
            <a:ext cx="1425387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3" name="Delay 22"/>
          <p:cNvSpPr/>
          <p:nvPr/>
        </p:nvSpPr>
        <p:spPr>
          <a:xfrm flipH="1">
            <a:off x="2675700" y="2280695"/>
            <a:ext cx="1114732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4" name="Trapezoid 23"/>
          <p:cNvSpPr/>
          <p:nvPr/>
        </p:nvSpPr>
        <p:spPr>
          <a:xfrm rot="5400000" flipH="1">
            <a:off x="8106319" y="2537689"/>
            <a:ext cx="721711" cy="182726"/>
          </a:xfrm>
          <a:prstGeom prst="trapezoid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183777" y="2623343"/>
            <a:ext cx="537608" cy="9019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2199122" y="2529071"/>
            <a:ext cx="537608" cy="9019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307158" y="2529071"/>
            <a:ext cx="0" cy="184462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 rot="16200000">
            <a:off x="2707389" y="2531112"/>
            <a:ext cx="486102" cy="18446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1" name="TextBox 30"/>
          <p:cNvSpPr txBox="1"/>
          <p:nvPr/>
        </p:nvSpPr>
        <p:spPr>
          <a:xfrm>
            <a:off x="2855345" y="1800151"/>
            <a:ext cx="613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iUSBL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18288" y="2434595"/>
            <a:ext cx="577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tines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28483" y="2280695"/>
            <a:ext cx="1480217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4" name="TextBox 33"/>
          <p:cNvSpPr txBox="1"/>
          <p:nvPr/>
        </p:nvSpPr>
        <p:spPr>
          <a:xfrm>
            <a:off x="5764749" y="2314068"/>
            <a:ext cx="1245651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science payload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40371" y="2423458"/>
            <a:ext cx="825867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battery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96190" y="2436489"/>
            <a:ext cx="79551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control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99305" y="3611836"/>
            <a:ext cx="146211" cy="82227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8" name="Extract 37"/>
          <p:cNvSpPr/>
          <p:nvPr/>
        </p:nvSpPr>
        <p:spPr>
          <a:xfrm>
            <a:off x="4758525" y="4641704"/>
            <a:ext cx="831480" cy="332782"/>
          </a:xfrm>
          <a:prstGeom prst="flowChartExtra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9" name="TextBox 38"/>
          <p:cNvSpPr txBox="1"/>
          <p:nvPr/>
        </p:nvSpPr>
        <p:spPr>
          <a:xfrm>
            <a:off x="4081348" y="3789662"/>
            <a:ext cx="821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LBL (x4)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3536" y="1699365"/>
            <a:ext cx="149653" cy="621646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1" name="Rectangle 40"/>
          <p:cNvSpPr/>
          <p:nvPr/>
        </p:nvSpPr>
        <p:spPr>
          <a:xfrm>
            <a:off x="7581624" y="2169483"/>
            <a:ext cx="255840" cy="19742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2" name="TextBox 41"/>
          <p:cNvSpPr txBox="1"/>
          <p:nvPr/>
        </p:nvSpPr>
        <p:spPr>
          <a:xfrm>
            <a:off x="7285515" y="1596951"/>
            <a:ext cx="1537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Avtrak </a:t>
            </a:r>
          </a:p>
          <a:p>
            <a:pPr algn="ctr"/>
            <a:r>
              <a:rPr lang="en-US" sz="1400"/>
              <a:t>(track&amp;comms)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072149" y="1677276"/>
            <a:ext cx="346472" cy="1408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5" name="Rectangle 44"/>
          <p:cNvSpPr/>
          <p:nvPr/>
        </p:nvSpPr>
        <p:spPr>
          <a:xfrm>
            <a:off x="7163521" y="2434595"/>
            <a:ext cx="136957" cy="6349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6" name="TextBox 45"/>
          <p:cNvSpPr txBox="1"/>
          <p:nvPr/>
        </p:nvSpPr>
        <p:spPr>
          <a:xfrm>
            <a:off x="6329805" y="2975417"/>
            <a:ext cx="8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INS/DVL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94122" y="2844869"/>
            <a:ext cx="255840" cy="12574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50" name="TextBox 49"/>
          <p:cNvSpPr txBox="1"/>
          <p:nvPr/>
        </p:nvSpPr>
        <p:spPr>
          <a:xfrm>
            <a:off x="7512396" y="2943205"/>
            <a:ext cx="1599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hibernation controller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95145" y="2436489"/>
            <a:ext cx="632805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nose</a:t>
            </a:r>
          </a:p>
        </p:txBody>
      </p:sp>
      <p:cxnSp>
        <p:nvCxnSpPr>
          <p:cNvPr id="54" name="Curved Connector 53"/>
          <p:cNvCxnSpPr/>
          <p:nvPr/>
        </p:nvCxnSpPr>
        <p:spPr>
          <a:xfrm rot="5400000">
            <a:off x="6741224" y="3017502"/>
            <a:ext cx="880495" cy="800312"/>
          </a:xfrm>
          <a:prstGeom prst="curvedConnector3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402199" y="3845091"/>
            <a:ext cx="2413003" cy="73866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/>
              <a:t>trigger:</a:t>
            </a:r>
          </a:p>
          <a:p>
            <a:r>
              <a:rPr lang="en-US" sz="1400"/>
              <a:t>a-modem (benthic)</a:t>
            </a:r>
          </a:p>
          <a:p>
            <a:r>
              <a:rPr lang="en-US" sz="1400"/>
              <a:t>eruption detector (arctic)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65965" y="157690"/>
            <a:ext cx="263039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Notional Vehicle</a:t>
            </a: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352203" y="2835211"/>
            <a:ext cx="817981" cy="1251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8" name="TextBox 47"/>
          <p:cNvSpPr txBox="1"/>
          <p:nvPr/>
        </p:nvSpPr>
        <p:spPr>
          <a:xfrm>
            <a:off x="3880349" y="2933547"/>
            <a:ext cx="2036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emergency scuttle</a:t>
            </a:r>
          </a:p>
        </p:txBody>
      </p:sp>
      <p:sp>
        <p:nvSpPr>
          <p:cNvPr id="52" name="Summing Junction 51"/>
          <p:cNvSpPr/>
          <p:nvPr/>
        </p:nvSpPr>
        <p:spPr>
          <a:xfrm>
            <a:off x="5033154" y="4400827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" name="Left Brace 1"/>
          <p:cNvSpPr/>
          <p:nvPr/>
        </p:nvSpPr>
        <p:spPr>
          <a:xfrm rot="5400000">
            <a:off x="5738544" y="-1477390"/>
            <a:ext cx="176594" cy="546339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4798830" y="858232"/>
            <a:ext cx="2070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corrosion-free exterior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86612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Design elements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r>
              <a:rPr lang="en-US" b="1"/>
              <a:t>Must have</a:t>
            </a:r>
          </a:p>
          <a:p>
            <a:pPr lvl="1"/>
            <a:r>
              <a:rPr lang="en-US"/>
              <a:t>Benthic payload.</a:t>
            </a:r>
            <a:endParaRPr lang="en-US"/>
          </a:p>
          <a:p>
            <a:pPr lvl="1"/>
            <a:r>
              <a:rPr lang="en-US"/>
              <a:t>Docking system.</a:t>
            </a:r>
          </a:p>
          <a:p>
            <a:pPr lvl="1"/>
            <a:r>
              <a:rPr lang="en-US"/>
              <a:t>Hibernation controller.</a:t>
            </a:r>
          </a:p>
          <a:p>
            <a:pPr lvl="1"/>
            <a:r>
              <a:rPr lang="en-US"/>
              <a:t>Corrosion-free exterior.</a:t>
            </a:r>
          </a:p>
          <a:p>
            <a:pPr lvl="1"/>
            <a:r>
              <a:rPr lang="en-US"/>
              <a:t>Extended duration s/w.</a:t>
            </a:r>
          </a:p>
          <a:p>
            <a:pPr lvl="1"/>
            <a:r>
              <a:rPr lang="en-US"/>
              <a:t>F</a:t>
            </a:r>
            <a:r>
              <a:rPr lang="en-US"/>
              <a:t>ail-safe aborts:</a:t>
            </a:r>
          </a:p>
          <a:p>
            <a:pPr lvl="2"/>
            <a:r>
              <a:rPr lang="en-US"/>
              <a:t>when docked: stay docked.</a:t>
            </a:r>
          </a:p>
          <a:p>
            <a:pPr lvl="2"/>
            <a:r>
              <a:rPr lang="en-US"/>
              <a:t>when undocked: park on seafloor.</a:t>
            </a:r>
          </a:p>
          <a:p>
            <a:r>
              <a:rPr lang="en-US" b="1"/>
              <a:t>Highly desirable</a:t>
            </a:r>
          </a:p>
          <a:p>
            <a:pPr lvl="1"/>
            <a:r>
              <a:rPr lang="en-US"/>
              <a:t>Event-triggered response</a:t>
            </a:r>
          </a:p>
        </p:txBody>
      </p:sp>
    </p:spTree>
    <p:extLst>
      <p:ext uri="{BB962C8B-B14F-4D97-AF65-F5344CB8AC3E}">
        <p14:creationId xmlns:p14="http://schemas.microsoft.com/office/powerpoint/2010/main" val="332909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189480"/>
              </p:ext>
            </p:extLst>
          </p:nvPr>
        </p:nvGraphicFramePr>
        <p:xfrm>
          <a:off x="115279" y="2059053"/>
          <a:ext cx="8907527" cy="2820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Worksheet" r:id="rId3" imgW="18173700" imgH="5753100" progId="Excel.Sheet.12">
                  <p:embed/>
                </p:oleObj>
              </mc:Choice>
              <mc:Fallback>
                <p:oleObj name="Worksheet" r:id="rId3" imgW="18173700" imgH="5753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279" y="2059053"/>
                        <a:ext cx="8907527" cy="2820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2849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WBS: see spreadsheet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99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1024</TotalTime>
  <Words>625</Words>
  <Application>Microsoft Macintosh PowerPoint</Application>
  <PresentationFormat>On-screen Show (4:3)</PresentationFormat>
  <Paragraphs>140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Apothecary</vt:lpstr>
      <vt:lpstr>Microsoft Excel Sheet</vt:lpstr>
      <vt:lpstr>Park&amp;Fly</vt:lpstr>
      <vt:lpstr> Near-term opportunities</vt:lpstr>
      <vt:lpstr>Risk elements</vt:lpstr>
      <vt:lpstr>Proposed Approach</vt:lpstr>
      <vt:lpstr>Proposed Test Sequence</vt:lpstr>
      <vt:lpstr>PowerPoint Presentation</vt:lpstr>
      <vt:lpstr>New Design elements</vt:lpstr>
      <vt:lpstr>Timelines</vt:lpstr>
      <vt:lpstr>WBS: see spreadsheet</vt:lpstr>
      <vt:lpstr>Resources</vt:lpstr>
      <vt:lpstr>2 VEHICLES OR 1?</vt:lpstr>
      <vt:lpstr>Backups</vt:lpstr>
      <vt:lpstr>Park&amp;Fly: Notional CONOPS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Park&amp;Fly: CONOPS</dc:title>
  <dc:creator>Mathieu Kemp</dc:creator>
  <cp:lastModifiedBy>Mathieu Kemp</cp:lastModifiedBy>
  <cp:revision>59</cp:revision>
  <dcterms:created xsi:type="dcterms:W3CDTF">2016-04-22T15:32:35Z</dcterms:created>
  <dcterms:modified xsi:type="dcterms:W3CDTF">2016-05-03T21:07:09Z</dcterms:modified>
</cp:coreProperties>
</file>