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57" r:id="rId3"/>
    <p:sldId id="264" r:id="rId4"/>
    <p:sldId id="258" r:id="rId5"/>
    <p:sldId id="260" r:id="rId6"/>
    <p:sldId id="261" r:id="rId7"/>
    <p:sldId id="259" r:id="rId8"/>
    <p:sldId id="25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30" d="100"/>
          <a:sy n="130" d="100"/>
        </p:scale>
        <p:origin x="-376" y="-15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0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3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8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9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1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38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7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5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3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0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2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0247C-A378-4749-88DA-3684483F5FCF}" type="datetimeFigureOut">
              <a:t>4/22/16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5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1.xls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1652031"/>
              </p:ext>
            </p:extLst>
          </p:nvPr>
        </p:nvGraphicFramePr>
        <p:xfrm>
          <a:off x="55181" y="2383692"/>
          <a:ext cx="9040499" cy="2090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3" imgW="18173700" imgH="4203700" progId="Excel.Sheet.12">
                  <p:embed/>
                </p:oleObj>
              </mc:Choice>
              <mc:Fallback>
                <p:oleObj name="Worksheet" r:id="rId3" imgW="18173700" imgH="4203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181" y="2383692"/>
                        <a:ext cx="9040499" cy="2090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2849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097" y="4842285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421344" y="708837"/>
            <a:ext cx="45686" cy="411475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-30339" y="1198312"/>
            <a:ext cx="1874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12675" y="1224337"/>
            <a:ext cx="463025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45704" y="4659557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Summing Junction 15"/>
          <p:cNvSpPr/>
          <p:nvPr/>
        </p:nvSpPr>
        <p:spPr>
          <a:xfrm>
            <a:off x="2307158" y="3974328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033029" y="109699"/>
            <a:ext cx="822316" cy="82228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60706" y="3857904"/>
            <a:ext cx="168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401" y="4509503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23409" y="36551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183777" y="2623343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2199122" y="2529071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307158" y="2529071"/>
            <a:ext cx="0" cy="184462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855345" y="180015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iUSBL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84718" y="2434595"/>
            <a:ext cx="6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tines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865013" y="2436489"/>
            <a:ext cx="1724992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16976" y="2436489"/>
            <a:ext cx="864339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5057" y="2436489"/>
            <a:ext cx="857777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control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99305" y="3816099"/>
            <a:ext cx="146211" cy="8222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Extract 37"/>
          <p:cNvSpPr/>
          <p:nvPr/>
        </p:nvSpPr>
        <p:spPr>
          <a:xfrm>
            <a:off x="4758525" y="4641704"/>
            <a:ext cx="831480" cy="332782"/>
          </a:xfrm>
          <a:prstGeom prst="flowChartExtra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081348" y="3789662"/>
            <a:ext cx="91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LBL (x4)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441533" y="1800151"/>
            <a:ext cx="1092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a-modem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7072149" y="1342604"/>
            <a:ext cx="96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antenna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6196590" y="297541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683012" y="3075714"/>
            <a:ext cx="996918" cy="800311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8156" y="3818448"/>
            <a:ext cx="3608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mission-dependent trigger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a-modem (station M)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volcano 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81418" y="6713"/>
            <a:ext cx="263039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System</a:t>
            </a:r>
          </a:p>
        </p:txBody>
      </p:sp>
    </p:spTree>
    <p:extLst>
      <p:ext uri="{BB962C8B-B14F-4D97-AF65-F5344CB8AC3E}">
        <p14:creationId xmlns:p14="http://schemas.microsoft.com/office/powerpoint/2010/main" val="1866129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subsystems/caps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Must have</a:t>
            </a:r>
          </a:p>
          <a:p>
            <a:pPr lvl="1"/>
            <a:r>
              <a:rPr lang="en-US"/>
              <a:t>Docking system</a:t>
            </a:r>
          </a:p>
          <a:p>
            <a:pPr lvl="1"/>
            <a:r>
              <a:rPr lang="en-US"/>
              <a:t>Hibernation controller</a:t>
            </a:r>
          </a:p>
          <a:p>
            <a:pPr lvl="1"/>
            <a:r>
              <a:rPr lang="en-US"/>
              <a:t>Corrosion-free exterior</a:t>
            </a:r>
          </a:p>
          <a:p>
            <a:pPr lvl="1"/>
            <a:r>
              <a:rPr lang="en-US"/>
              <a:t>Extended duration s/w</a:t>
            </a:r>
          </a:p>
          <a:p>
            <a:pPr lvl="1"/>
            <a:r>
              <a:rPr lang="en-US"/>
              <a:t>Low-altitude flight behavior</a:t>
            </a:r>
          </a:p>
          <a:p>
            <a:pPr lvl="1"/>
            <a:r>
              <a:rPr lang="en-US"/>
              <a:t>No-surfacing emergency system</a:t>
            </a:r>
          </a:p>
          <a:p>
            <a:pPr lvl="2"/>
            <a:r>
              <a:rPr lang="en-US"/>
              <a:t>in case any of the critical subsystems fails: loss of nav, loss of dock power/signal, loss of control, loss of propulsion, loss of power.</a:t>
            </a:r>
            <a:endParaRPr lang="en-US"/>
          </a:p>
          <a:p>
            <a:r>
              <a:rPr lang="en-US"/>
              <a:t>Nice to have</a:t>
            </a:r>
          </a:p>
          <a:p>
            <a:pPr marL="742950" lvl="2" indent="-342900"/>
            <a:r>
              <a:rPr lang="en-US"/>
              <a:t>Volcano eruption trigger system</a:t>
            </a:r>
          </a:p>
          <a:p>
            <a:pPr marL="742950" lvl="2" indent="-342900"/>
            <a:r>
              <a:rPr lang="en-US"/>
              <a:t>Control planes for low-altitude/low-speed flight</a:t>
            </a:r>
          </a:p>
          <a:p>
            <a:pPr marL="1200150" lvl="3" indent="-342900"/>
            <a:r>
              <a:rPr lang="en-US"/>
              <a:t>would also improve docking performance + buyancy compensation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99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Science payload requirements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977" y="1662839"/>
            <a:ext cx="4120854" cy="286232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BENTHIC SURVEYS (STATION M)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Down-looking camera w/strobe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Depth: 4000m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1 km transects @ 2m altitude &amp; 1m/s speed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</a:t>
            </a:r>
            <a:r>
              <a:rPr lang="en-US"/>
              <a:t>vent-triggered transects: 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source: acoustic message sent by automated sediment trap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up to TBD/year (e.g. 2/year)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Total of 6 transects/year.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1682" y="1662839"/>
            <a:ext cx="4452722" cy="369331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MUD VOLCANO SURVEYS (ARCTIC)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Multibeam echosounder &amp; side-scan sonar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Depth: between 290 and 760m depending on the volcano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2-hour surveys of a predefined area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Event-triggered surveys: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source: TBD signal sent by TBD high-SPL detection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up to TBD/year (e.g. 2/year)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Total of 6 surveys/year</a:t>
            </a:r>
          </a:p>
          <a:p>
            <a:pPr algn="ctr"/>
            <a:r>
              <a:rPr lang="en-US" b="1"/>
              <a:t>CONSTRAINTS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Equipment needs to ship May 2019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Op area will be under ice most of the year</a:t>
            </a:r>
          </a:p>
        </p:txBody>
      </p:sp>
    </p:spTree>
    <p:extLst>
      <p:ext uri="{BB962C8B-B14F-4D97-AF65-F5344CB8AC3E}">
        <p14:creationId xmlns:p14="http://schemas.microsoft.com/office/powerpoint/2010/main" val="2210952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High-risk elements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Software: Can the vehicle boot reliably after a long hibernation period?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Oil leakage: is there sufficient oil reserve to last 12 months?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Effect of long-term exposure to: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/>
              <a:t>wet and corrosive environment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/>
              <a:t>cold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/>
              <a:t>high-pressure</a:t>
            </a:r>
          </a:p>
        </p:txBody>
      </p:sp>
    </p:spTree>
    <p:extLst>
      <p:ext uri="{BB962C8B-B14F-4D97-AF65-F5344CB8AC3E}">
        <p14:creationId xmlns:p14="http://schemas.microsoft.com/office/powerpoint/2010/main" val="2250405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Mid-risk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Docking</a:t>
            </a:r>
          </a:p>
          <a:p>
            <a:r>
              <a:rPr lang="en-US"/>
              <a:t>Undocking</a:t>
            </a:r>
          </a:p>
          <a:p>
            <a:r>
              <a:rPr lang="en-US"/>
              <a:t>Not enough energy to finish the mission</a:t>
            </a:r>
          </a:p>
          <a:p>
            <a:r>
              <a:rPr lang="en-US"/>
              <a:t>Loss of nav</a:t>
            </a:r>
          </a:p>
          <a:p>
            <a:r>
              <a:rPr lang="en-US"/>
              <a:t>Excessive change of buoyancy</a:t>
            </a:r>
          </a:p>
          <a:p>
            <a:r>
              <a:rPr lang="en-US"/>
              <a:t>Cannot resurface if a failure arises.</a:t>
            </a:r>
          </a:p>
          <a:p>
            <a:r>
              <a:rPr lang="en-US"/>
              <a:t>No way to know if the vehicle is lost</a:t>
            </a:r>
          </a:p>
          <a:p>
            <a:r>
              <a:rPr lang="en-US"/>
              <a:t>Shaft stiction after extended sleep</a:t>
            </a:r>
          </a:p>
          <a:p>
            <a:r>
              <a:rPr lang="en-US"/>
              <a:t>(Fouling by mud?)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58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 VEHICLES OR 1?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2 is preferred:</a:t>
            </a:r>
          </a:p>
          <a:p>
            <a:pPr lvl="1"/>
            <a:r>
              <a:rPr lang="en-US"/>
              <a:t>doubles the amount of testing hours</a:t>
            </a:r>
          </a:p>
          <a:p>
            <a:pPr lvl="1"/>
            <a:r>
              <a:rPr lang="en-US"/>
              <a:t>allows the two missions to be run in parallel</a:t>
            </a:r>
          </a:p>
        </p:txBody>
      </p:sp>
    </p:spTree>
    <p:extLst>
      <p:ext uri="{BB962C8B-B14F-4D97-AF65-F5344CB8AC3E}">
        <p14:creationId xmlns:p14="http://schemas.microsoft.com/office/powerpoint/2010/main" val="147166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Park&amp;Fly: Notional CONOPS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Arrive at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Deploy the dock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Prep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Launch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Run first transect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Parking verification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Depart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AUV periodically parks and flies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Return to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dock (minus anchor)</a:t>
            </a:r>
          </a:p>
        </p:txBody>
      </p:sp>
    </p:spTree>
    <p:extLst>
      <p:ext uri="{BB962C8B-B14F-4D97-AF65-F5344CB8AC3E}">
        <p14:creationId xmlns:p14="http://schemas.microsoft.com/office/powerpoint/2010/main" val="3335747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5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434</Words>
  <Application>Microsoft Macintosh PowerPoint</Application>
  <PresentationFormat>On-screen Show (4:3)</PresentationFormat>
  <Paragraphs>87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Microsoft Excel Sheet</vt:lpstr>
      <vt:lpstr>Timelines</vt:lpstr>
      <vt:lpstr>PowerPoint Presentation</vt:lpstr>
      <vt:lpstr>New subsystems/caps</vt:lpstr>
      <vt:lpstr> Science payload requirements</vt:lpstr>
      <vt:lpstr>High-risk elements</vt:lpstr>
      <vt:lpstr>Mid-risk elements</vt:lpstr>
      <vt:lpstr>2 VEHICLES OR 1?</vt:lpstr>
      <vt:lpstr>Park&amp;Fly: Notional CONOPS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Park&amp;Fly: CONOPS</dc:title>
  <dc:creator>Mathieu Kemp</dc:creator>
  <cp:lastModifiedBy>Mathieu Kemp</cp:lastModifiedBy>
  <cp:revision>22</cp:revision>
  <dcterms:created xsi:type="dcterms:W3CDTF">2016-04-22T15:32:35Z</dcterms:created>
  <dcterms:modified xsi:type="dcterms:W3CDTF">2016-04-22T22:31:36Z</dcterms:modified>
</cp:coreProperties>
</file>