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57" r:id="rId3"/>
    <p:sldId id="264" r:id="rId4"/>
    <p:sldId id="258" r:id="rId5"/>
    <p:sldId id="260" r:id="rId6"/>
    <p:sldId id="259" r:id="rId7"/>
    <p:sldId id="25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25" d="100"/>
          <a:sy n="125" d="100"/>
        </p:scale>
        <p:origin x="-320" y="-10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0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35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8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992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1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38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7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5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53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06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2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0247C-A378-4749-88DA-3684483F5FCF}" type="datetimeFigureOut">
              <a:t>4/26/16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85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Sheet1.xlsx"/><Relationship Id="rId4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Timelines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4417355"/>
              </p:ext>
            </p:extLst>
          </p:nvPr>
        </p:nvGraphicFramePr>
        <p:xfrm>
          <a:off x="64167" y="2001520"/>
          <a:ext cx="8983579" cy="284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Worksheet" r:id="rId3" imgW="18173700" imgH="5753100" progId="Excel.Sheet.12">
                  <p:embed/>
                </p:oleObj>
              </mc:Choice>
              <mc:Fallback>
                <p:oleObj name="Worksheet" r:id="rId3" imgW="18173700" imgH="5753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167" y="2001520"/>
                        <a:ext cx="8983579" cy="284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2849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097" y="4842285"/>
            <a:ext cx="8990953" cy="19095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A6A6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2421344" y="708837"/>
            <a:ext cx="45686" cy="411475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-30339" y="1198312"/>
            <a:ext cx="1874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USBL transponder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12675" y="1224337"/>
            <a:ext cx="463025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45704" y="4659557"/>
            <a:ext cx="1196966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Summing Junction 15"/>
          <p:cNvSpPr/>
          <p:nvPr/>
        </p:nvSpPr>
        <p:spPr>
          <a:xfrm>
            <a:off x="2307158" y="3974328"/>
            <a:ext cx="274059" cy="274099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033029" y="109699"/>
            <a:ext cx="822316" cy="82228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60706" y="3857904"/>
            <a:ext cx="168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acoustic release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401" y="4509503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anchor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23409" y="365517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float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91909" y="2280695"/>
            <a:ext cx="1836574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Delay 21"/>
          <p:cNvSpPr/>
          <p:nvPr/>
        </p:nvSpPr>
        <p:spPr>
          <a:xfrm>
            <a:off x="7108700" y="2280695"/>
            <a:ext cx="1425387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Delay 22"/>
          <p:cNvSpPr/>
          <p:nvPr/>
        </p:nvSpPr>
        <p:spPr>
          <a:xfrm flipH="1">
            <a:off x="2675700" y="2280695"/>
            <a:ext cx="1114732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Trapezoid 23"/>
          <p:cNvSpPr/>
          <p:nvPr/>
        </p:nvSpPr>
        <p:spPr>
          <a:xfrm rot="5400000" flipH="1">
            <a:off x="8106319" y="2537689"/>
            <a:ext cx="721711" cy="182726"/>
          </a:xfrm>
          <a:prstGeom prst="trapezoid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2183777" y="2623343"/>
            <a:ext cx="537608" cy="9019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2199122" y="2529071"/>
            <a:ext cx="537608" cy="9019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307158" y="2529071"/>
            <a:ext cx="0" cy="184462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 rot="16200000">
            <a:off x="2707389" y="2531112"/>
            <a:ext cx="486102" cy="184461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855345" y="1800151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iUSBL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84718" y="2434595"/>
            <a:ext cx="6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tines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28483" y="2280695"/>
            <a:ext cx="1480217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5764749" y="2314068"/>
            <a:ext cx="1245651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science payload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081348" y="2414577"/>
            <a:ext cx="864339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battery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5057" y="2436489"/>
            <a:ext cx="857777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control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99305" y="3816099"/>
            <a:ext cx="146211" cy="82227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Extract 37"/>
          <p:cNvSpPr/>
          <p:nvPr/>
        </p:nvSpPr>
        <p:spPr>
          <a:xfrm>
            <a:off x="4758525" y="4641704"/>
            <a:ext cx="831480" cy="332782"/>
          </a:xfrm>
          <a:prstGeom prst="flowChartExtra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081348" y="3789662"/>
            <a:ext cx="91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LBL (x4)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163536" y="1699365"/>
            <a:ext cx="149653" cy="621646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7581624" y="2169483"/>
            <a:ext cx="255840" cy="19742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7238333" y="1596951"/>
            <a:ext cx="1631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Avtrak </a:t>
            </a:r>
          </a:p>
          <a:p>
            <a:pPr algn="ctr"/>
            <a:r>
              <a:rPr lang="en-US"/>
              <a:t>(track&amp;comms)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072149" y="1677276"/>
            <a:ext cx="346472" cy="1408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7072149" y="1342604"/>
            <a:ext cx="96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antenna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163521" y="2434595"/>
            <a:ext cx="136957" cy="6349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6196590" y="2975417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INS/DVL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494122" y="2844869"/>
            <a:ext cx="255840" cy="12574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7512396" y="2943205"/>
            <a:ext cx="1599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hibernation controller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095145" y="2436489"/>
            <a:ext cx="632805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nose</a:t>
            </a:r>
          </a:p>
        </p:txBody>
      </p:sp>
      <p:cxnSp>
        <p:nvCxnSpPr>
          <p:cNvPr id="54" name="Curved Connector 53"/>
          <p:cNvCxnSpPr/>
          <p:nvPr/>
        </p:nvCxnSpPr>
        <p:spPr>
          <a:xfrm rot="5400000">
            <a:off x="6683012" y="3075714"/>
            <a:ext cx="996918" cy="800311"/>
          </a:xfrm>
          <a:prstGeom prst="curvedConnector3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88156" y="3818448"/>
            <a:ext cx="36086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mission-dependent trigger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a-modem (station M)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volcano eruption detector (arctic)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81418" y="6713"/>
            <a:ext cx="263039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Notional System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529823" y="2835211"/>
            <a:ext cx="817981" cy="1251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3880349" y="2933547"/>
            <a:ext cx="2036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emergency scuttle</a:t>
            </a:r>
          </a:p>
        </p:txBody>
      </p:sp>
    </p:spTree>
    <p:extLst>
      <p:ext uri="{BB962C8B-B14F-4D97-AF65-F5344CB8AC3E}">
        <p14:creationId xmlns:p14="http://schemas.microsoft.com/office/powerpoint/2010/main" val="1866129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subsystems/caps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en-US" b="1"/>
              <a:t>Must have</a:t>
            </a:r>
          </a:p>
          <a:p>
            <a:pPr lvl="1"/>
            <a:r>
              <a:rPr lang="en-US"/>
              <a:t>Docking system</a:t>
            </a:r>
          </a:p>
          <a:p>
            <a:pPr lvl="1"/>
            <a:r>
              <a:rPr lang="en-US"/>
              <a:t>Hibernation controller</a:t>
            </a:r>
          </a:p>
          <a:p>
            <a:pPr lvl="1"/>
            <a:r>
              <a:rPr lang="en-US"/>
              <a:t>Corrosion-free exterior</a:t>
            </a:r>
          </a:p>
          <a:p>
            <a:pPr lvl="1"/>
            <a:r>
              <a:rPr lang="en-US"/>
              <a:t>Extended duration s/w</a:t>
            </a:r>
          </a:p>
          <a:p>
            <a:pPr lvl="1"/>
            <a:r>
              <a:rPr lang="en-US"/>
              <a:t>Low-altitude flight behavior</a:t>
            </a:r>
          </a:p>
          <a:p>
            <a:pPr lvl="1"/>
            <a:r>
              <a:rPr lang="en-US"/>
              <a:t>Mission abort</a:t>
            </a:r>
          </a:p>
          <a:p>
            <a:pPr lvl="2"/>
            <a:r>
              <a:rPr lang="en-US"/>
              <a:t>called on loss of any critical subsystem failure: nav, loss of dock power/signal, loss of control, loss of propulsion, loss of power.</a:t>
            </a:r>
          </a:p>
          <a:p>
            <a:pPr lvl="2"/>
            <a:r>
              <a:rPr lang="en-US"/>
              <a:t>failure while docked: stay docked.</a:t>
            </a:r>
          </a:p>
          <a:p>
            <a:pPr lvl="2"/>
            <a:r>
              <a:rPr lang="en-US"/>
              <a:t>failure while undocked: scuttle.</a:t>
            </a:r>
          </a:p>
          <a:p>
            <a:r>
              <a:rPr lang="en-US" b="1"/>
              <a:t>Nice to have</a:t>
            </a:r>
          </a:p>
          <a:p>
            <a:pPr marL="742950" lvl="2" indent="-342900"/>
            <a:r>
              <a:rPr lang="en-US"/>
              <a:t>Volcano eruption trigger system</a:t>
            </a:r>
          </a:p>
          <a:p>
            <a:pPr marL="742950" lvl="2" indent="-342900"/>
            <a:r>
              <a:rPr lang="en-US"/>
              <a:t>Control planes for low-altitude/low-speed flight</a:t>
            </a:r>
          </a:p>
          <a:p>
            <a:pPr marL="1200150" lvl="3" indent="-342900"/>
            <a:r>
              <a:rPr lang="en-US"/>
              <a:t>only if science payload requires it</a:t>
            </a:r>
          </a:p>
          <a:p>
            <a:pPr marL="1200150" lvl="3" indent="-342900"/>
            <a:r>
              <a:rPr lang="en-US"/>
              <a:t>fallback if docking is more difficult than anticipated</a:t>
            </a:r>
          </a:p>
          <a:p>
            <a:pPr marL="1200150" lvl="3" indent="-342900"/>
            <a:r>
              <a:rPr lang="en-US"/>
              <a:t>would also improve docking performance + buyancy compensation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99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/>
            </a:r>
            <a:br>
              <a:rPr lang="en-US"/>
            </a:br>
            <a:r>
              <a:rPr lang="en-US"/>
              <a:t>Science payload requirements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4977" y="1662839"/>
            <a:ext cx="4120854" cy="341632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BENTHIC SURVEYS (STATION M)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Down-looking camera w/strobe &amp; multibeam echosounder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Depth: 4000m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1 km transects @ 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camera: low altitude @ 2 knots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multibeam: 50m @ 3 knots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Event-triggered transects: 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source: acoustic message sent by sediment event sensor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up to TBD/year (e.g. 2/year)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Total of 4 transects/year.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01682" y="1662839"/>
            <a:ext cx="4452722" cy="369331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MUD VOLCANO SURVEYS (ARCTIC)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Multibeam echosounder &amp; side-scan sonar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Depth: between 290m and 760m depending on the volcano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2-hour surveys of a predefined area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Event-triggered surveys: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source: TBD signal sent by TBD high-SPL detection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up to TBD/year (e.g. 2/year)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Total of 6 surveys/year</a:t>
            </a:r>
          </a:p>
          <a:p>
            <a:pPr algn="ctr"/>
            <a:r>
              <a:rPr lang="en-US" b="1"/>
              <a:t>CONSTRAINTS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Equipment needs to ship April 2019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Op area will be under ice most of the year</a:t>
            </a:r>
          </a:p>
        </p:txBody>
      </p:sp>
    </p:spTree>
    <p:extLst>
      <p:ext uri="{BB962C8B-B14F-4D97-AF65-F5344CB8AC3E}">
        <p14:creationId xmlns:p14="http://schemas.microsoft.com/office/powerpoint/2010/main" val="2210952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elements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2720" y="1600200"/>
            <a:ext cx="4399280" cy="4525963"/>
          </a:xfrm>
          <a:ln>
            <a:solidFill>
              <a:srgbClr val="000000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b="1"/>
              <a:t>HIGHER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Long-term exposure to environment.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Testing long mission in short time.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Guaranteeing data quality &amp; integrity.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Software: </a:t>
            </a:r>
          </a:p>
          <a:p>
            <a:pPr marL="914400" lvl="1" indent="-514350"/>
            <a:r>
              <a:rPr lang="en-US"/>
              <a:t>Reliable vehicle boot after long hibernation.</a:t>
            </a:r>
          </a:p>
          <a:p>
            <a:pPr marL="914400" lvl="1" indent="-514350"/>
            <a:r>
              <a:rPr lang="en-US"/>
              <a:t>Mission execution error-handling.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Sufficient oil reserve for 12 months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724400" y="1600200"/>
            <a:ext cx="4318000" cy="4525963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b="1"/>
              <a:t>LOWER</a:t>
            </a:r>
          </a:p>
          <a:p>
            <a:r>
              <a:rPr lang="en-US"/>
              <a:t>Docking.</a:t>
            </a:r>
          </a:p>
          <a:p>
            <a:r>
              <a:rPr lang="en-US"/>
              <a:t>Undocking  (nb: fail-safe failure).</a:t>
            </a:r>
          </a:p>
          <a:p>
            <a:r>
              <a:rPr lang="en-US"/>
              <a:t>Sufficient energy to complete mission.</a:t>
            </a:r>
          </a:p>
          <a:p>
            <a:r>
              <a:rPr lang="en-US"/>
              <a:t>Loss of nav.</a:t>
            </a:r>
          </a:p>
          <a:p>
            <a:r>
              <a:rPr lang="en-US"/>
              <a:t>Excessive change of buoyancy.</a:t>
            </a:r>
          </a:p>
          <a:p>
            <a:r>
              <a:rPr lang="en-US"/>
              <a:t>Cannot resurface if a failure arises.</a:t>
            </a:r>
          </a:p>
          <a:p>
            <a:r>
              <a:rPr lang="en-US"/>
              <a:t>No way to monitor the vehicle in-mission</a:t>
            </a:r>
          </a:p>
          <a:p>
            <a:r>
              <a:rPr lang="en-US"/>
              <a:t>Emergency relocation of vehicle after 1 year</a:t>
            </a:r>
          </a:p>
        </p:txBody>
      </p:sp>
    </p:spTree>
    <p:extLst>
      <p:ext uri="{BB962C8B-B14F-4D97-AF65-F5344CB8AC3E}">
        <p14:creationId xmlns:p14="http://schemas.microsoft.com/office/powerpoint/2010/main" val="2250405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 VEHICLES OR 1?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2 is preferred:</a:t>
            </a:r>
          </a:p>
          <a:p>
            <a:pPr lvl="1"/>
            <a:r>
              <a:rPr lang="en-US"/>
              <a:t>doubles the amount of testing hours</a:t>
            </a:r>
          </a:p>
          <a:p>
            <a:pPr lvl="1"/>
            <a:r>
              <a:rPr lang="en-US"/>
              <a:t>allows the two missions to be run in parallel</a:t>
            </a:r>
          </a:p>
        </p:txBody>
      </p:sp>
    </p:spTree>
    <p:extLst>
      <p:ext uri="{BB962C8B-B14F-4D97-AF65-F5344CB8AC3E}">
        <p14:creationId xmlns:p14="http://schemas.microsoft.com/office/powerpoint/2010/main" val="147166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Park&amp;Fly: Notional CONOPS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Arrive at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Deploy the dock and LBL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Prep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Launch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Run first transect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Parking verification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Depart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AUV periodically parks and flies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Return to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dock and LBL (minus anchor)</a:t>
            </a:r>
          </a:p>
        </p:txBody>
      </p:sp>
    </p:spTree>
    <p:extLst>
      <p:ext uri="{BB962C8B-B14F-4D97-AF65-F5344CB8AC3E}">
        <p14:creationId xmlns:p14="http://schemas.microsoft.com/office/powerpoint/2010/main" val="3335747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5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476</Words>
  <Application>Microsoft Macintosh PowerPoint</Application>
  <PresentationFormat>On-screen Show (4:3)</PresentationFormat>
  <Paragraphs>96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Microsoft Excel Sheet</vt:lpstr>
      <vt:lpstr>Timelines</vt:lpstr>
      <vt:lpstr>PowerPoint Presentation</vt:lpstr>
      <vt:lpstr>New subsystems/caps</vt:lpstr>
      <vt:lpstr> Science payload requirements</vt:lpstr>
      <vt:lpstr>Risk elements</vt:lpstr>
      <vt:lpstr>2 VEHICLES OR 1?</vt:lpstr>
      <vt:lpstr>Park&amp;Fly: Notional CONOPS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Park&amp;Fly: CONOPS</dc:title>
  <dc:creator>Mathieu Kemp</dc:creator>
  <cp:lastModifiedBy>Mathieu Kemp</cp:lastModifiedBy>
  <cp:revision>31</cp:revision>
  <dcterms:created xsi:type="dcterms:W3CDTF">2016-04-22T15:32:35Z</dcterms:created>
  <dcterms:modified xsi:type="dcterms:W3CDTF">2016-04-26T20:21:17Z</dcterms:modified>
</cp:coreProperties>
</file>