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7" r:id="rId3"/>
    <p:sldId id="264" r:id="rId4"/>
    <p:sldId id="260" r:id="rId5"/>
    <p:sldId id="263" r:id="rId6"/>
    <p:sldId id="266" r:id="rId7"/>
    <p:sldId id="265" r:id="rId8"/>
    <p:sldId id="259" r:id="rId9"/>
    <p:sldId id="256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43" d="100"/>
          <a:sy n="143" d="100"/>
        </p:scale>
        <p:origin x="-864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4/28/16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703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4/28/16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135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4/28/16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284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4/28/16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992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4/28/16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016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4/28/16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382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4/28/16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876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4/28/16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057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4/28/16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531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4/28/16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506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4/28/16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225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00247C-A378-4749-88DA-3684483F5FCF}" type="datetimeFigureOut">
              <a:t>4/28/16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7ADFC-673C-344D-BB82-A8A2CB0867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855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Sheet1.xlsx"/><Relationship Id="rId4" Type="http://schemas.openxmlformats.org/officeDocument/2006/relationships/image" Target="../media/image1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/>
            </a:r>
            <a:br>
              <a:rPr lang="en-US"/>
            </a:br>
            <a:r>
              <a:rPr lang="en-US"/>
              <a:t>Science payload requirements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4977" y="1662839"/>
            <a:ext cx="4120854" cy="341632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BENTHIC AUV (station M)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Down-looking camera w/strobe &amp; multibeam echosounder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Depth: 4000m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1 km transects @ </a:t>
            </a:r>
          </a:p>
          <a:p>
            <a:pPr marL="742950" lvl="1" indent="-285750">
              <a:buFont typeface="Arial"/>
              <a:buChar char="•"/>
            </a:pPr>
            <a:r>
              <a:rPr lang="en-US"/>
              <a:t>camera: low altitude @ 2 knots</a:t>
            </a:r>
          </a:p>
          <a:p>
            <a:pPr marL="742950" lvl="1" indent="-285750">
              <a:buFont typeface="Arial"/>
              <a:buChar char="•"/>
            </a:pPr>
            <a:r>
              <a:rPr lang="en-US"/>
              <a:t>multibeam: 50m @ 3 knots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Event-triggered transects: </a:t>
            </a:r>
          </a:p>
          <a:p>
            <a:pPr marL="742950" lvl="1" indent="-285750">
              <a:buFont typeface="Arial"/>
              <a:buChar char="•"/>
            </a:pPr>
            <a:r>
              <a:rPr lang="en-US"/>
              <a:t>source: acoustic message sent by sediment event sensor</a:t>
            </a:r>
          </a:p>
          <a:p>
            <a:pPr marL="742950" lvl="1" indent="-285750">
              <a:buFont typeface="Arial"/>
              <a:buChar char="•"/>
            </a:pPr>
            <a:r>
              <a:rPr lang="en-US"/>
              <a:t>up to TBD/year (e.g. 2/year)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Total of 4 transects/year.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01682" y="1662839"/>
            <a:ext cx="4452722" cy="3693319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ARCTIC AUV (mud volcanoes)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Multibeam echosounder &amp; side-scan sonar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Depth: between 290m and 760m depending on the volcano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2-hour surveys of a predefined area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Event-triggered surveys:</a:t>
            </a:r>
          </a:p>
          <a:p>
            <a:pPr marL="742950" lvl="1" indent="-285750">
              <a:buFont typeface="Arial"/>
              <a:buChar char="•"/>
            </a:pPr>
            <a:r>
              <a:rPr lang="en-US"/>
              <a:t>source: TBD signal sent by TBD high-SPL detection</a:t>
            </a:r>
          </a:p>
          <a:p>
            <a:pPr marL="742950" lvl="1" indent="-285750">
              <a:buFont typeface="Arial"/>
              <a:buChar char="•"/>
            </a:pPr>
            <a:r>
              <a:rPr lang="en-US"/>
              <a:t>up to TBD/year (e.g. 2/year)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Total of 6 surveys/year</a:t>
            </a:r>
          </a:p>
          <a:p>
            <a:pPr algn="ctr"/>
            <a:r>
              <a:rPr lang="en-US" b="1"/>
              <a:t>CONSTRAINTS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Equipment needs to ship April 2019 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Op area will be under ice most of the year</a:t>
            </a:r>
          </a:p>
        </p:txBody>
      </p:sp>
    </p:spTree>
    <p:extLst>
      <p:ext uri="{BB962C8B-B14F-4D97-AF65-F5344CB8AC3E}">
        <p14:creationId xmlns:p14="http://schemas.microsoft.com/office/powerpoint/2010/main" val="22109523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3097" y="4842285"/>
            <a:ext cx="8990953" cy="190950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rgbClr val="A6A6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2421344" y="708837"/>
            <a:ext cx="45686" cy="411475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-30339" y="1198312"/>
            <a:ext cx="1874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USBL transponder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12675" y="1224337"/>
            <a:ext cx="463025" cy="32891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845704" y="4659557"/>
            <a:ext cx="1196966" cy="32891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Summing Junction 15"/>
          <p:cNvSpPr/>
          <p:nvPr/>
        </p:nvSpPr>
        <p:spPr>
          <a:xfrm>
            <a:off x="2307158" y="3974328"/>
            <a:ext cx="274059" cy="274099"/>
          </a:xfrm>
          <a:prstGeom prst="flowChartSummingJunction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2033029" y="109699"/>
            <a:ext cx="822316" cy="822281"/>
          </a:xfrm>
          <a:prstGeom prst="ellipse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60706" y="3857904"/>
            <a:ext cx="16833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acoustic release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05401" y="4509503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anchor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23409" y="365517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float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791909" y="2280695"/>
            <a:ext cx="1836574" cy="696715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Delay 21"/>
          <p:cNvSpPr/>
          <p:nvPr/>
        </p:nvSpPr>
        <p:spPr>
          <a:xfrm>
            <a:off x="7108700" y="2280695"/>
            <a:ext cx="1425387" cy="696715"/>
          </a:xfrm>
          <a:prstGeom prst="flowChartDelay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Delay 22"/>
          <p:cNvSpPr/>
          <p:nvPr/>
        </p:nvSpPr>
        <p:spPr>
          <a:xfrm flipH="1">
            <a:off x="2675700" y="2280695"/>
            <a:ext cx="1114732" cy="696715"/>
          </a:xfrm>
          <a:prstGeom prst="flowChartDelay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Trapezoid 23"/>
          <p:cNvSpPr/>
          <p:nvPr/>
        </p:nvSpPr>
        <p:spPr>
          <a:xfrm rot="5400000" flipH="1">
            <a:off x="8106319" y="2537689"/>
            <a:ext cx="721711" cy="182726"/>
          </a:xfrm>
          <a:prstGeom prst="trapezoid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 flipH="1">
            <a:off x="2183777" y="2623343"/>
            <a:ext cx="537608" cy="90190"/>
          </a:xfrm>
          <a:prstGeom prst="line">
            <a:avLst/>
          </a:prstGeom>
          <a:ln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 flipV="1">
            <a:off x="2199122" y="2529071"/>
            <a:ext cx="537608" cy="90190"/>
          </a:xfrm>
          <a:prstGeom prst="line">
            <a:avLst/>
          </a:prstGeom>
          <a:ln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2307158" y="2529071"/>
            <a:ext cx="0" cy="184462"/>
          </a:xfrm>
          <a:prstGeom prst="line">
            <a:avLst/>
          </a:prstGeom>
          <a:ln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 rot="16200000">
            <a:off x="2707389" y="2531112"/>
            <a:ext cx="486102" cy="184461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2855345" y="1800151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iUSBL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484718" y="2434595"/>
            <a:ext cx="639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tines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628483" y="2280695"/>
            <a:ext cx="1480217" cy="696715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5764749" y="2314068"/>
            <a:ext cx="1245651" cy="646331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science payload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321135" y="2423458"/>
            <a:ext cx="864339" cy="369332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/>
              <a:t>battery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65057" y="2436489"/>
            <a:ext cx="857777" cy="369332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/>
              <a:t>control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099305" y="3816099"/>
            <a:ext cx="146211" cy="822274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Extract 37"/>
          <p:cNvSpPr/>
          <p:nvPr/>
        </p:nvSpPr>
        <p:spPr>
          <a:xfrm>
            <a:off x="4758525" y="4641704"/>
            <a:ext cx="831480" cy="332782"/>
          </a:xfrm>
          <a:prstGeom prst="flowChartExtra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4081348" y="3789662"/>
            <a:ext cx="913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LBL (x4)</a:t>
            </a:r>
          </a:p>
        </p:txBody>
      </p:sp>
      <p:sp>
        <p:nvSpPr>
          <p:cNvPr id="40" name="Rectangle 39"/>
          <p:cNvSpPr/>
          <p:nvPr/>
        </p:nvSpPr>
        <p:spPr>
          <a:xfrm>
            <a:off x="7163536" y="1699365"/>
            <a:ext cx="149653" cy="621646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7581624" y="2169483"/>
            <a:ext cx="255840" cy="197426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7238333" y="1596951"/>
            <a:ext cx="16314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Avtrak </a:t>
            </a:r>
          </a:p>
          <a:p>
            <a:pPr algn="ctr"/>
            <a:r>
              <a:rPr lang="en-US"/>
              <a:t>(track&amp;comms)</a:t>
            </a:r>
          </a:p>
        </p:txBody>
      </p:sp>
      <p:sp>
        <p:nvSpPr>
          <p:cNvPr id="43" name="Rectangle 42"/>
          <p:cNvSpPr/>
          <p:nvPr/>
        </p:nvSpPr>
        <p:spPr>
          <a:xfrm>
            <a:off x="7072149" y="1677276"/>
            <a:ext cx="346472" cy="14086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7072149" y="1342604"/>
            <a:ext cx="961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antenna</a:t>
            </a:r>
          </a:p>
        </p:txBody>
      </p:sp>
      <p:sp>
        <p:nvSpPr>
          <p:cNvPr id="45" name="Rectangle 44"/>
          <p:cNvSpPr/>
          <p:nvPr/>
        </p:nvSpPr>
        <p:spPr>
          <a:xfrm>
            <a:off x="7163521" y="2434595"/>
            <a:ext cx="136957" cy="63492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/>
        </p:nvSpPr>
        <p:spPr>
          <a:xfrm>
            <a:off x="6329805" y="2975417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INS/DVL</a:t>
            </a:r>
          </a:p>
        </p:txBody>
      </p:sp>
      <p:sp>
        <p:nvSpPr>
          <p:cNvPr id="49" name="Rectangle 48"/>
          <p:cNvSpPr/>
          <p:nvPr/>
        </p:nvSpPr>
        <p:spPr>
          <a:xfrm>
            <a:off x="7494122" y="2844869"/>
            <a:ext cx="255840" cy="125744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7512396" y="2943205"/>
            <a:ext cx="15994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hibernation controller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095145" y="2436489"/>
            <a:ext cx="632805" cy="369332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/>
              <a:t>nose</a:t>
            </a:r>
          </a:p>
        </p:txBody>
      </p:sp>
      <p:cxnSp>
        <p:nvCxnSpPr>
          <p:cNvPr id="54" name="Curved Connector 53"/>
          <p:cNvCxnSpPr/>
          <p:nvPr/>
        </p:nvCxnSpPr>
        <p:spPr>
          <a:xfrm rot="5400000">
            <a:off x="6741224" y="3017502"/>
            <a:ext cx="880495" cy="800312"/>
          </a:xfrm>
          <a:prstGeom prst="curvedConnector3">
            <a:avLst/>
          </a:prstGeom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588156" y="3818448"/>
            <a:ext cx="36086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mission-dependent trigger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a-modem (station M)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volcano eruption detector (arctic)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481418" y="6713"/>
            <a:ext cx="2630391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</a:rPr>
              <a:t>Notional System</a:t>
            </a:r>
          </a:p>
        </p:txBody>
      </p:sp>
      <p:sp>
        <p:nvSpPr>
          <p:cNvPr id="47" name="Rectangle 46"/>
          <p:cNvSpPr/>
          <p:nvPr/>
        </p:nvSpPr>
        <p:spPr>
          <a:xfrm>
            <a:off x="4352203" y="2835211"/>
            <a:ext cx="817981" cy="12518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TextBox 47"/>
          <p:cNvSpPr txBox="1"/>
          <p:nvPr/>
        </p:nvSpPr>
        <p:spPr>
          <a:xfrm>
            <a:off x="3880349" y="2933547"/>
            <a:ext cx="2036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emergency scuttle</a:t>
            </a:r>
          </a:p>
        </p:txBody>
      </p:sp>
    </p:spTree>
    <p:extLst>
      <p:ext uri="{BB962C8B-B14F-4D97-AF65-F5344CB8AC3E}">
        <p14:creationId xmlns:p14="http://schemas.microsoft.com/office/powerpoint/2010/main" val="18661290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System Features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rgbClr val="000000"/>
            </a:solidFill>
          </a:ln>
        </p:spPr>
        <p:txBody>
          <a:bodyPr>
            <a:normAutofit fontScale="62500" lnSpcReduction="20000"/>
          </a:bodyPr>
          <a:lstStyle/>
          <a:p>
            <a:r>
              <a:rPr lang="en-US" b="1"/>
              <a:t>Must have</a:t>
            </a:r>
          </a:p>
          <a:p>
            <a:pPr lvl="1"/>
            <a:r>
              <a:rPr lang="en-US"/>
              <a:t>Docking system</a:t>
            </a:r>
          </a:p>
          <a:p>
            <a:pPr lvl="1"/>
            <a:r>
              <a:rPr lang="en-US"/>
              <a:t>Hibernation controller</a:t>
            </a:r>
          </a:p>
          <a:p>
            <a:pPr lvl="1"/>
            <a:r>
              <a:rPr lang="en-US"/>
              <a:t>Corrosion-free exterior</a:t>
            </a:r>
          </a:p>
          <a:p>
            <a:pPr lvl="1"/>
            <a:r>
              <a:rPr lang="en-US"/>
              <a:t>Extended duration s/w</a:t>
            </a:r>
          </a:p>
          <a:p>
            <a:pPr lvl="1"/>
            <a:r>
              <a:rPr lang="en-US"/>
              <a:t>Low-altitude flight (benthic)</a:t>
            </a:r>
          </a:p>
          <a:p>
            <a:pPr lvl="1"/>
            <a:r>
              <a:rPr lang="en-US"/>
              <a:t>"no-ship-above"</a:t>
            </a:r>
            <a:r>
              <a:rPr lang="en-US"/>
              <a:t> mission aborts</a:t>
            </a:r>
          </a:p>
          <a:p>
            <a:pPr lvl="2"/>
            <a:r>
              <a:rPr lang="en-US"/>
              <a:t>critical subsystem failure: nav, loss of dock power/signal, loss of control, loss of propulsion, loss of power.</a:t>
            </a:r>
          </a:p>
          <a:p>
            <a:pPr lvl="2"/>
            <a:r>
              <a:rPr lang="en-US"/>
              <a:t>when </a:t>
            </a:r>
            <a:r>
              <a:rPr lang="en-US"/>
              <a:t>docked: stay docked.</a:t>
            </a:r>
          </a:p>
          <a:p>
            <a:pPr lvl="2"/>
            <a:r>
              <a:rPr lang="en-US"/>
              <a:t>when</a:t>
            </a:r>
            <a:r>
              <a:rPr lang="en-US"/>
              <a:t> undocked: scuttle.</a:t>
            </a:r>
          </a:p>
          <a:p>
            <a:r>
              <a:rPr lang="en-US" b="1"/>
              <a:t>Nice to have</a:t>
            </a:r>
          </a:p>
          <a:p>
            <a:pPr marL="742950" lvl="2" indent="-342900"/>
            <a:r>
              <a:rPr lang="en-US"/>
              <a:t>Volcano eruption trigger system</a:t>
            </a:r>
          </a:p>
          <a:p>
            <a:pPr marL="742950" lvl="2" indent="-342900"/>
            <a:r>
              <a:rPr lang="en-US"/>
              <a:t>Control planes for low-altitude/low-speed flight</a:t>
            </a:r>
          </a:p>
          <a:p>
            <a:pPr marL="1200150" lvl="3" indent="-342900"/>
            <a:r>
              <a:rPr lang="en-US"/>
              <a:t>only if science payload requires it</a:t>
            </a:r>
          </a:p>
          <a:p>
            <a:pPr marL="1200150" lvl="3" indent="-342900"/>
            <a:r>
              <a:rPr lang="en-US"/>
              <a:t>fallback if docking is more difficult than anticipated</a:t>
            </a:r>
          </a:p>
          <a:p>
            <a:pPr marL="1200150" lvl="3" indent="-342900"/>
            <a:r>
              <a:rPr lang="en-US"/>
              <a:t>would also improve docking performance + buyancy compensation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0993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Risk elements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2720" y="1600200"/>
            <a:ext cx="4399280" cy="4525963"/>
          </a:xfrm>
          <a:ln>
            <a:solidFill>
              <a:srgbClr val="000000"/>
            </a:solidFill>
          </a:ln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b="1"/>
              <a:t>NEW ELEMENTS</a:t>
            </a:r>
          </a:p>
          <a:p>
            <a:r>
              <a:rPr lang="en-US"/>
              <a:t>Long-term environmental exposure.</a:t>
            </a:r>
          </a:p>
          <a:p>
            <a:r>
              <a:rPr lang="en-US"/>
              <a:t>Robust docking/undocking.</a:t>
            </a:r>
            <a:endParaRPr lang="en-US"/>
          </a:p>
          <a:p>
            <a:r>
              <a:rPr lang="en-US"/>
              <a:t>Unsupervised boot reliability.</a:t>
            </a:r>
          </a:p>
          <a:p>
            <a:r>
              <a:rPr lang="en-US"/>
              <a:t>Guaranteeing data quality &amp; integrity.</a:t>
            </a:r>
            <a:endParaRPr lang="en-US"/>
          </a:p>
          <a:p>
            <a:r>
              <a:rPr lang="en-US"/>
              <a:t>S/W</a:t>
            </a:r>
            <a:r>
              <a:rPr lang="en-US"/>
              <a:t> error-handling.</a:t>
            </a:r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4724400" y="1600200"/>
            <a:ext cx="4318000" cy="4525963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b="1"/>
              <a:t>OTHER</a:t>
            </a:r>
            <a:endParaRPr lang="en-US" b="1"/>
          </a:p>
          <a:p>
            <a:r>
              <a:rPr lang="en-US"/>
              <a:t>Running u</a:t>
            </a:r>
            <a:r>
              <a:rPr lang="en-US"/>
              <a:t>nsupervised.</a:t>
            </a:r>
          </a:p>
          <a:p>
            <a:pPr lvl="1"/>
            <a:r>
              <a:rPr lang="en-US"/>
              <a:t>Cannot resurface if a failure arises.</a:t>
            </a:r>
          </a:p>
          <a:p>
            <a:pPr lvl="1"/>
            <a:r>
              <a:rPr lang="en-US"/>
              <a:t>Cannot</a:t>
            </a:r>
            <a:r>
              <a:rPr lang="en-US"/>
              <a:t> monitor progress while under-ice</a:t>
            </a:r>
          </a:p>
          <a:p>
            <a:r>
              <a:rPr lang="en-US"/>
              <a:t>Emergency relocation of vehicle after 1 year</a:t>
            </a:r>
          </a:p>
          <a:p>
            <a:r>
              <a:rPr lang="en-US"/>
              <a:t>Testing long mission in a short time.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4050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Timelines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4417355"/>
              </p:ext>
            </p:extLst>
          </p:nvPr>
        </p:nvGraphicFramePr>
        <p:xfrm>
          <a:off x="64167" y="2001520"/>
          <a:ext cx="8983579" cy="284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Worksheet" r:id="rId3" imgW="18173700" imgH="5753100" progId="Excel.Sheet.12">
                  <p:embed/>
                </p:oleObj>
              </mc:Choice>
              <mc:Fallback>
                <p:oleObj name="Worksheet" r:id="rId3" imgW="18173700" imgH="57531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4167" y="2001520"/>
                        <a:ext cx="8983579" cy="284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428493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JUMP TO SPREADSHEET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5994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Backups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255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 VEHICLES OR 1?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2 is preferred:</a:t>
            </a:r>
          </a:p>
          <a:p>
            <a:pPr lvl="1"/>
            <a:r>
              <a:rPr lang="en-US"/>
              <a:t>doubles the amount of testing hours</a:t>
            </a:r>
          </a:p>
          <a:p>
            <a:pPr lvl="1"/>
            <a:r>
              <a:rPr lang="en-US"/>
              <a:t>allows the two missions to be run in parallel</a:t>
            </a:r>
          </a:p>
        </p:txBody>
      </p:sp>
    </p:spTree>
    <p:extLst>
      <p:ext uri="{BB962C8B-B14F-4D97-AF65-F5344CB8AC3E}">
        <p14:creationId xmlns:p14="http://schemas.microsoft.com/office/powerpoint/2010/main" val="1471666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Park&amp;Fly: Notional CONOPS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ln>
            <a:solidFill>
              <a:srgbClr val="000000"/>
            </a:solidFill>
          </a:ln>
        </p:spPr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/>
              <a:t>Arrive at site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Deploy the dock and LBL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Prep the AUV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Launch the AUV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Run first transect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Park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Parking verification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Depart site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AUV periodically parks and flies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Return to site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Recover AUV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Recover dock and LBL (minus anchor)</a:t>
            </a:r>
          </a:p>
        </p:txBody>
      </p:sp>
    </p:spTree>
    <p:extLst>
      <p:ext uri="{BB962C8B-B14F-4D97-AF65-F5344CB8AC3E}">
        <p14:creationId xmlns:p14="http://schemas.microsoft.com/office/powerpoint/2010/main" val="33357471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1">
              <a:lumMod val="50000"/>
            </a:schemeClr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844</TotalTime>
  <Words>450</Words>
  <Application>Microsoft Macintosh PowerPoint</Application>
  <PresentationFormat>On-screen Show (4:3)</PresentationFormat>
  <Paragraphs>93</Paragraphs>
  <Slides>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Office Theme</vt:lpstr>
      <vt:lpstr>Worksheet</vt:lpstr>
      <vt:lpstr> Science payload requirements</vt:lpstr>
      <vt:lpstr>PowerPoint Presentation</vt:lpstr>
      <vt:lpstr>System Features</vt:lpstr>
      <vt:lpstr>Risk elements</vt:lpstr>
      <vt:lpstr>Timelines</vt:lpstr>
      <vt:lpstr>JUMP TO SPREADSHEET</vt:lpstr>
      <vt:lpstr>Backups</vt:lpstr>
      <vt:lpstr>2 VEHICLES OR 1?</vt:lpstr>
      <vt:lpstr>Park&amp;Fly: Notional CONOPS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Park&amp;Fly: CONOPS</dc:title>
  <dc:creator>Mathieu Kemp</dc:creator>
  <cp:lastModifiedBy>Mathieu Kemp</cp:lastModifiedBy>
  <cp:revision>40</cp:revision>
  <dcterms:created xsi:type="dcterms:W3CDTF">2016-04-22T15:32:35Z</dcterms:created>
  <dcterms:modified xsi:type="dcterms:W3CDTF">2016-04-28T23:41:29Z</dcterms:modified>
</cp:coreProperties>
</file>