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83" r:id="rId2"/>
    <p:sldId id="282" r:id="rId3"/>
    <p:sldId id="258" r:id="rId4"/>
    <p:sldId id="280" r:id="rId5"/>
    <p:sldId id="281" r:id="rId6"/>
    <p:sldId id="286" r:id="rId7"/>
    <p:sldId id="275" r:id="rId8"/>
    <p:sldId id="260" r:id="rId9"/>
    <p:sldId id="268" r:id="rId10"/>
    <p:sldId id="257" r:id="rId11"/>
    <p:sldId id="291" r:id="rId12"/>
    <p:sldId id="284" r:id="rId13"/>
    <p:sldId id="287" r:id="rId14"/>
    <p:sldId id="288" r:id="rId15"/>
    <p:sldId id="289" r:id="rId16"/>
    <p:sldId id="292" r:id="rId17"/>
    <p:sldId id="285" r:id="rId18"/>
    <p:sldId id="256" r:id="rId19"/>
    <p:sldId id="290" r:id="rId20"/>
    <p:sldId id="279" r:id="rId21"/>
    <p:sldId id="276" r:id="rId22"/>
    <p:sldId id="264" r:id="rId23"/>
    <p:sldId id="263" r:id="rId24"/>
    <p:sldId id="27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2" d="100"/>
          <a:sy n="112" d="100"/>
        </p:scale>
        <p:origin x="-912"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2/9/17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B0DFC4-F891-496D-AC7A-5BBEAAE81115}" type="slidenum">
              <a:rPr lang="en-US" altLang="en-US"/>
              <a:pPr/>
              <a:t>19</a:t>
            </a:fld>
            <a:endParaRPr lang="en-US" alt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F64F5-D196-4C3E-8817-0248C70F1AC7}" type="slidenum">
              <a:rPr lang="en-US" altLang="en-US"/>
              <a:pPr/>
              <a:t>20</a:t>
            </a:fld>
            <a:endParaRPr lang="en-US" alt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2/9/17</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2/9/17</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2/9/17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2/9/17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2/9/17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2/9/17</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2/9/17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bg1"/>
          </a:solidFill>
          <a:latin typeface="Arial Rounded MT Bold"/>
          <a:ea typeface="+mj-ea"/>
          <a:cs typeface="Arial Rounded MT Bold"/>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rgbClr val="000000"/>
          </a:solidFill>
          <a:latin typeface="Arial Rounded MT Bold"/>
          <a:ea typeface="+mn-ea"/>
          <a:cs typeface="Arial Rounded MT Bold"/>
        </a:defRPr>
      </a:lvl1pPr>
      <a:lvl2pPr marL="640080" indent="-228600" algn="l" defTabSz="914400" rtl="0" eaLnBrk="1" latinLnBrk="0" hangingPunct="1">
        <a:spcBef>
          <a:spcPct val="20000"/>
        </a:spcBef>
        <a:buClr>
          <a:schemeClr val="accent2"/>
        </a:buClr>
        <a:buFont typeface="Arial" pitchFamily="34" charset="0"/>
        <a:buChar char="•"/>
        <a:defRPr sz="2000" kern="1200">
          <a:solidFill>
            <a:srgbClr val="000000"/>
          </a:solidFill>
          <a:latin typeface="Arial Rounded MT Bold"/>
          <a:ea typeface="+mn-ea"/>
          <a:cs typeface="Arial Rounded MT Bold"/>
        </a:defRPr>
      </a:lvl2pPr>
      <a:lvl3pPr marL="914400" indent="-228600" algn="l" defTabSz="914400" rtl="0" eaLnBrk="1" latinLnBrk="0" hangingPunct="1">
        <a:spcBef>
          <a:spcPct val="20000"/>
        </a:spcBef>
        <a:buClr>
          <a:schemeClr val="accent3"/>
        </a:buClr>
        <a:buFont typeface="Arial" pitchFamily="34" charset="0"/>
        <a:buChar char="•"/>
        <a:defRPr sz="1800" kern="1200">
          <a:solidFill>
            <a:srgbClr val="000000"/>
          </a:solidFill>
          <a:latin typeface="Arial Rounded MT Bold"/>
          <a:ea typeface="+mn-ea"/>
          <a:cs typeface="Arial Rounded MT Bold"/>
        </a:defRPr>
      </a:lvl3pPr>
      <a:lvl4pPr marL="1280160" indent="-228600" algn="l" defTabSz="914400" rtl="0" eaLnBrk="1" latinLnBrk="0" hangingPunct="1">
        <a:spcBef>
          <a:spcPct val="20000"/>
        </a:spcBef>
        <a:buClr>
          <a:schemeClr val="accent4"/>
        </a:buClr>
        <a:buFont typeface="Arial" pitchFamily="34" charset="0"/>
        <a:buChar char="•"/>
        <a:defRPr sz="1600" kern="1200">
          <a:solidFill>
            <a:srgbClr val="000000"/>
          </a:solidFill>
          <a:latin typeface="Arial Rounded MT Bold"/>
          <a:ea typeface="+mn-ea"/>
          <a:cs typeface="Arial Rounded MT Bold"/>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rgbClr val="000000"/>
          </a:solidFill>
          <a:latin typeface="Arial Rounded MT Bold"/>
          <a:ea typeface="+mn-ea"/>
          <a:cs typeface="Arial Rounded MT Bold"/>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Excel_Sheet1.xlsx"/><Relationship Id="rId4"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lstStyle/>
          <a:p>
            <a:r>
              <a:rPr lang="en-US" dirty="0" smtClean="0">
                <a:solidFill>
                  <a:schemeClr val="bg1"/>
                </a:solidFill>
                <a:latin typeface="Arial Rounded MT Bold" panose="020F0704030504030204" pitchFamily="34" charset="0"/>
              </a:rPr>
              <a:t>Park –n- Fly AUV</a:t>
            </a:r>
            <a:endParaRPr lang="en-US"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619795" y="2353849"/>
            <a:ext cx="8229600" cy="4373563"/>
          </a:xfrm>
        </p:spPr>
        <p:txBody>
          <a:bodyPr/>
          <a:lstStyle/>
          <a:p>
            <a:r>
              <a:rPr lang="en-US" dirty="0" smtClean="0">
                <a:solidFill>
                  <a:schemeClr val="tx1"/>
                </a:solidFill>
                <a:latin typeface="Arial Rounded MT Bold" panose="020F0704030504030204" pitchFamily="34" charset="0"/>
              </a:rPr>
              <a:t>PI: Ken Smith</a:t>
            </a:r>
          </a:p>
          <a:p>
            <a:r>
              <a:rPr lang="en-US" dirty="0" smtClean="0">
                <a:solidFill>
                  <a:schemeClr val="tx1"/>
                </a:solidFill>
                <a:latin typeface="Arial Rounded MT Bold" panose="020F0704030504030204" pitchFamily="34" charset="0"/>
              </a:rPr>
              <a:t>Scientists: Ken Smith and Charlie Paull</a:t>
            </a:r>
          </a:p>
          <a:p>
            <a:r>
              <a:rPr lang="en-US" dirty="0" smtClean="0">
                <a:solidFill>
                  <a:schemeClr val="tx1"/>
                </a:solidFill>
                <a:latin typeface="Arial Rounded MT Bold" panose="020F0704030504030204" pitchFamily="34" charset="0"/>
              </a:rPr>
              <a:t>Project Manager: Brett Hobson</a:t>
            </a:r>
          </a:p>
          <a:p>
            <a:r>
              <a:rPr lang="en-US" dirty="0" smtClean="0">
                <a:solidFill>
                  <a:schemeClr val="tx1"/>
                </a:solidFill>
                <a:latin typeface="Arial Rounded MT Bold" panose="020F0704030504030204" pitchFamily="34" charset="0"/>
              </a:rPr>
              <a:t>AUV Engineer: Hans Thomas</a:t>
            </a:r>
          </a:p>
          <a:p>
            <a:r>
              <a:rPr lang="en-US" dirty="0" smtClean="0">
                <a:solidFill>
                  <a:schemeClr val="tx1"/>
                </a:solidFill>
                <a:latin typeface="Arial Rounded MT Bold" panose="020F0704030504030204" pitchFamily="34" charset="0"/>
              </a:rPr>
              <a:t>Controls Engineer: Rob McEwen</a:t>
            </a:r>
          </a:p>
          <a:p>
            <a:r>
              <a:rPr lang="en-US" dirty="0" smtClean="0">
                <a:solidFill>
                  <a:schemeClr val="tx1"/>
                </a:solidFill>
                <a:latin typeface="Arial Rounded MT Bold" panose="020F0704030504030204" pitchFamily="34" charset="0"/>
              </a:rPr>
              <a:t>EE: Mark Chaffey, Paul McGill, Alana Sherman</a:t>
            </a:r>
          </a:p>
          <a:p>
            <a:r>
              <a:rPr lang="en-US" dirty="0" smtClean="0">
                <a:solidFill>
                  <a:schemeClr val="tx1"/>
                </a:solidFill>
                <a:latin typeface="Arial Rounded MT Bold" panose="020F0704030504030204" pitchFamily="34" charset="0"/>
              </a:rPr>
              <a:t>SE: Kent Headley, Rich </a:t>
            </a:r>
            <a:r>
              <a:rPr lang="en-US" dirty="0" err="1" smtClean="0">
                <a:solidFill>
                  <a:schemeClr val="tx1"/>
                </a:solidFill>
                <a:latin typeface="Arial Rounded MT Bold" panose="020F0704030504030204" pitchFamily="34" charset="0"/>
              </a:rPr>
              <a:t>Henthorn</a:t>
            </a:r>
            <a:r>
              <a:rPr lang="en-US" dirty="0" smtClean="0">
                <a:solidFill>
                  <a:schemeClr val="tx1"/>
                </a:solidFill>
                <a:latin typeface="Arial Rounded MT Bold" panose="020F0704030504030204" pitchFamily="34" charset="0"/>
              </a:rPr>
              <a:t>, Brian </a:t>
            </a:r>
            <a:r>
              <a:rPr lang="en-US" dirty="0" err="1" smtClean="0">
                <a:solidFill>
                  <a:schemeClr val="tx1"/>
                </a:solidFill>
                <a:latin typeface="Arial Rounded MT Bold" panose="020F0704030504030204" pitchFamily="34" charset="0"/>
              </a:rPr>
              <a:t>Kieft</a:t>
            </a:r>
            <a:endParaRPr lang="en-US" dirty="0" smtClean="0">
              <a:solidFill>
                <a:schemeClr val="tx1"/>
              </a:solidFill>
              <a:latin typeface="Arial Rounded MT Bold" panose="020F0704030504030204" pitchFamily="34" charset="0"/>
            </a:endParaRPr>
          </a:p>
          <a:p>
            <a:r>
              <a:rPr lang="en-US" dirty="0" smtClean="0">
                <a:solidFill>
                  <a:schemeClr val="tx1"/>
                </a:solidFill>
                <a:latin typeface="Arial Rounded MT Bold" panose="020F0704030504030204" pitchFamily="34" charset="0"/>
              </a:rPr>
              <a:t>ME: Francois </a:t>
            </a:r>
            <a:r>
              <a:rPr lang="en-US" dirty="0" err="1" smtClean="0">
                <a:solidFill>
                  <a:schemeClr val="tx1"/>
                </a:solidFill>
                <a:latin typeface="Arial Rounded MT Bold" panose="020F0704030504030204" pitchFamily="34" charset="0"/>
              </a:rPr>
              <a:t>Cazenave</a:t>
            </a:r>
            <a:r>
              <a:rPr lang="en-US" dirty="0" smtClean="0">
                <a:solidFill>
                  <a:schemeClr val="tx1"/>
                </a:solidFill>
                <a:latin typeface="Arial Rounded MT Bold" panose="020F0704030504030204" pitchFamily="34" charset="0"/>
              </a:rPr>
              <a:t>, Jon Erickson, Brett Hobson</a:t>
            </a: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0213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61581" y="4160092"/>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928223" y="1947274"/>
            <a:ext cx="613607" cy="307777"/>
          </a:xfrm>
          <a:prstGeom prst="rect">
            <a:avLst/>
          </a:prstGeom>
          <a:noFill/>
        </p:spPr>
        <p:txBody>
          <a:bodyPr wrap="none" rtlCol="0">
            <a:spAutoFit/>
          </a:bodyPr>
          <a:lstStyle/>
          <a:p>
            <a:r>
              <a:rPr lang="en-US" sz="1400" dirty="0" err="1">
                <a:solidFill>
                  <a:schemeClr val="bg1"/>
                </a:solidFill>
              </a:rPr>
              <a:t>iUSBL</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2564593" y="4429866"/>
            <a:ext cx="2742620" cy="307777"/>
          </a:xfrm>
          <a:prstGeom prst="rect">
            <a:avLst/>
          </a:prstGeom>
          <a:noFill/>
        </p:spPr>
        <p:txBody>
          <a:bodyPr wrap="none" rtlCol="0">
            <a:spAutoFit/>
          </a:bodyPr>
          <a:lstStyle/>
          <a:p>
            <a:r>
              <a:rPr lang="en-US" sz="1400" dirty="0" smtClean="0">
                <a:solidFill>
                  <a:schemeClr val="bg1"/>
                </a:solidFill>
              </a:rPr>
              <a:t> End of TL seafloor beacon (s)</a:t>
            </a:r>
            <a:endParaRPr lang="en-US" sz="1400" dirty="0">
              <a:solidFill>
                <a:schemeClr val="bg1"/>
              </a:solidFill>
            </a:endParaRP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2781960" y="2467266"/>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53503" y="2044398"/>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2" y="2321012"/>
            <a:ext cx="116678" cy="654406"/>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237746" y="1166009"/>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
        <p:nvSpPr>
          <p:cNvPr id="8" name="TextBox 7"/>
          <p:cNvSpPr txBox="1"/>
          <p:nvPr/>
        </p:nvSpPr>
        <p:spPr>
          <a:xfrm>
            <a:off x="3727949" y="1868947"/>
            <a:ext cx="1209724" cy="307777"/>
          </a:xfrm>
          <a:prstGeom prst="rect">
            <a:avLst/>
          </a:prstGeom>
          <a:noFill/>
        </p:spPr>
        <p:txBody>
          <a:bodyPr wrap="none" rtlCol="0">
            <a:spAutoFit/>
          </a:bodyPr>
          <a:lstStyle/>
          <a:p>
            <a:r>
              <a:rPr lang="en-US" sz="1400" dirty="0" smtClean="0">
                <a:solidFill>
                  <a:schemeClr val="bg1"/>
                </a:solidFill>
              </a:rPr>
              <a:t>Docking Pin</a:t>
            </a:r>
            <a:endParaRPr lang="en-US" sz="1400" dirty="0">
              <a:solidFill>
                <a:schemeClr val="bg1"/>
              </a:solidFill>
            </a:endParaRPr>
          </a:p>
        </p:txBody>
      </p:sp>
      <p:cxnSp>
        <p:nvCxnSpPr>
          <p:cNvPr id="61" name="Straight Connector 60"/>
          <p:cNvCxnSpPr/>
          <p:nvPr/>
        </p:nvCxnSpPr>
        <p:spPr>
          <a:xfrm flipH="1" flipV="1">
            <a:off x="891063" y="3069515"/>
            <a:ext cx="991318" cy="1756647"/>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68893" y="3069515"/>
            <a:ext cx="822171" cy="151424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3" name="Rectangle 62"/>
          <p:cNvSpPr/>
          <p:nvPr/>
        </p:nvSpPr>
        <p:spPr>
          <a:xfrm>
            <a:off x="3510392" y="2285054"/>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4" name="Rectangle 63"/>
          <p:cNvSpPr/>
          <p:nvPr/>
        </p:nvSpPr>
        <p:spPr>
          <a:xfrm>
            <a:off x="1645413" y="3060500"/>
            <a:ext cx="236968" cy="729162"/>
          </a:xfrm>
          <a:prstGeom prst="rect">
            <a:avLst/>
          </a:prstGeom>
          <a:noFill/>
          <a:ln w="476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Tree>
    <p:extLst>
      <p:ext uri="{BB962C8B-B14F-4D97-AF65-F5344CB8AC3E}">
        <p14:creationId xmlns:p14="http://schemas.microsoft.com/office/powerpoint/2010/main" val="18661290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2016 Highlights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Down selected many concepts and had planned to conduct the Concept Design Review – coming soon</a:t>
            </a:r>
          </a:p>
          <a:p>
            <a:r>
              <a:rPr lang="en-US" dirty="0" smtClean="0"/>
              <a:t>Started long-term testing</a:t>
            </a:r>
          </a:p>
          <a:p>
            <a:pPr lvl="1"/>
            <a:r>
              <a:rPr lang="en-US" dirty="0" smtClean="0"/>
              <a:t>Worried about syntactic foam loosing buoyancy over the year</a:t>
            </a:r>
          </a:p>
          <a:p>
            <a:pPr lvl="1"/>
            <a:r>
              <a:rPr lang="en-US" dirty="0" smtClean="0"/>
              <a:t>28 samples were deployed at </a:t>
            </a:r>
            <a:r>
              <a:rPr lang="en-US" dirty="0" err="1" smtClean="0"/>
              <a:t>St.M</a:t>
            </a:r>
            <a:r>
              <a:rPr lang="en-US" dirty="0" smtClean="0"/>
              <a:t> (4km) for one year</a:t>
            </a:r>
          </a:p>
          <a:p>
            <a:pPr lvl="2"/>
            <a:r>
              <a:rPr lang="en-US" dirty="0" smtClean="0"/>
              <a:t>Weight gain ranged from 0.14 – 3.2 %</a:t>
            </a:r>
          </a:p>
          <a:p>
            <a:pPr lvl="2"/>
            <a:r>
              <a:rPr lang="en-US" dirty="0" smtClean="0"/>
              <a:t>Buoyancy loss ranged from 0.1 to 5.2%</a:t>
            </a:r>
          </a:p>
          <a:p>
            <a:r>
              <a:rPr lang="en-US" dirty="0" smtClean="0"/>
              <a:t>Benthic payload </a:t>
            </a:r>
          </a:p>
          <a:p>
            <a:pPr lvl="1"/>
            <a:r>
              <a:rPr lang="en-US" dirty="0" smtClean="0"/>
              <a:t>Deployed T-20 on ROV to investigate ability of </a:t>
            </a:r>
            <a:r>
              <a:rPr lang="en-US" dirty="0" err="1" smtClean="0"/>
              <a:t>multibeam</a:t>
            </a:r>
            <a:r>
              <a:rPr lang="en-US" dirty="0" smtClean="0"/>
              <a:t> to detect pelagic fish</a:t>
            </a:r>
          </a:p>
          <a:p>
            <a:pPr lvl="1"/>
            <a:r>
              <a:rPr lang="en-US" dirty="0" smtClean="0"/>
              <a:t>Camera/LED flash testing – ROV test dive showed LED flash panels should be doubled up</a:t>
            </a:r>
          </a:p>
          <a:p>
            <a:r>
              <a:rPr lang="en-US" dirty="0" smtClean="0"/>
              <a:t> </a:t>
            </a:r>
            <a:endParaRPr lang="en-US" dirty="0"/>
          </a:p>
        </p:txBody>
      </p:sp>
    </p:spTree>
    <p:extLst>
      <p:ext uri="{BB962C8B-B14F-4D97-AF65-F5344CB8AC3E}">
        <p14:creationId xmlns:p14="http://schemas.microsoft.com/office/powerpoint/2010/main" val="991740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MT Feedback</a:t>
            </a:r>
            <a:endParaRPr lang="en-US" dirty="0"/>
          </a:p>
        </p:txBody>
      </p:sp>
      <p:sp>
        <p:nvSpPr>
          <p:cNvPr id="3" name="Content Placeholder 2"/>
          <p:cNvSpPr>
            <a:spLocks noGrp="1"/>
          </p:cNvSpPr>
          <p:nvPr>
            <p:ph idx="1"/>
          </p:nvPr>
        </p:nvSpPr>
        <p:spPr/>
        <p:txBody>
          <a:bodyPr/>
          <a:lstStyle/>
          <a:p>
            <a:r>
              <a:rPr lang="en-US" dirty="0"/>
              <a:t>The ultimate goal of achieving a long-term, in situ AUV presence to conduct repeat surveys or respond to ephemeral events without constant human oversight is well aligned with institutional goals and strategies. </a:t>
            </a:r>
            <a:endParaRPr lang="en-US" dirty="0" smtClean="0"/>
          </a:p>
          <a:p>
            <a:pPr marL="114300" indent="0">
              <a:buNone/>
            </a:pPr>
            <a:endParaRPr lang="en-US" dirty="0"/>
          </a:p>
          <a:p>
            <a:r>
              <a:rPr lang="en-US" dirty="0" smtClean="0"/>
              <a:t>Limited appetite for an expensive new AUV, but we are encouraged to invest engineering resources and existing vehicles to explore this topic.</a:t>
            </a:r>
            <a:endParaRPr lang="en-US" dirty="0"/>
          </a:p>
        </p:txBody>
      </p:sp>
    </p:spTree>
    <p:extLst>
      <p:ext uri="{BB962C8B-B14F-4D97-AF65-F5344CB8AC3E}">
        <p14:creationId xmlns:p14="http://schemas.microsoft.com/office/powerpoint/2010/main" val="1783115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Objectives	</a:t>
            </a:r>
            <a:endParaRPr lang="en-US" dirty="0"/>
          </a:p>
        </p:txBody>
      </p:sp>
      <p:sp>
        <p:nvSpPr>
          <p:cNvPr id="3" name="Content Placeholder 2"/>
          <p:cNvSpPr>
            <a:spLocks noGrp="1"/>
          </p:cNvSpPr>
          <p:nvPr>
            <p:ph idx="1"/>
          </p:nvPr>
        </p:nvSpPr>
        <p:spPr/>
        <p:txBody>
          <a:bodyPr/>
          <a:lstStyle/>
          <a:p>
            <a:r>
              <a:rPr lang="en-US" dirty="0" smtClean="0"/>
              <a:t>Demonstrate reliable acoustic homing</a:t>
            </a:r>
          </a:p>
          <a:p>
            <a:pPr lvl="1"/>
            <a:r>
              <a:rPr lang="en-US" dirty="0" smtClean="0"/>
              <a:t>Brett, Rob, Francois, </a:t>
            </a:r>
          </a:p>
          <a:p>
            <a:r>
              <a:rPr lang="en-US" dirty="0" smtClean="0"/>
              <a:t>Hibernation Controller</a:t>
            </a:r>
          </a:p>
          <a:p>
            <a:pPr lvl="1"/>
            <a:r>
              <a:rPr lang="en-US" dirty="0" smtClean="0"/>
              <a:t>Mark, Paul, Alana</a:t>
            </a:r>
          </a:p>
          <a:p>
            <a:r>
              <a:rPr lang="en-US" dirty="0" smtClean="0"/>
              <a:t>Continue long-term testing</a:t>
            </a:r>
          </a:p>
          <a:p>
            <a:pPr lvl="1"/>
            <a:r>
              <a:rPr lang="en-US" dirty="0" smtClean="0"/>
              <a:t>Syntactic Foam - Brett </a:t>
            </a:r>
          </a:p>
          <a:p>
            <a:pPr lvl="1"/>
            <a:r>
              <a:rPr lang="en-US" dirty="0" smtClean="0"/>
              <a:t>battery self-discharge - Paul</a:t>
            </a:r>
          </a:p>
          <a:p>
            <a:r>
              <a:rPr lang="en-US" dirty="0" smtClean="0"/>
              <a:t>Dorado automation and reliability</a:t>
            </a:r>
          </a:p>
          <a:p>
            <a:pPr lvl="1"/>
            <a:r>
              <a:rPr lang="en-US" dirty="0" smtClean="0"/>
              <a:t>Kent, Rich, Ben/Mathieu</a:t>
            </a:r>
          </a:p>
          <a:p>
            <a:r>
              <a:rPr lang="en-US" dirty="0" smtClean="0"/>
              <a:t> </a:t>
            </a:r>
          </a:p>
          <a:p>
            <a:pPr lvl="1"/>
            <a:endParaRPr lang="en-US" dirty="0"/>
          </a:p>
        </p:txBody>
      </p:sp>
    </p:spTree>
    <p:extLst>
      <p:ext uri="{BB962C8B-B14F-4D97-AF65-F5344CB8AC3E}">
        <p14:creationId xmlns:p14="http://schemas.microsoft.com/office/powerpoint/2010/main" val="1188050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Demonstrate reliable acoustic </a:t>
            </a:r>
            <a:r>
              <a:rPr lang="en-US" dirty="0" smtClean="0"/>
              <a:t>homing</a:t>
            </a:r>
            <a:endParaRPr lang="en-US" dirty="0"/>
          </a:p>
        </p:txBody>
      </p:sp>
      <p:sp>
        <p:nvSpPr>
          <p:cNvPr id="3" name="Content Placeholder 2"/>
          <p:cNvSpPr>
            <a:spLocks noGrp="1"/>
          </p:cNvSpPr>
          <p:nvPr>
            <p:ph idx="1"/>
          </p:nvPr>
        </p:nvSpPr>
        <p:spPr>
          <a:xfrm>
            <a:off x="457200" y="1695900"/>
            <a:ext cx="8686800" cy="4858750"/>
          </a:xfrm>
        </p:spPr>
        <p:txBody>
          <a:bodyPr>
            <a:normAutofit/>
          </a:bodyPr>
          <a:lstStyle/>
          <a:p>
            <a:r>
              <a:rPr lang="en-US" dirty="0" smtClean="0">
                <a:solidFill>
                  <a:schemeClr val="bg1"/>
                </a:solidFill>
              </a:rPr>
              <a:t>Perform 100+ homing attempts</a:t>
            </a:r>
          </a:p>
          <a:p>
            <a:r>
              <a:rPr lang="en-US" dirty="0" smtClean="0">
                <a:solidFill>
                  <a:schemeClr val="bg1"/>
                </a:solidFill>
              </a:rPr>
              <a:t>Use Iceberg AUV (after it returns from arctic)</a:t>
            </a:r>
          </a:p>
          <a:p>
            <a:r>
              <a:rPr lang="en-US" dirty="0" smtClean="0">
                <a:solidFill>
                  <a:schemeClr val="bg1"/>
                </a:solidFill>
              </a:rPr>
              <a:t>Borrow </a:t>
            </a:r>
            <a:r>
              <a:rPr lang="en-US" dirty="0" err="1" smtClean="0">
                <a:solidFill>
                  <a:schemeClr val="bg1"/>
                </a:solidFill>
              </a:rPr>
              <a:t>iUSBL</a:t>
            </a:r>
            <a:r>
              <a:rPr lang="en-US" dirty="0" smtClean="0">
                <a:solidFill>
                  <a:schemeClr val="bg1"/>
                </a:solidFill>
              </a:rPr>
              <a:t>, Use existing nose foam from BIAUV</a:t>
            </a:r>
          </a:p>
          <a:p>
            <a:r>
              <a:rPr lang="en-US" dirty="0" smtClean="0">
                <a:solidFill>
                  <a:schemeClr val="bg1"/>
                </a:solidFill>
              </a:rPr>
              <a:t>10 Paragon days – </a:t>
            </a:r>
          </a:p>
          <a:p>
            <a:r>
              <a:rPr lang="en-US" dirty="0" smtClean="0">
                <a:solidFill>
                  <a:schemeClr val="bg1"/>
                </a:solidFill>
              </a:rPr>
              <a:t>Omni-directional</a:t>
            </a:r>
          </a:p>
          <a:p>
            <a:pPr lvl="1"/>
            <a:r>
              <a:rPr lang="en-US" dirty="0" smtClean="0">
                <a:solidFill>
                  <a:schemeClr val="bg1"/>
                </a:solidFill>
              </a:rPr>
              <a:t>Concept uses directional cone dock, but </a:t>
            </a:r>
            <a:r>
              <a:rPr lang="en-US" dirty="0" err="1" smtClean="0">
                <a:solidFill>
                  <a:schemeClr val="bg1"/>
                </a:solidFill>
              </a:rPr>
              <a:t>omni</a:t>
            </a:r>
            <a:r>
              <a:rPr lang="en-US" dirty="0" smtClean="0">
                <a:solidFill>
                  <a:schemeClr val="bg1"/>
                </a:solidFill>
              </a:rPr>
              <a:t> is a contingency</a:t>
            </a:r>
          </a:p>
          <a:p>
            <a:r>
              <a:rPr lang="en-US" dirty="0" smtClean="0">
                <a:solidFill>
                  <a:schemeClr val="bg1"/>
                </a:solidFill>
              </a:rPr>
              <a:t>Use </a:t>
            </a:r>
            <a:r>
              <a:rPr lang="en-US" dirty="0" err="1" smtClean="0">
                <a:solidFill>
                  <a:schemeClr val="bg1"/>
                </a:solidFill>
              </a:rPr>
              <a:t>SeaStar</a:t>
            </a:r>
            <a:r>
              <a:rPr lang="en-US" dirty="0" smtClean="0">
                <a:solidFill>
                  <a:schemeClr val="bg1"/>
                </a:solidFill>
              </a:rPr>
              <a:t> camera and </a:t>
            </a:r>
            <a:r>
              <a:rPr lang="en-US" dirty="0" err="1" smtClean="0">
                <a:solidFill>
                  <a:schemeClr val="bg1"/>
                </a:solidFill>
              </a:rPr>
              <a:t>iUSBL</a:t>
            </a:r>
            <a:r>
              <a:rPr lang="en-US" dirty="0" smtClean="0">
                <a:solidFill>
                  <a:schemeClr val="bg1"/>
                </a:solidFill>
              </a:rPr>
              <a:t> to validate</a:t>
            </a:r>
          </a:p>
          <a:p>
            <a:endParaRPr lang="en-US" dirty="0">
              <a:solidFill>
                <a:schemeClr val="bg1"/>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778211" y="4670681"/>
            <a:ext cx="3661655" cy="1940669"/>
          </a:xfrm>
          <a:prstGeom prst="rect">
            <a:avLst/>
          </a:prstGeom>
        </p:spPr>
      </p:pic>
    </p:spTree>
    <p:extLst>
      <p:ext uri="{BB962C8B-B14F-4D97-AF65-F5344CB8AC3E}">
        <p14:creationId xmlns:p14="http://schemas.microsoft.com/office/powerpoint/2010/main" val="1496727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Hibernation Controller</a:t>
            </a:r>
            <a:br>
              <a:rPr lang="en-US" dirty="0"/>
            </a:br>
            <a:endParaRPr lang="en-US" dirty="0"/>
          </a:p>
        </p:txBody>
      </p:sp>
      <p:pic>
        <p:nvPicPr>
          <p:cNvPr id="4" name="Content Placeholder 3" descr="Macintosh HD:Users:hobson:Downloads:Parknfly Outline 1.1.pdf"/>
          <p:cNvPicPr>
            <a:picLocks noGrp="1"/>
          </p:cNvPicPr>
          <p:nvPr>
            <p:ph idx="1"/>
          </p:nvPr>
        </p:nvPicPr>
        <p:blipFill rotWithShape="1">
          <a:blip r:embed="rId2">
            <a:extLst>
              <a:ext uri="{28A0092B-C50C-407E-A947-70E740481C1C}">
                <a14:useLocalDpi xmlns:a14="http://schemas.microsoft.com/office/drawing/2010/main" val="0"/>
              </a:ext>
            </a:extLst>
          </a:blip>
          <a:srcRect l="-60852" r="-30480" b="47153"/>
          <a:stretch/>
        </p:blipFill>
        <p:spPr bwMode="auto">
          <a:xfrm>
            <a:off x="2449362" y="1417522"/>
            <a:ext cx="7506842" cy="5712636"/>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260812" y="2234024"/>
            <a:ext cx="5000780" cy="2031325"/>
          </a:xfrm>
          <a:prstGeom prst="rect">
            <a:avLst/>
          </a:prstGeom>
          <a:noFill/>
        </p:spPr>
        <p:txBody>
          <a:bodyPr wrap="square" rtlCol="0">
            <a:spAutoFit/>
          </a:bodyPr>
          <a:lstStyle/>
          <a:p>
            <a:pPr marL="285750" indent="-285750">
              <a:buFont typeface="Arial"/>
              <a:buChar char="•"/>
            </a:pPr>
            <a:r>
              <a:rPr lang="en-US" dirty="0" smtClean="0">
                <a:solidFill>
                  <a:srgbClr val="000000"/>
                </a:solidFill>
                <a:latin typeface="Arial Rounded MT Bold"/>
                <a:cs typeface="Arial Rounded MT Bold"/>
              </a:rPr>
              <a:t>Independent system to </a:t>
            </a:r>
            <a:r>
              <a:rPr lang="en-US" dirty="0" smtClean="0">
                <a:solidFill>
                  <a:schemeClr val="bg1"/>
                </a:solidFill>
                <a:latin typeface="Arial Rounded MT Bold" panose="020F0704030504030204" pitchFamily="34" charset="0"/>
              </a:rPr>
              <a:t>the </a:t>
            </a:r>
            <a:r>
              <a:rPr lang="en-US" dirty="0">
                <a:solidFill>
                  <a:schemeClr val="bg1"/>
                </a:solidFill>
                <a:latin typeface="Arial Rounded MT Bold" panose="020F0704030504030204" pitchFamily="34" charset="0"/>
              </a:rPr>
              <a:t>AUV </a:t>
            </a:r>
            <a:r>
              <a:rPr lang="en-US" dirty="0" smtClean="0">
                <a:solidFill>
                  <a:schemeClr val="bg1"/>
                </a:solidFill>
                <a:latin typeface="Arial Rounded MT Bold" panose="020F0704030504030204" pitchFamily="34" charset="0"/>
              </a:rPr>
              <a:t>up</a:t>
            </a:r>
          </a:p>
          <a:p>
            <a:pPr marL="285750" indent="-285750">
              <a:buFont typeface="Arial"/>
              <a:buChar char="•"/>
            </a:pPr>
            <a:r>
              <a:rPr lang="en-US" dirty="0">
                <a:solidFill>
                  <a:schemeClr val="bg1"/>
                </a:solidFill>
                <a:latin typeface="Arial Rounded MT Bold" panose="020F0704030504030204" pitchFamily="34" charset="0"/>
              </a:rPr>
              <a:t>R</a:t>
            </a:r>
            <a:r>
              <a:rPr lang="en-US" dirty="0" smtClean="0">
                <a:solidFill>
                  <a:schemeClr val="bg1"/>
                </a:solidFill>
                <a:latin typeface="Arial Rounded MT Bold" panose="020F0704030504030204" pitchFamily="34" charset="0"/>
              </a:rPr>
              <a:t>un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checks</a:t>
            </a:r>
            <a:endParaRPr lang="en-US" dirty="0">
              <a:solidFill>
                <a:schemeClr val="bg1"/>
              </a:solidFill>
              <a:latin typeface="Arial Rounded MT Bold" panose="020F0704030504030204" pitchFamily="34" charset="0"/>
            </a:endParaRPr>
          </a:p>
          <a:p>
            <a:pPr marL="285750" indent="-285750">
              <a:buFont typeface="Arial"/>
              <a:buChar char="•"/>
            </a:pPr>
            <a:r>
              <a:rPr lang="en-US" dirty="0">
                <a:solidFill>
                  <a:schemeClr val="bg1"/>
                </a:solidFill>
                <a:latin typeface="Arial Rounded MT Bold" panose="020F0704030504030204" pitchFamily="34" charset="0"/>
              </a:rPr>
              <a:t>S</a:t>
            </a:r>
            <a:r>
              <a:rPr lang="en-US" dirty="0" smtClean="0">
                <a:solidFill>
                  <a:schemeClr val="bg1"/>
                </a:solidFill>
                <a:latin typeface="Arial Rounded MT Bold" panose="020F0704030504030204" pitchFamily="34" charset="0"/>
              </a:rPr>
              <a:t>tart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mission</a:t>
            </a:r>
          </a:p>
          <a:p>
            <a:pPr marL="285750" indent="-285750">
              <a:buFont typeface="Arial"/>
              <a:buChar char="•"/>
            </a:pPr>
            <a:r>
              <a:rPr lang="en-US" dirty="0">
                <a:solidFill>
                  <a:schemeClr val="bg1"/>
                </a:solidFill>
                <a:latin typeface="Arial Rounded MT Bold" panose="020F0704030504030204" pitchFamily="34" charset="0"/>
              </a:rPr>
              <a:t>W</a:t>
            </a:r>
            <a:r>
              <a:rPr lang="en-US" dirty="0" smtClean="0">
                <a:solidFill>
                  <a:schemeClr val="bg1"/>
                </a:solidFill>
                <a:latin typeface="Arial Rounded MT Bold" panose="020F0704030504030204" pitchFamily="34" charset="0"/>
              </a:rPr>
              <a:t>atch </a:t>
            </a:r>
            <a:r>
              <a:rPr lang="en-US" dirty="0">
                <a:solidFill>
                  <a:schemeClr val="bg1"/>
                </a:solidFill>
                <a:latin typeface="Arial Rounded MT Bold" panose="020F0704030504030204" pitchFamily="34" charset="0"/>
              </a:rPr>
              <a:t>for problems.  </a:t>
            </a:r>
            <a:endParaRPr lang="en-US" dirty="0" smtClean="0">
              <a:solidFill>
                <a:schemeClr val="bg1"/>
              </a:solidFill>
              <a:latin typeface="Arial Rounded MT Bold" panose="020F0704030504030204" pitchFamily="34" charset="0"/>
            </a:endParaRPr>
          </a:p>
          <a:p>
            <a:pPr marL="285750" indent="-285750">
              <a:buFont typeface="Arial"/>
              <a:buChar char="•"/>
            </a:pPr>
            <a:r>
              <a:rPr lang="en-US" dirty="0" smtClean="0">
                <a:solidFill>
                  <a:schemeClr val="bg1"/>
                </a:solidFill>
                <a:latin typeface="Arial Rounded MT Bold" panose="020F0704030504030204" pitchFamily="34" charset="0"/>
              </a:rPr>
              <a:t>If </a:t>
            </a:r>
            <a:r>
              <a:rPr lang="en-US" dirty="0">
                <a:solidFill>
                  <a:schemeClr val="bg1"/>
                </a:solidFill>
                <a:latin typeface="Arial Rounded MT Bold" panose="020F0704030504030204" pitchFamily="34" charset="0"/>
              </a:rPr>
              <a:t>the AUV cannot get back to the dock, sink the AUV to the seafloor and wait for help</a:t>
            </a:r>
            <a:endParaRPr lang="en-US" dirty="0">
              <a:solidFill>
                <a:srgbClr val="000000"/>
              </a:solidFill>
              <a:latin typeface="Arial Rounded MT Bold"/>
              <a:cs typeface="Arial Rounded MT Bold"/>
            </a:endParaRPr>
          </a:p>
        </p:txBody>
      </p:sp>
    </p:spTree>
    <p:extLst>
      <p:ext uri="{BB962C8B-B14F-4D97-AF65-F5344CB8AC3E}">
        <p14:creationId xmlns:p14="http://schemas.microsoft.com/office/powerpoint/2010/main" val="258140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t>
            </a:r>
            <a:endParaRPr lang="en-US" dirty="0"/>
          </a:p>
        </p:txBody>
      </p:sp>
      <p:sp>
        <p:nvSpPr>
          <p:cNvPr id="3" name="Content Placeholder 2"/>
          <p:cNvSpPr>
            <a:spLocks noGrp="1"/>
          </p:cNvSpPr>
          <p:nvPr>
            <p:ph idx="1"/>
          </p:nvPr>
        </p:nvSpPr>
        <p:spPr>
          <a:xfrm>
            <a:off x="192774" y="1752600"/>
            <a:ext cx="8951226" cy="4373563"/>
          </a:xfrm>
        </p:spPr>
        <p:txBody>
          <a:bodyPr>
            <a:normAutofit/>
          </a:bodyPr>
          <a:lstStyle/>
          <a:p>
            <a:r>
              <a:rPr lang="en-US" dirty="0" smtClean="0"/>
              <a:t>Long-term battery self discharge tests</a:t>
            </a:r>
          </a:p>
          <a:p>
            <a:pPr lvl="1"/>
            <a:r>
              <a:rPr lang="en-US" dirty="0" smtClean="0"/>
              <a:t>Battery packs are here</a:t>
            </a:r>
          </a:p>
          <a:p>
            <a:pPr lvl="1"/>
            <a:r>
              <a:rPr lang="en-US" dirty="0" smtClean="0"/>
              <a:t>Paul working on test plan and coordinating with DMO to borrow an 8 stick backplane</a:t>
            </a:r>
          </a:p>
          <a:p>
            <a:r>
              <a:rPr lang="en-US" dirty="0" smtClean="0"/>
              <a:t>Dorado check-list automation</a:t>
            </a:r>
          </a:p>
          <a:p>
            <a:r>
              <a:rPr lang="en-US" dirty="0" smtClean="0"/>
              <a:t>Dorado startup</a:t>
            </a:r>
          </a:p>
          <a:p>
            <a:pPr lvl="1"/>
            <a:r>
              <a:rPr lang="en-US" dirty="0" smtClean="0"/>
              <a:t>MVC</a:t>
            </a:r>
            <a:r>
              <a:rPr lang="en-US" dirty="0"/>
              <a:t>, </a:t>
            </a:r>
            <a:r>
              <a:rPr lang="en-US" dirty="0" err="1"/>
              <a:t>Kearfott</a:t>
            </a:r>
            <a:r>
              <a:rPr lang="en-US" dirty="0"/>
              <a:t>, </a:t>
            </a:r>
            <a:r>
              <a:rPr lang="en-US" dirty="0" err="1" smtClean="0"/>
              <a:t>Edgetech</a:t>
            </a:r>
            <a:r>
              <a:rPr lang="en-US" dirty="0" smtClean="0"/>
              <a:t>, </a:t>
            </a:r>
            <a:r>
              <a:rPr lang="en-US" dirty="0"/>
              <a:t>Reson (BIT check), Camera </a:t>
            </a:r>
            <a:r>
              <a:rPr lang="en-US" smtClean="0"/>
              <a:t>and Sensors </a:t>
            </a:r>
            <a:endParaRPr lang="en-US" dirty="0" smtClean="0"/>
          </a:p>
          <a:p>
            <a:r>
              <a:rPr lang="en-US" dirty="0" smtClean="0"/>
              <a:t>2</a:t>
            </a:r>
            <a:r>
              <a:rPr lang="en-US" baseline="30000" dirty="0" smtClean="0"/>
              <a:t>nd</a:t>
            </a:r>
            <a:r>
              <a:rPr lang="en-US" dirty="0" smtClean="0"/>
              <a:t> set of syntactic foam samples were deployed in Nov</a:t>
            </a:r>
          </a:p>
          <a:p>
            <a:r>
              <a:rPr lang="en-US" dirty="0" smtClean="0"/>
              <a:t>Long-term testing of Glue-joint</a:t>
            </a:r>
          </a:p>
          <a:p>
            <a:endParaRPr lang="en-US" dirty="0"/>
          </a:p>
        </p:txBody>
      </p:sp>
    </p:spTree>
    <p:extLst>
      <p:ext uri="{BB962C8B-B14F-4D97-AF65-F5344CB8AC3E}">
        <p14:creationId xmlns:p14="http://schemas.microsoft.com/office/powerpoint/2010/main" val="4233765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29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Font typeface="+mj-lt"/>
              <a:buAutoNum type="arabicPeriod"/>
            </a:pPr>
            <a:r>
              <a:rPr lang="en-US" dirty="0"/>
              <a:t>Arrive at site</a:t>
            </a:r>
          </a:p>
          <a:p>
            <a:pPr marL="514350" indent="-514350">
              <a:buFont typeface="+mj-lt"/>
              <a:buAutoNum type="arabicPeriod"/>
            </a:pPr>
            <a:r>
              <a:rPr lang="en-US" dirty="0"/>
              <a:t>Deploy the dock and </a:t>
            </a:r>
            <a:r>
              <a:rPr lang="en-US" dirty="0" smtClean="0"/>
              <a:t>outer beacon</a:t>
            </a:r>
            <a:endParaRPr lang="en-US" dirty="0"/>
          </a:p>
          <a:p>
            <a:pPr marL="514350" indent="-514350">
              <a:buFont typeface="+mj-lt"/>
              <a:buAutoNum type="arabicPeriod"/>
            </a:pPr>
            <a:r>
              <a:rPr lang="en-US" dirty="0"/>
              <a:t>Prep the AUV</a:t>
            </a:r>
          </a:p>
          <a:p>
            <a:pPr marL="514350" indent="-514350">
              <a:buFont typeface="+mj-lt"/>
              <a:buAutoNum type="arabicPeriod"/>
            </a:pPr>
            <a:r>
              <a:rPr lang="en-US" dirty="0"/>
              <a:t>Launch the AUV</a:t>
            </a:r>
          </a:p>
          <a:p>
            <a:pPr marL="514350" indent="-514350">
              <a:buFont typeface="+mj-lt"/>
              <a:buAutoNum type="arabicPeriod"/>
            </a:pPr>
            <a:r>
              <a:rPr lang="en-US" dirty="0"/>
              <a:t>Run first transect</a:t>
            </a:r>
          </a:p>
          <a:p>
            <a:pPr marL="514350" indent="-514350">
              <a:buFont typeface="+mj-lt"/>
              <a:buAutoNum type="arabicPeriod"/>
            </a:pPr>
            <a:r>
              <a:rPr lang="en-US" dirty="0"/>
              <a:t>Park</a:t>
            </a:r>
          </a:p>
          <a:p>
            <a:pPr marL="514350" indent="-514350">
              <a:buFont typeface="+mj-lt"/>
              <a:buAutoNum type="arabicPeriod"/>
            </a:pPr>
            <a:r>
              <a:rPr lang="en-US" dirty="0"/>
              <a:t>Parking verification</a:t>
            </a:r>
          </a:p>
          <a:p>
            <a:pPr marL="514350" indent="-514350">
              <a:buFont typeface="+mj-lt"/>
              <a:buAutoNum type="arabicPeriod"/>
            </a:pPr>
            <a:r>
              <a:rPr lang="en-US" dirty="0"/>
              <a:t>Depart site</a:t>
            </a:r>
          </a:p>
          <a:p>
            <a:pPr marL="514350" indent="-514350">
              <a:buFont typeface="+mj-lt"/>
              <a:buAutoNum type="arabicPeriod"/>
            </a:pPr>
            <a:r>
              <a:rPr lang="en-US" dirty="0"/>
              <a:t>AUV periodically parks and </a:t>
            </a:r>
            <a:r>
              <a:rPr lang="en-US" dirty="0" smtClean="0"/>
              <a:t>flies</a:t>
            </a:r>
          </a:p>
          <a:p>
            <a:pPr marL="297180" lvl="1" indent="0">
              <a:buNone/>
            </a:pPr>
            <a:r>
              <a:rPr lang="en-US" dirty="0" smtClean="0"/>
              <a:t>- At Station-M, could control from shore via wave-glider </a:t>
            </a:r>
            <a:r>
              <a:rPr lang="en-US" dirty="0" err="1" smtClean="0"/>
              <a:t>comm</a:t>
            </a:r>
            <a:r>
              <a:rPr lang="en-US" dirty="0" smtClean="0"/>
              <a:t> relay</a:t>
            </a:r>
            <a:endParaRPr lang="en-US" dirty="0"/>
          </a:p>
          <a:p>
            <a:pPr marL="514350" indent="-514350">
              <a:buFont typeface="+mj-lt"/>
              <a:buAutoNum type="arabicPeriod"/>
            </a:pPr>
            <a:r>
              <a:rPr lang="en-US" dirty="0"/>
              <a:t>Return to site</a:t>
            </a:r>
          </a:p>
          <a:p>
            <a:pPr marL="514350" indent="-514350">
              <a:buFont typeface="+mj-lt"/>
              <a:buAutoNum type="arabicPeriod"/>
            </a:pPr>
            <a:r>
              <a:rPr lang="en-US" dirty="0"/>
              <a:t>Recover AUV</a:t>
            </a:r>
          </a:p>
          <a:p>
            <a:pPr marL="514350" indent="-514350">
              <a:buFont typeface="+mj-lt"/>
              <a:buAutoNum type="arabicPeriod"/>
            </a:pPr>
            <a:r>
              <a:rPr lang="en-US" dirty="0"/>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e Placeholder 2"/>
          <p:cNvSpPr>
            <a:spLocks noGrp="1"/>
          </p:cNvSpPr>
          <p:nvPr>
            <p:ph type="dt" sz="half" idx="10"/>
          </p:nvPr>
        </p:nvSpPr>
        <p:spPr/>
        <p:txBody>
          <a:bodyPr/>
          <a:lstStyle/>
          <a:p>
            <a:r>
              <a:rPr lang="en-US" altLang="en-US">
                <a:solidFill>
                  <a:srgbClr val="000000"/>
                </a:solidFill>
              </a:rPr>
              <a:t>3 Feb 06; RSM ; Page </a:t>
            </a:r>
            <a:fld id="{9F7C3C4F-A2D4-438A-8227-C1CDA2DD4069}" type="slidenum">
              <a:rPr lang="en-US" altLang="en-US">
                <a:solidFill>
                  <a:srgbClr val="000000"/>
                </a:solidFill>
              </a:rPr>
              <a:pPr/>
              <a:t>19</a:t>
            </a:fld>
            <a:endParaRPr lang="en-US" altLang="en-US">
              <a:solidFill>
                <a:srgbClr val="000000"/>
              </a:solidFill>
            </a:endParaRPr>
          </a:p>
        </p:txBody>
      </p:sp>
      <p:sp>
        <p:nvSpPr>
          <p:cNvPr id="198708" name="Line 52"/>
          <p:cNvSpPr>
            <a:spLocks noChangeShapeType="1"/>
          </p:cNvSpPr>
          <p:nvPr/>
        </p:nvSpPr>
        <p:spPr bwMode="auto">
          <a:xfrm>
            <a:off x="3941763" y="4581525"/>
            <a:ext cx="504825" cy="46038"/>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8" name="Line 2"/>
          <p:cNvSpPr>
            <a:spLocks noChangeShapeType="1"/>
          </p:cNvSpPr>
          <p:nvPr/>
        </p:nvSpPr>
        <p:spPr bwMode="auto">
          <a:xfrm flipV="1">
            <a:off x="3921125" y="3727450"/>
            <a:ext cx="90488" cy="923925"/>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9" name="Rectangle 3"/>
          <p:cNvSpPr>
            <a:spLocks noGrp="1" noChangeArrowheads="1"/>
          </p:cNvSpPr>
          <p:nvPr>
            <p:ph type="title"/>
          </p:nvPr>
        </p:nvSpPr>
        <p:spPr>
          <a:xfrm>
            <a:off x="777875" y="174625"/>
            <a:ext cx="7764463" cy="898525"/>
          </a:xfrm>
        </p:spPr>
        <p:txBody>
          <a:bodyPr/>
          <a:lstStyle/>
          <a:p>
            <a:r>
              <a:rPr lang="en-US" altLang="en-US">
                <a:solidFill>
                  <a:srgbClr val="000000"/>
                </a:solidFill>
              </a:rPr>
              <a:t>Docking Sequence</a:t>
            </a:r>
          </a:p>
        </p:txBody>
      </p:sp>
      <p:grpSp>
        <p:nvGrpSpPr>
          <p:cNvPr id="198660" name="Group 4"/>
          <p:cNvGrpSpPr>
            <a:grpSpLocks/>
          </p:cNvGrpSpPr>
          <p:nvPr/>
        </p:nvGrpSpPr>
        <p:grpSpPr bwMode="auto">
          <a:xfrm>
            <a:off x="1947863" y="4144963"/>
            <a:ext cx="1566862" cy="1619250"/>
            <a:chOff x="441" y="2643"/>
            <a:chExt cx="987" cy="1020"/>
          </a:xfrm>
        </p:grpSpPr>
        <p:sp>
          <p:nvSpPr>
            <p:cNvPr id="198661" name="Line 5"/>
            <p:cNvSpPr>
              <a:spLocks noChangeShapeType="1"/>
            </p:cNvSpPr>
            <p:nvPr/>
          </p:nvSpPr>
          <p:spPr bwMode="auto">
            <a:xfrm flipV="1">
              <a:off x="446" y="2643"/>
              <a:ext cx="0" cy="102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2" name="Line 6"/>
            <p:cNvSpPr>
              <a:spLocks noChangeShapeType="1"/>
            </p:cNvSpPr>
            <p:nvPr/>
          </p:nvSpPr>
          <p:spPr bwMode="auto">
            <a:xfrm>
              <a:off x="441" y="3653"/>
              <a:ext cx="987"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63" name="Text Box 7"/>
          <p:cNvSpPr txBox="1">
            <a:spLocks noChangeArrowheads="1"/>
          </p:cNvSpPr>
          <p:nvPr/>
        </p:nvSpPr>
        <p:spPr bwMode="auto">
          <a:xfrm>
            <a:off x="1744663" y="3714750"/>
            <a:ext cx="355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N</a:t>
            </a:r>
          </a:p>
        </p:txBody>
      </p:sp>
      <p:sp>
        <p:nvSpPr>
          <p:cNvPr id="198664" name="Text Box 8"/>
          <p:cNvSpPr txBox="1">
            <a:spLocks noChangeArrowheads="1"/>
          </p:cNvSpPr>
          <p:nvPr/>
        </p:nvSpPr>
        <p:spPr bwMode="auto">
          <a:xfrm>
            <a:off x="3508375" y="5510213"/>
            <a:ext cx="308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E</a:t>
            </a:r>
          </a:p>
        </p:txBody>
      </p:sp>
      <p:sp>
        <p:nvSpPr>
          <p:cNvPr id="198665" name="Line 9"/>
          <p:cNvSpPr>
            <a:spLocks noChangeShapeType="1"/>
          </p:cNvSpPr>
          <p:nvPr/>
        </p:nvSpPr>
        <p:spPr bwMode="auto">
          <a:xfrm flipV="1">
            <a:off x="2890838" y="1963738"/>
            <a:ext cx="3800475" cy="2951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6" name="AutoShape 10"/>
          <p:cNvSpPr>
            <a:spLocks noChangeArrowheads="1"/>
          </p:cNvSpPr>
          <p:nvPr/>
        </p:nvSpPr>
        <p:spPr bwMode="auto">
          <a:xfrm>
            <a:off x="2773363" y="4805363"/>
            <a:ext cx="238125" cy="222250"/>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7" name="Text Box 11"/>
          <p:cNvSpPr txBox="1">
            <a:spLocks noChangeArrowheads="1"/>
          </p:cNvSpPr>
          <p:nvPr/>
        </p:nvSpPr>
        <p:spPr bwMode="auto">
          <a:xfrm>
            <a:off x="1995488" y="4373563"/>
            <a:ext cx="133350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Outer Marker</a:t>
            </a:r>
          </a:p>
          <a:p>
            <a:r>
              <a:rPr lang="en-US" altLang="en-US" sz="1400">
                <a:solidFill>
                  <a:srgbClr val="000000"/>
                </a:solidFill>
              </a:rPr>
              <a:t>Waypoint</a:t>
            </a:r>
            <a:endParaRPr lang="en-US" altLang="en-US">
              <a:solidFill>
                <a:srgbClr val="000000"/>
              </a:solidFill>
            </a:endParaRPr>
          </a:p>
        </p:txBody>
      </p:sp>
      <p:sp>
        <p:nvSpPr>
          <p:cNvPr id="198668" name="Text Box 12"/>
          <p:cNvSpPr txBox="1">
            <a:spLocks noChangeArrowheads="1"/>
          </p:cNvSpPr>
          <p:nvPr/>
        </p:nvSpPr>
        <p:spPr bwMode="auto">
          <a:xfrm>
            <a:off x="6753225" y="2052638"/>
            <a:ext cx="6463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Dock</a:t>
            </a:r>
            <a:endParaRPr lang="en-US" altLang="en-US">
              <a:solidFill>
                <a:srgbClr val="000000"/>
              </a:solidFill>
            </a:endParaRPr>
          </a:p>
        </p:txBody>
      </p:sp>
      <p:grpSp>
        <p:nvGrpSpPr>
          <p:cNvPr id="198669" name="Group 13"/>
          <p:cNvGrpSpPr>
            <a:grpSpLocks/>
          </p:cNvGrpSpPr>
          <p:nvPr/>
        </p:nvGrpSpPr>
        <p:grpSpPr bwMode="auto">
          <a:xfrm rot="-18404658">
            <a:off x="5290344" y="2905919"/>
            <a:ext cx="581025" cy="573087"/>
            <a:chOff x="441" y="2643"/>
            <a:chExt cx="987" cy="1020"/>
          </a:xfrm>
        </p:grpSpPr>
        <p:sp>
          <p:nvSpPr>
            <p:cNvPr id="198670" name="Line 14"/>
            <p:cNvSpPr>
              <a:spLocks noChangeShapeType="1"/>
            </p:cNvSpPr>
            <p:nvPr/>
          </p:nvSpPr>
          <p:spPr bwMode="auto">
            <a:xfrm flipV="1">
              <a:off x="446" y="2643"/>
              <a:ext cx="0" cy="102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1" name="Line 15"/>
            <p:cNvSpPr>
              <a:spLocks noChangeShapeType="1"/>
            </p:cNvSpPr>
            <p:nvPr/>
          </p:nvSpPr>
          <p:spPr bwMode="auto">
            <a:xfrm>
              <a:off x="441" y="3653"/>
              <a:ext cx="987" cy="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72" name="Arc 16"/>
          <p:cNvSpPr>
            <a:spLocks/>
          </p:cNvSpPr>
          <p:nvPr/>
        </p:nvSpPr>
        <p:spPr bwMode="auto">
          <a:xfrm>
            <a:off x="1955800" y="3735388"/>
            <a:ext cx="1443038" cy="7667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3" name="Text Box 17"/>
          <p:cNvSpPr txBox="1">
            <a:spLocks noChangeArrowheads="1"/>
          </p:cNvSpPr>
          <p:nvPr/>
        </p:nvSpPr>
        <p:spPr bwMode="auto">
          <a:xfrm>
            <a:off x="2589213" y="3586163"/>
            <a:ext cx="8473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Bearing</a:t>
            </a:r>
            <a:endParaRPr lang="en-US" altLang="en-US">
              <a:solidFill>
                <a:srgbClr val="000000"/>
              </a:solidFill>
            </a:endParaRPr>
          </a:p>
        </p:txBody>
      </p:sp>
      <p:sp>
        <p:nvSpPr>
          <p:cNvPr id="198674" name="Text Box 18"/>
          <p:cNvSpPr txBox="1">
            <a:spLocks noChangeArrowheads="1"/>
          </p:cNvSpPr>
          <p:nvPr/>
        </p:nvSpPr>
        <p:spPr bwMode="auto">
          <a:xfrm>
            <a:off x="2708275" y="5853113"/>
            <a:ext cx="139153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Inertially Fixed</a:t>
            </a:r>
          </a:p>
          <a:p>
            <a:r>
              <a:rPr lang="en-US" altLang="en-US" sz="1400">
                <a:solidFill>
                  <a:srgbClr val="000000"/>
                </a:solidFill>
              </a:rPr>
              <a:t>Coordinates</a:t>
            </a:r>
            <a:endParaRPr lang="en-US" altLang="en-US">
              <a:solidFill>
                <a:srgbClr val="000000"/>
              </a:solidFill>
            </a:endParaRPr>
          </a:p>
        </p:txBody>
      </p:sp>
      <p:sp>
        <p:nvSpPr>
          <p:cNvPr id="198676" name="Text Box 20"/>
          <p:cNvSpPr txBox="1">
            <a:spLocks noChangeArrowheads="1"/>
          </p:cNvSpPr>
          <p:nvPr/>
        </p:nvSpPr>
        <p:spPr bwMode="auto">
          <a:xfrm>
            <a:off x="5486400" y="3352800"/>
            <a:ext cx="194394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    </a:t>
            </a:r>
            <a:r>
              <a:rPr lang="en-US" altLang="en-US" sz="1400">
                <a:solidFill>
                  <a:srgbClr val="000000"/>
                </a:solidFill>
              </a:rPr>
              <a:t>Cross-Track Error</a:t>
            </a:r>
            <a:endParaRPr lang="en-US" altLang="en-US" sz="1600" b="1" i="1">
              <a:solidFill>
                <a:srgbClr val="000000"/>
              </a:solidFill>
            </a:endParaRPr>
          </a:p>
        </p:txBody>
      </p:sp>
      <p:sp>
        <p:nvSpPr>
          <p:cNvPr id="198677" name="Line 21"/>
          <p:cNvSpPr>
            <a:spLocks noChangeShapeType="1"/>
          </p:cNvSpPr>
          <p:nvPr/>
        </p:nvSpPr>
        <p:spPr bwMode="auto">
          <a:xfrm flipH="1">
            <a:off x="3927475" y="2419350"/>
            <a:ext cx="2798763" cy="2190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cxnSp>
        <p:nvCxnSpPr>
          <p:cNvPr id="198678" name="AutoShape 22"/>
          <p:cNvCxnSpPr>
            <a:cxnSpLocks noChangeShapeType="1"/>
          </p:cNvCxnSpPr>
          <p:nvPr/>
        </p:nvCxnSpPr>
        <p:spPr bwMode="auto">
          <a:xfrm rot="5400000" flipH="1" flipV="1">
            <a:off x="3255963" y="4243388"/>
            <a:ext cx="307975" cy="1038225"/>
          </a:xfrm>
          <a:prstGeom prst="curvedConnector3">
            <a:avLst>
              <a:gd name="adj1" fmla="val 27833"/>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8679" name="Arc 23"/>
          <p:cNvSpPr>
            <a:spLocks/>
          </p:cNvSpPr>
          <p:nvPr/>
        </p:nvSpPr>
        <p:spPr bwMode="auto">
          <a:xfrm>
            <a:off x="1982788" y="3197225"/>
            <a:ext cx="2016125" cy="76676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0" name="Text Box 24"/>
          <p:cNvSpPr txBox="1">
            <a:spLocks noChangeArrowheads="1"/>
          </p:cNvSpPr>
          <p:nvPr/>
        </p:nvSpPr>
        <p:spPr bwMode="auto">
          <a:xfrm>
            <a:off x="2673350" y="2928938"/>
            <a:ext cx="93586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Heading</a:t>
            </a:r>
            <a:endParaRPr lang="en-US" altLang="en-US">
              <a:solidFill>
                <a:srgbClr val="000000"/>
              </a:solidFill>
            </a:endParaRPr>
          </a:p>
        </p:txBody>
      </p:sp>
      <p:grpSp>
        <p:nvGrpSpPr>
          <p:cNvPr id="198682" name="Group 26"/>
          <p:cNvGrpSpPr>
            <a:grpSpLocks/>
          </p:cNvGrpSpPr>
          <p:nvPr/>
        </p:nvGrpSpPr>
        <p:grpSpPr bwMode="auto">
          <a:xfrm rot="3185724">
            <a:off x="4610098" y="1555750"/>
            <a:ext cx="1423988" cy="588963"/>
            <a:chOff x="1755" y="934"/>
            <a:chExt cx="897" cy="371"/>
          </a:xfrm>
        </p:grpSpPr>
        <p:sp>
          <p:nvSpPr>
            <p:cNvPr id="198683" name="AutoShape 27"/>
            <p:cNvSpPr>
              <a:spLocks noChangeArrowheads="1"/>
            </p:cNvSpPr>
            <p:nvPr/>
          </p:nvSpPr>
          <p:spPr bwMode="auto">
            <a:xfrm rot="-334">
              <a:off x="1755" y="934"/>
              <a:ext cx="897" cy="371"/>
            </a:xfrm>
            <a:prstGeom prst="rightArrow">
              <a:avLst>
                <a:gd name="adj1" fmla="val 49861"/>
                <a:gd name="adj2" fmla="val 61721"/>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4" name="Text Box 28"/>
            <p:cNvSpPr txBox="1">
              <a:spLocks noChangeArrowheads="1"/>
            </p:cNvSpPr>
            <p:nvPr/>
          </p:nvSpPr>
          <p:spPr bwMode="auto">
            <a:xfrm>
              <a:off x="1852" y="1027"/>
              <a:ext cx="52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Current</a:t>
              </a:r>
              <a:endParaRPr lang="en-US" altLang="en-US">
                <a:solidFill>
                  <a:srgbClr val="000000"/>
                </a:solidFill>
              </a:endParaRPr>
            </a:p>
          </p:txBody>
        </p:sp>
      </p:grpSp>
      <p:sp>
        <p:nvSpPr>
          <p:cNvPr id="198685" name="Text Box 29"/>
          <p:cNvSpPr txBox="1">
            <a:spLocks noChangeArrowheads="1"/>
          </p:cNvSpPr>
          <p:nvPr/>
        </p:nvSpPr>
        <p:spPr bwMode="auto">
          <a:xfrm>
            <a:off x="3516313" y="4849813"/>
            <a:ext cx="8234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Vehicle</a:t>
            </a:r>
            <a:endParaRPr lang="en-US" altLang="en-US">
              <a:solidFill>
                <a:srgbClr val="000000"/>
              </a:solidFill>
            </a:endParaRPr>
          </a:p>
        </p:txBody>
      </p:sp>
      <p:grpSp>
        <p:nvGrpSpPr>
          <p:cNvPr id="198686" name="Group 30"/>
          <p:cNvGrpSpPr>
            <a:grpSpLocks/>
          </p:cNvGrpSpPr>
          <p:nvPr/>
        </p:nvGrpSpPr>
        <p:grpSpPr bwMode="auto">
          <a:xfrm rot="-5085985">
            <a:off x="3636962" y="4540251"/>
            <a:ext cx="582613" cy="138112"/>
            <a:chOff x="3224" y="2926"/>
            <a:chExt cx="819" cy="145"/>
          </a:xfrm>
        </p:grpSpPr>
        <p:sp>
          <p:nvSpPr>
            <p:cNvPr id="198687" name="Oval 31"/>
            <p:cNvSpPr>
              <a:spLocks noChangeArrowheads="1"/>
            </p:cNvSpPr>
            <p:nvPr/>
          </p:nvSpPr>
          <p:spPr bwMode="auto">
            <a:xfrm>
              <a:off x="3271" y="2926"/>
              <a:ext cx="772" cy="14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8" name="Rectangle 32"/>
            <p:cNvSpPr>
              <a:spLocks noChangeArrowheads="1"/>
            </p:cNvSpPr>
            <p:nvPr/>
          </p:nvSpPr>
          <p:spPr bwMode="auto">
            <a:xfrm>
              <a:off x="3224" y="2929"/>
              <a:ext cx="55" cy="140"/>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89" name="Line 33"/>
          <p:cNvSpPr>
            <a:spLocks noChangeShapeType="1"/>
          </p:cNvSpPr>
          <p:nvPr/>
        </p:nvSpPr>
        <p:spPr bwMode="auto">
          <a:xfrm>
            <a:off x="534988" y="1377950"/>
            <a:ext cx="3798887" cy="3556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0" name="Line 34"/>
          <p:cNvSpPr>
            <a:spLocks noChangeShapeType="1"/>
          </p:cNvSpPr>
          <p:nvPr/>
        </p:nvSpPr>
        <p:spPr bwMode="auto">
          <a:xfrm flipH="1">
            <a:off x="2933700" y="1852613"/>
            <a:ext cx="1306513" cy="283845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1" name="Text Box 35"/>
          <p:cNvSpPr txBox="1">
            <a:spLocks noChangeArrowheads="1"/>
          </p:cNvSpPr>
          <p:nvPr/>
        </p:nvSpPr>
        <p:spPr bwMode="auto">
          <a:xfrm>
            <a:off x="4953000" y="4114800"/>
            <a:ext cx="403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buFontTx/>
              <a:buAutoNum type="arabicPeriod"/>
            </a:pPr>
            <a:r>
              <a:rPr lang="en-US" altLang="en-US" sz="1800">
                <a:solidFill>
                  <a:srgbClr val="000000"/>
                </a:solidFill>
              </a:rPr>
              <a:t>Pure Pursuit Homing  &amp; Navigation Fix</a:t>
            </a:r>
          </a:p>
          <a:p>
            <a:pPr>
              <a:buFontTx/>
              <a:buAutoNum type="arabicPeriod"/>
            </a:pPr>
            <a:r>
              <a:rPr lang="en-US" altLang="en-US" sz="1800">
                <a:solidFill>
                  <a:srgbClr val="000000"/>
                </a:solidFill>
              </a:rPr>
              <a:t>Cross-track control (Waypoint)</a:t>
            </a:r>
          </a:p>
          <a:p>
            <a:pPr>
              <a:buFontTx/>
              <a:buAutoNum type="arabicPeriod"/>
            </a:pPr>
            <a:r>
              <a:rPr lang="en-US" altLang="en-US" sz="1800">
                <a:solidFill>
                  <a:srgbClr val="000000"/>
                </a:solidFill>
              </a:rPr>
              <a:t>Cross-track USBL control (Docking)</a:t>
            </a:r>
          </a:p>
        </p:txBody>
      </p:sp>
      <p:grpSp>
        <p:nvGrpSpPr>
          <p:cNvPr id="198694" name="Group 38"/>
          <p:cNvGrpSpPr>
            <a:grpSpLocks/>
          </p:cNvGrpSpPr>
          <p:nvPr/>
        </p:nvGrpSpPr>
        <p:grpSpPr bwMode="auto">
          <a:xfrm rot="3035565">
            <a:off x="6791325" y="1143000"/>
            <a:ext cx="641350" cy="920750"/>
            <a:chOff x="2400" y="1152"/>
            <a:chExt cx="576" cy="624"/>
          </a:xfrm>
        </p:grpSpPr>
        <p:grpSp>
          <p:nvGrpSpPr>
            <p:cNvPr id="198695" name="Group 39"/>
            <p:cNvGrpSpPr>
              <a:grpSpLocks/>
            </p:cNvGrpSpPr>
            <p:nvPr/>
          </p:nvGrpSpPr>
          <p:grpSpPr bwMode="auto">
            <a:xfrm rot="10800000">
              <a:off x="2400" y="1152"/>
              <a:ext cx="576" cy="624"/>
              <a:chOff x="2640" y="1248"/>
              <a:chExt cx="765" cy="1248"/>
            </a:xfrm>
          </p:grpSpPr>
          <p:sp>
            <p:nvSpPr>
              <p:cNvPr id="198696" name="AutoShape 40"/>
              <p:cNvSpPr>
                <a:spLocks noChangeArrowheads="1"/>
              </p:cNvSpPr>
              <p:nvPr/>
            </p:nvSpPr>
            <p:spPr bwMode="auto">
              <a:xfrm>
                <a:off x="2640" y="1248"/>
                <a:ext cx="765" cy="576"/>
              </a:xfrm>
              <a:custGeom>
                <a:avLst/>
                <a:gdLst>
                  <a:gd name="G0" fmla="+- 6664 0 0"/>
                  <a:gd name="G1" fmla="+- 21600 0 6664"/>
                  <a:gd name="G2" fmla="*/ 6664 1 2"/>
                  <a:gd name="G3" fmla="+- 21600 0 G2"/>
                  <a:gd name="G4" fmla="+/ 6664 21600 2"/>
                  <a:gd name="G5" fmla="+/ G1 0 2"/>
                  <a:gd name="G6" fmla="*/ 21600 21600 6664"/>
                  <a:gd name="G7" fmla="*/ G6 1 2"/>
                  <a:gd name="G8" fmla="+- 21600 0 G7"/>
                  <a:gd name="G9" fmla="*/ 21600 1 2"/>
                  <a:gd name="G10" fmla="+- 6664 0 G9"/>
                  <a:gd name="G11" fmla="?: G10 G8 0"/>
                  <a:gd name="G12" fmla="?: G10 G7 21600"/>
                  <a:gd name="T0" fmla="*/ 18268 w 21600"/>
                  <a:gd name="T1" fmla="*/ 10800 h 21600"/>
                  <a:gd name="T2" fmla="*/ 10800 w 21600"/>
                  <a:gd name="T3" fmla="*/ 21600 h 21600"/>
                  <a:gd name="T4" fmla="*/ 3332 w 21600"/>
                  <a:gd name="T5" fmla="*/ 10800 h 21600"/>
                  <a:gd name="T6" fmla="*/ 10800 w 21600"/>
                  <a:gd name="T7" fmla="*/ 0 h 21600"/>
                  <a:gd name="T8" fmla="*/ 5132 w 21600"/>
                  <a:gd name="T9" fmla="*/ 5132 h 21600"/>
                  <a:gd name="T10" fmla="*/ 16468 w 21600"/>
                  <a:gd name="T11" fmla="*/ 16468 h 21600"/>
                </a:gdLst>
                <a:ahLst/>
                <a:cxnLst>
                  <a:cxn ang="0">
                    <a:pos x="T0" y="T1"/>
                  </a:cxn>
                  <a:cxn ang="0">
                    <a:pos x="T2" y="T3"/>
                  </a:cxn>
                  <a:cxn ang="0">
                    <a:pos x="T4" y="T5"/>
                  </a:cxn>
                  <a:cxn ang="0">
                    <a:pos x="T6" y="T7"/>
                  </a:cxn>
                </a:cxnLst>
                <a:rect l="T8" t="T9" r="T10" b="T11"/>
                <a:pathLst>
                  <a:path w="21600" h="21600">
                    <a:moveTo>
                      <a:pt x="0" y="0"/>
                    </a:moveTo>
                    <a:lnTo>
                      <a:pt x="6664" y="21600"/>
                    </a:lnTo>
                    <a:lnTo>
                      <a:pt x="14936" y="21600"/>
                    </a:lnTo>
                    <a:lnTo>
                      <a:pt x="216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97" name="Rectangle 41"/>
              <p:cNvSpPr>
                <a:spLocks noChangeArrowheads="1"/>
              </p:cNvSpPr>
              <p:nvPr/>
            </p:nvSpPr>
            <p:spPr bwMode="auto">
              <a:xfrm>
                <a:off x="2880" y="1824"/>
                <a:ext cx="288"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98" name="Oval 42"/>
            <p:cNvSpPr>
              <a:spLocks noChangeArrowheads="1"/>
            </p:cNvSpPr>
            <p:nvPr/>
          </p:nvSpPr>
          <p:spPr bwMode="auto">
            <a:xfrm>
              <a:off x="2664" y="1728"/>
              <a:ext cx="48" cy="48"/>
            </a:xfrm>
            <a:prstGeom prst="ellipse">
              <a:avLst/>
            </a:prstGeom>
            <a:solidFill>
              <a:srgbClr val="CC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700" name="Freeform 44"/>
          <p:cNvSpPr>
            <a:spLocks/>
          </p:cNvSpPr>
          <p:nvPr/>
        </p:nvSpPr>
        <p:spPr bwMode="auto">
          <a:xfrm>
            <a:off x="3962400" y="4114800"/>
            <a:ext cx="304800" cy="228600"/>
          </a:xfrm>
          <a:custGeom>
            <a:avLst/>
            <a:gdLst>
              <a:gd name="T0" fmla="*/ 0 w 192"/>
              <a:gd name="T1" fmla="*/ 0 h 144"/>
              <a:gd name="T2" fmla="*/ 144 w 192"/>
              <a:gd name="T3" fmla="*/ 48 h 144"/>
              <a:gd name="T4" fmla="*/ 192 w 192"/>
              <a:gd name="T5" fmla="*/ 144 h 144"/>
            </a:gdLst>
            <a:ahLst/>
            <a:cxnLst>
              <a:cxn ang="0">
                <a:pos x="T0" y="T1"/>
              </a:cxn>
              <a:cxn ang="0">
                <a:pos x="T2" y="T3"/>
              </a:cxn>
              <a:cxn ang="0">
                <a:pos x="T4" y="T5"/>
              </a:cxn>
            </a:cxnLst>
            <a:rect l="0" t="0" r="r" b="b"/>
            <a:pathLst>
              <a:path w="192" h="144">
                <a:moveTo>
                  <a:pt x="0" y="0"/>
                </a:moveTo>
                <a:cubicBezTo>
                  <a:pt x="56" y="12"/>
                  <a:pt x="112" y="24"/>
                  <a:pt x="144" y="48"/>
                </a:cubicBezTo>
                <a:cubicBezTo>
                  <a:pt x="176" y="72"/>
                  <a:pt x="184" y="108"/>
                  <a:pt x="192" y="144"/>
                </a:cubicBezTo>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701" name="Text Box 45"/>
          <p:cNvSpPr txBox="1">
            <a:spLocks noChangeArrowheads="1"/>
          </p:cNvSpPr>
          <p:nvPr/>
        </p:nvSpPr>
        <p:spPr bwMode="auto">
          <a:xfrm>
            <a:off x="4017963" y="3810000"/>
            <a:ext cx="6302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rgbClr val="000000"/>
                </a:solidFill>
                <a:latin typeface="Symbol" pitchFamily="18" charset="2"/>
              </a:rPr>
              <a:t>-DY</a:t>
            </a:r>
          </a:p>
        </p:txBody>
      </p:sp>
      <p:sp>
        <p:nvSpPr>
          <p:cNvPr id="198702" name="Text Box 46"/>
          <p:cNvSpPr txBox="1">
            <a:spLocks noChangeArrowheads="1"/>
          </p:cNvSpPr>
          <p:nvPr/>
        </p:nvSpPr>
        <p:spPr bwMode="auto">
          <a:xfrm>
            <a:off x="5316538" y="5334000"/>
            <a:ext cx="37512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a:solidFill>
                  <a:srgbClr val="000000"/>
                </a:solidFill>
              </a:rPr>
              <a:t>  4 states; </a:t>
            </a:r>
            <a:r>
              <a:rPr lang="en-US" altLang="en-US">
                <a:solidFill>
                  <a:srgbClr val="000000"/>
                </a:solidFill>
                <a:latin typeface="Symbol" pitchFamily="18" charset="2"/>
              </a:rPr>
              <a:t>DY</a:t>
            </a:r>
            <a:r>
              <a:rPr lang="en-US" altLang="en-US">
                <a:solidFill>
                  <a:srgbClr val="000000"/>
                </a:solidFill>
              </a:rPr>
              <a:t>, </a:t>
            </a:r>
            <a:r>
              <a:rPr lang="en-US" altLang="en-US" i="1">
                <a:solidFill>
                  <a:srgbClr val="000000"/>
                </a:solidFill>
              </a:rPr>
              <a:t>r, y, v</a:t>
            </a:r>
          </a:p>
          <a:p>
            <a:pPr>
              <a:buFontTx/>
              <a:buChar char="•"/>
            </a:pPr>
            <a:r>
              <a:rPr lang="en-US" altLang="en-US" i="1">
                <a:solidFill>
                  <a:srgbClr val="000000"/>
                </a:solidFill>
              </a:rPr>
              <a:t>  </a:t>
            </a:r>
            <a:r>
              <a:rPr lang="en-US" altLang="en-US">
                <a:solidFill>
                  <a:srgbClr val="000000"/>
                </a:solidFill>
                <a:latin typeface="Symbol" pitchFamily="18" charset="2"/>
              </a:rPr>
              <a:t>DY</a:t>
            </a:r>
            <a:r>
              <a:rPr lang="en-US" altLang="en-US" i="1">
                <a:solidFill>
                  <a:srgbClr val="000000"/>
                </a:solidFill>
              </a:rPr>
              <a:t> </a:t>
            </a:r>
            <a:r>
              <a:rPr lang="en-US" altLang="en-US">
                <a:solidFill>
                  <a:srgbClr val="000000"/>
                </a:solidFill>
              </a:rPr>
              <a:t>is heading deviation</a:t>
            </a:r>
          </a:p>
          <a:p>
            <a:pPr>
              <a:buFontTx/>
              <a:buChar char="•"/>
            </a:pPr>
            <a:r>
              <a:rPr lang="en-US" altLang="en-US" i="1">
                <a:solidFill>
                  <a:srgbClr val="000000"/>
                </a:solidFill>
              </a:rPr>
              <a:t>  y </a:t>
            </a:r>
            <a:r>
              <a:rPr lang="en-US" altLang="en-US">
                <a:solidFill>
                  <a:srgbClr val="000000"/>
                </a:solidFill>
              </a:rPr>
              <a:t>is cross-track error</a:t>
            </a:r>
          </a:p>
        </p:txBody>
      </p:sp>
      <p:sp>
        <p:nvSpPr>
          <p:cNvPr id="198704" name="Text Box 48"/>
          <p:cNvSpPr txBox="1">
            <a:spLocks noChangeArrowheads="1"/>
          </p:cNvSpPr>
          <p:nvPr/>
        </p:nvSpPr>
        <p:spPr bwMode="auto">
          <a:xfrm>
            <a:off x="1905000" y="14478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1</a:t>
            </a:r>
          </a:p>
        </p:txBody>
      </p:sp>
      <p:sp>
        <p:nvSpPr>
          <p:cNvPr id="198705" name="Text Box 49"/>
          <p:cNvSpPr txBox="1">
            <a:spLocks noChangeArrowheads="1"/>
          </p:cNvSpPr>
          <p:nvPr/>
        </p:nvSpPr>
        <p:spPr bwMode="auto">
          <a:xfrm>
            <a:off x="3886200" y="25146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2</a:t>
            </a:r>
          </a:p>
        </p:txBody>
      </p:sp>
      <p:sp>
        <p:nvSpPr>
          <p:cNvPr id="198707" name="Text Box 51"/>
          <p:cNvSpPr txBox="1">
            <a:spLocks noChangeArrowheads="1"/>
          </p:cNvSpPr>
          <p:nvPr/>
        </p:nvSpPr>
        <p:spPr bwMode="auto">
          <a:xfrm>
            <a:off x="4419600" y="31242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3</a:t>
            </a:r>
          </a:p>
        </p:txBody>
      </p:sp>
      <p:sp>
        <p:nvSpPr>
          <p:cNvPr id="198709" name="Text Box 53"/>
          <p:cNvSpPr txBox="1">
            <a:spLocks noChangeArrowheads="1"/>
          </p:cNvSpPr>
          <p:nvPr/>
        </p:nvSpPr>
        <p:spPr bwMode="auto">
          <a:xfrm>
            <a:off x="4411663" y="4433888"/>
            <a:ext cx="379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a:t>
            </a:r>
            <a:r>
              <a:rPr lang="en-US" altLang="en-US" sz="1600" baseline="-25000">
                <a:solidFill>
                  <a:srgbClr val="000000"/>
                </a:solidFill>
              </a:rPr>
              <a:t>B</a:t>
            </a:r>
          </a:p>
        </p:txBody>
      </p:sp>
      <p:sp>
        <p:nvSpPr>
          <p:cNvPr id="198710" name="Text Box 54"/>
          <p:cNvSpPr txBox="1">
            <a:spLocks noChangeArrowheads="1"/>
          </p:cNvSpPr>
          <p:nvPr/>
        </p:nvSpPr>
        <p:spPr bwMode="auto">
          <a:xfrm>
            <a:off x="3878263" y="3419475"/>
            <a:ext cx="36169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x</a:t>
            </a:r>
            <a:r>
              <a:rPr lang="en-US" altLang="en-US" sz="1600" baseline="-25000">
                <a:solidFill>
                  <a:srgbClr val="000000"/>
                </a:solidFill>
              </a:rPr>
              <a:t>B</a:t>
            </a:r>
          </a:p>
        </p:txBody>
      </p:sp>
    </p:spTree>
    <p:extLst>
      <p:ext uri="{BB962C8B-B14F-4D97-AF65-F5344CB8AC3E}">
        <p14:creationId xmlns:p14="http://schemas.microsoft.com/office/powerpoint/2010/main" val="244238929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Under the ice, without a ship, for one year. </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3"/>
          <p:cNvSpPr>
            <a:spLocks noGrp="1"/>
          </p:cNvSpPr>
          <p:nvPr>
            <p:ph type="dt" sz="half" idx="10"/>
          </p:nvPr>
        </p:nvSpPr>
        <p:spPr/>
        <p:txBody>
          <a:bodyPr/>
          <a:lstStyle/>
          <a:p>
            <a:r>
              <a:rPr lang="en-US" altLang="en-US"/>
              <a:t>3 Feb 06; RSM ; Page </a:t>
            </a:r>
            <a:fld id="{47B9F7E1-A198-41DF-AE05-09AB6892324D}" type="slidenum">
              <a:rPr lang="en-US" altLang="en-US"/>
              <a:pPr/>
              <a:t>20</a:t>
            </a:fld>
            <a:endParaRPr lang="en-US" altLang="en-US"/>
          </a:p>
        </p:txBody>
      </p:sp>
      <p:sp>
        <p:nvSpPr>
          <p:cNvPr id="201730" name="Rectangle 2"/>
          <p:cNvSpPr>
            <a:spLocks noGrp="1" noChangeArrowheads="1"/>
          </p:cNvSpPr>
          <p:nvPr>
            <p:ph type="title"/>
          </p:nvPr>
        </p:nvSpPr>
        <p:spPr>
          <a:xfrm>
            <a:off x="153565" y="101484"/>
            <a:ext cx="8836869" cy="1039427"/>
          </a:xfrm>
        </p:spPr>
        <p:txBody>
          <a:bodyPr>
            <a:normAutofit fontScale="90000"/>
          </a:bodyPr>
          <a:lstStyle/>
          <a:p>
            <a:r>
              <a:rPr lang="en-US" altLang="en-US" dirty="0"/>
              <a:t>Docking State Transition Diagram</a:t>
            </a:r>
          </a:p>
        </p:txBody>
      </p:sp>
      <p:sp>
        <p:nvSpPr>
          <p:cNvPr id="201731" name="Oval 3"/>
          <p:cNvSpPr>
            <a:spLocks noChangeArrowheads="1"/>
          </p:cNvSpPr>
          <p:nvPr/>
        </p:nvSpPr>
        <p:spPr bwMode="auto">
          <a:xfrm>
            <a:off x="3657600" y="1066800"/>
            <a:ext cx="1371600" cy="1295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dirty="0"/>
              <a:t>Flight</a:t>
            </a:r>
          </a:p>
          <a:p>
            <a:pPr algn="ctr"/>
            <a:r>
              <a:rPr lang="en-US" altLang="en-US" sz="1800" dirty="0"/>
              <a:t>(Waypoints,</a:t>
            </a:r>
          </a:p>
          <a:p>
            <a:pPr algn="ctr"/>
            <a:r>
              <a:rPr lang="en-US" altLang="en-US" sz="1800" dirty="0" err="1"/>
              <a:t>Setpoints</a:t>
            </a:r>
            <a:r>
              <a:rPr lang="en-US" altLang="en-US" sz="1800" dirty="0"/>
              <a:t>)</a:t>
            </a:r>
          </a:p>
        </p:txBody>
      </p:sp>
      <p:sp>
        <p:nvSpPr>
          <p:cNvPr id="201732" name="Oval 4"/>
          <p:cNvSpPr>
            <a:spLocks noChangeArrowheads="1"/>
          </p:cNvSpPr>
          <p:nvPr/>
        </p:nvSpPr>
        <p:spPr bwMode="auto">
          <a:xfrm>
            <a:off x="3810000" y="2667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Docking</a:t>
            </a:r>
          </a:p>
          <a:p>
            <a:pPr algn="ctr"/>
            <a:r>
              <a:rPr lang="en-US" altLang="en-US" sz="1800"/>
              <a:t>Homing</a:t>
            </a:r>
          </a:p>
        </p:txBody>
      </p:sp>
      <p:sp>
        <p:nvSpPr>
          <p:cNvPr id="201733" name="Line 5"/>
          <p:cNvSpPr>
            <a:spLocks noChangeShapeType="1"/>
          </p:cNvSpPr>
          <p:nvPr/>
        </p:nvSpPr>
        <p:spPr bwMode="auto">
          <a:xfrm>
            <a:off x="4343400" y="23622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4" name="Oval 6"/>
          <p:cNvSpPr>
            <a:spLocks noChangeArrowheads="1"/>
          </p:cNvSpPr>
          <p:nvPr/>
        </p:nvSpPr>
        <p:spPr bwMode="auto">
          <a:xfrm>
            <a:off x="3810000" y="38862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Stopped</a:t>
            </a:r>
          </a:p>
        </p:txBody>
      </p:sp>
      <p:sp>
        <p:nvSpPr>
          <p:cNvPr id="201735" name="Line 7"/>
          <p:cNvSpPr>
            <a:spLocks noChangeShapeType="1"/>
          </p:cNvSpPr>
          <p:nvPr/>
        </p:nvSpPr>
        <p:spPr bwMode="auto">
          <a:xfrm>
            <a:off x="4343400" y="3581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6" name="Oval 8"/>
          <p:cNvSpPr>
            <a:spLocks noChangeArrowheads="1"/>
          </p:cNvSpPr>
          <p:nvPr/>
        </p:nvSpPr>
        <p:spPr bwMode="auto">
          <a:xfrm>
            <a:off x="5410200" y="3886200"/>
            <a:ext cx="1143000" cy="9906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Missed</a:t>
            </a:r>
          </a:p>
          <a:p>
            <a:pPr algn="ctr"/>
            <a:r>
              <a:rPr lang="en-US" altLang="en-US" sz="1800"/>
              <a:t>Approach</a:t>
            </a:r>
          </a:p>
        </p:txBody>
      </p:sp>
      <p:sp>
        <p:nvSpPr>
          <p:cNvPr id="201737" name="Oval 9"/>
          <p:cNvSpPr>
            <a:spLocks noChangeArrowheads="1"/>
          </p:cNvSpPr>
          <p:nvPr/>
        </p:nvSpPr>
        <p:spPr bwMode="auto">
          <a:xfrm>
            <a:off x="2133600" y="38100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Undocking</a:t>
            </a:r>
          </a:p>
        </p:txBody>
      </p:sp>
      <p:sp>
        <p:nvSpPr>
          <p:cNvPr id="201738" name="Oval 10"/>
          <p:cNvSpPr>
            <a:spLocks noChangeArrowheads="1"/>
          </p:cNvSpPr>
          <p:nvPr/>
        </p:nvSpPr>
        <p:spPr bwMode="auto">
          <a:xfrm>
            <a:off x="5257800" y="56388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Electrical</a:t>
            </a:r>
          </a:p>
          <a:p>
            <a:pPr algn="ctr"/>
            <a:r>
              <a:rPr lang="en-US" altLang="en-US" sz="1800"/>
              <a:t>Dock</a:t>
            </a:r>
          </a:p>
          <a:p>
            <a:pPr algn="ctr"/>
            <a:r>
              <a:rPr lang="en-US" altLang="en-US" sz="1800"/>
              <a:t>Contact</a:t>
            </a:r>
          </a:p>
        </p:txBody>
      </p:sp>
      <p:sp>
        <p:nvSpPr>
          <p:cNvPr id="201739" name="Oval 11"/>
          <p:cNvSpPr>
            <a:spLocks noChangeArrowheads="1"/>
          </p:cNvSpPr>
          <p:nvPr/>
        </p:nvSpPr>
        <p:spPr bwMode="auto">
          <a:xfrm>
            <a:off x="3810000" y="5334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Pin</a:t>
            </a:r>
          </a:p>
          <a:p>
            <a:pPr algn="ctr"/>
            <a:r>
              <a:rPr lang="en-US" altLang="en-US" sz="1800"/>
              <a:t>Inserted</a:t>
            </a:r>
          </a:p>
        </p:txBody>
      </p:sp>
      <p:sp>
        <p:nvSpPr>
          <p:cNvPr id="201740" name="Freeform 12"/>
          <p:cNvSpPr>
            <a:spLocks/>
          </p:cNvSpPr>
          <p:nvPr/>
        </p:nvSpPr>
        <p:spPr bwMode="auto">
          <a:xfrm>
            <a:off x="4724400" y="5549900"/>
            <a:ext cx="762000" cy="165100"/>
          </a:xfrm>
          <a:custGeom>
            <a:avLst/>
            <a:gdLst>
              <a:gd name="T0" fmla="*/ 0 w 480"/>
              <a:gd name="T1" fmla="*/ 56 h 104"/>
              <a:gd name="T2" fmla="*/ 288 w 480"/>
              <a:gd name="T3" fmla="*/ 8 h 104"/>
              <a:gd name="T4" fmla="*/ 480 w 480"/>
              <a:gd name="T5" fmla="*/ 104 h 104"/>
            </a:gdLst>
            <a:ahLst/>
            <a:cxnLst>
              <a:cxn ang="0">
                <a:pos x="T0" y="T1"/>
              </a:cxn>
              <a:cxn ang="0">
                <a:pos x="T2" y="T3"/>
              </a:cxn>
              <a:cxn ang="0">
                <a:pos x="T4" y="T5"/>
              </a:cxn>
            </a:cxnLst>
            <a:rect l="0" t="0" r="r" b="b"/>
            <a:pathLst>
              <a:path w="480" h="104">
                <a:moveTo>
                  <a:pt x="0" y="56"/>
                </a:moveTo>
                <a:cubicBezTo>
                  <a:pt x="104" y="28"/>
                  <a:pt x="208" y="0"/>
                  <a:pt x="288" y="8"/>
                </a:cubicBezTo>
                <a:cubicBezTo>
                  <a:pt x="368" y="16"/>
                  <a:pt x="448" y="88"/>
                  <a:pt x="480" y="10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1" name="Freeform 13"/>
          <p:cNvSpPr>
            <a:spLocks/>
          </p:cNvSpPr>
          <p:nvPr/>
        </p:nvSpPr>
        <p:spPr bwMode="auto">
          <a:xfrm>
            <a:off x="4419600" y="6248400"/>
            <a:ext cx="914400" cy="330200"/>
          </a:xfrm>
          <a:custGeom>
            <a:avLst/>
            <a:gdLst>
              <a:gd name="T0" fmla="*/ 576 w 576"/>
              <a:gd name="T1" fmla="*/ 96 h 208"/>
              <a:gd name="T2" fmla="*/ 336 w 576"/>
              <a:gd name="T3" fmla="*/ 192 h 208"/>
              <a:gd name="T4" fmla="*/ 0 w 576"/>
              <a:gd name="T5" fmla="*/ 0 h 208"/>
            </a:gdLst>
            <a:ahLst/>
            <a:cxnLst>
              <a:cxn ang="0">
                <a:pos x="T0" y="T1"/>
              </a:cxn>
              <a:cxn ang="0">
                <a:pos x="T2" y="T3"/>
              </a:cxn>
              <a:cxn ang="0">
                <a:pos x="T4" y="T5"/>
              </a:cxn>
            </a:cxnLst>
            <a:rect l="0" t="0" r="r" b="b"/>
            <a:pathLst>
              <a:path w="576" h="208">
                <a:moveTo>
                  <a:pt x="576" y="96"/>
                </a:moveTo>
                <a:cubicBezTo>
                  <a:pt x="504" y="152"/>
                  <a:pt x="432" y="208"/>
                  <a:pt x="336" y="192"/>
                </a:cubicBezTo>
                <a:cubicBezTo>
                  <a:pt x="240" y="176"/>
                  <a:pt x="120" y="88"/>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2" name="Freeform 14"/>
          <p:cNvSpPr>
            <a:spLocks/>
          </p:cNvSpPr>
          <p:nvPr/>
        </p:nvSpPr>
        <p:spPr bwMode="auto">
          <a:xfrm>
            <a:off x="4495800" y="4800600"/>
            <a:ext cx="76200" cy="533400"/>
          </a:xfrm>
          <a:custGeom>
            <a:avLst/>
            <a:gdLst>
              <a:gd name="T0" fmla="*/ 0 w 48"/>
              <a:gd name="T1" fmla="*/ 0 h 336"/>
              <a:gd name="T2" fmla="*/ 48 w 48"/>
              <a:gd name="T3" fmla="*/ 192 h 336"/>
              <a:gd name="T4" fmla="*/ 0 w 48"/>
              <a:gd name="T5" fmla="*/ 336 h 336"/>
            </a:gdLst>
            <a:ahLst/>
            <a:cxnLst>
              <a:cxn ang="0">
                <a:pos x="T0" y="T1"/>
              </a:cxn>
              <a:cxn ang="0">
                <a:pos x="T2" y="T3"/>
              </a:cxn>
              <a:cxn ang="0">
                <a:pos x="T4" y="T5"/>
              </a:cxn>
            </a:cxnLst>
            <a:rect l="0" t="0" r="r" b="b"/>
            <a:pathLst>
              <a:path w="48" h="336">
                <a:moveTo>
                  <a:pt x="0" y="0"/>
                </a:moveTo>
                <a:cubicBezTo>
                  <a:pt x="24" y="68"/>
                  <a:pt x="48" y="136"/>
                  <a:pt x="48" y="192"/>
                </a:cubicBezTo>
                <a:cubicBezTo>
                  <a:pt x="48" y="248"/>
                  <a:pt x="24" y="292"/>
                  <a:pt x="0" y="33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3" name="Freeform 15"/>
          <p:cNvSpPr>
            <a:spLocks/>
          </p:cNvSpPr>
          <p:nvPr/>
        </p:nvSpPr>
        <p:spPr bwMode="auto">
          <a:xfrm>
            <a:off x="3973513" y="4724400"/>
            <a:ext cx="76200" cy="685800"/>
          </a:xfrm>
          <a:custGeom>
            <a:avLst/>
            <a:gdLst>
              <a:gd name="T0" fmla="*/ 48 w 48"/>
              <a:gd name="T1" fmla="*/ 432 h 432"/>
              <a:gd name="T2" fmla="*/ 0 w 48"/>
              <a:gd name="T3" fmla="*/ 240 h 432"/>
              <a:gd name="T4" fmla="*/ 48 w 48"/>
              <a:gd name="T5" fmla="*/ 0 h 432"/>
            </a:gdLst>
            <a:ahLst/>
            <a:cxnLst>
              <a:cxn ang="0">
                <a:pos x="T0" y="T1"/>
              </a:cxn>
              <a:cxn ang="0">
                <a:pos x="T2" y="T3"/>
              </a:cxn>
              <a:cxn ang="0">
                <a:pos x="T4" y="T5"/>
              </a:cxn>
            </a:cxnLst>
            <a:rect l="0" t="0" r="r" b="b"/>
            <a:pathLst>
              <a:path w="48" h="432">
                <a:moveTo>
                  <a:pt x="48" y="432"/>
                </a:moveTo>
                <a:cubicBezTo>
                  <a:pt x="24" y="372"/>
                  <a:pt x="0" y="312"/>
                  <a:pt x="0" y="240"/>
                </a:cubicBezTo>
                <a:cubicBezTo>
                  <a:pt x="0" y="168"/>
                  <a:pt x="24" y="84"/>
                  <a:pt x="48"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4" name="Line 16"/>
          <p:cNvSpPr>
            <a:spLocks noChangeShapeType="1"/>
          </p:cNvSpPr>
          <p:nvPr/>
        </p:nvSpPr>
        <p:spPr bwMode="auto">
          <a:xfrm>
            <a:off x="4724400" y="3352800"/>
            <a:ext cx="9144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5" name="Freeform 17"/>
          <p:cNvSpPr>
            <a:spLocks/>
          </p:cNvSpPr>
          <p:nvPr/>
        </p:nvSpPr>
        <p:spPr bwMode="auto">
          <a:xfrm>
            <a:off x="5029200" y="1676400"/>
            <a:ext cx="1409700" cy="2209800"/>
          </a:xfrm>
          <a:custGeom>
            <a:avLst/>
            <a:gdLst>
              <a:gd name="T0" fmla="*/ 720 w 888"/>
              <a:gd name="T1" fmla="*/ 1392 h 1392"/>
              <a:gd name="T2" fmla="*/ 768 w 888"/>
              <a:gd name="T3" fmla="*/ 576 h 1392"/>
              <a:gd name="T4" fmla="*/ 0 w 888"/>
              <a:gd name="T5" fmla="*/ 0 h 1392"/>
            </a:gdLst>
            <a:ahLst/>
            <a:cxnLst>
              <a:cxn ang="0">
                <a:pos x="T0" y="T1"/>
              </a:cxn>
              <a:cxn ang="0">
                <a:pos x="T2" y="T3"/>
              </a:cxn>
              <a:cxn ang="0">
                <a:pos x="T4" y="T5"/>
              </a:cxn>
            </a:cxnLst>
            <a:rect l="0" t="0" r="r" b="b"/>
            <a:pathLst>
              <a:path w="888" h="1392">
                <a:moveTo>
                  <a:pt x="720" y="1392"/>
                </a:moveTo>
                <a:cubicBezTo>
                  <a:pt x="804" y="1100"/>
                  <a:pt x="888" y="808"/>
                  <a:pt x="768" y="576"/>
                </a:cubicBezTo>
                <a:cubicBezTo>
                  <a:pt x="648" y="344"/>
                  <a:pt x="324" y="172"/>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6" name="Freeform 18"/>
          <p:cNvSpPr>
            <a:spLocks/>
          </p:cNvSpPr>
          <p:nvPr/>
        </p:nvSpPr>
        <p:spPr bwMode="auto">
          <a:xfrm>
            <a:off x="3200400" y="3962400"/>
            <a:ext cx="685800" cy="152400"/>
          </a:xfrm>
          <a:custGeom>
            <a:avLst/>
            <a:gdLst>
              <a:gd name="T0" fmla="*/ 432 w 432"/>
              <a:gd name="T1" fmla="*/ 96 h 96"/>
              <a:gd name="T2" fmla="*/ 192 w 432"/>
              <a:gd name="T3" fmla="*/ 0 h 96"/>
              <a:gd name="T4" fmla="*/ 0 w 432"/>
              <a:gd name="T5" fmla="*/ 96 h 96"/>
            </a:gdLst>
            <a:ahLst/>
            <a:cxnLst>
              <a:cxn ang="0">
                <a:pos x="T0" y="T1"/>
              </a:cxn>
              <a:cxn ang="0">
                <a:pos x="T2" y="T3"/>
              </a:cxn>
              <a:cxn ang="0">
                <a:pos x="T4" y="T5"/>
              </a:cxn>
            </a:cxnLst>
            <a:rect l="0" t="0" r="r" b="b"/>
            <a:pathLst>
              <a:path w="432" h="96">
                <a:moveTo>
                  <a:pt x="432" y="96"/>
                </a:moveTo>
                <a:cubicBezTo>
                  <a:pt x="348" y="48"/>
                  <a:pt x="264" y="0"/>
                  <a:pt x="192" y="0"/>
                </a:cubicBezTo>
                <a:cubicBezTo>
                  <a:pt x="120" y="0"/>
                  <a:pt x="60" y="48"/>
                  <a:pt x="0" y="9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7" name="Freeform 19"/>
          <p:cNvSpPr>
            <a:spLocks/>
          </p:cNvSpPr>
          <p:nvPr/>
        </p:nvSpPr>
        <p:spPr bwMode="auto">
          <a:xfrm>
            <a:off x="3200400" y="4572000"/>
            <a:ext cx="685800" cy="152400"/>
          </a:xfrm>
          <a:custGeom>
            <a:avLst/>
            <a:gdLst>
              <a:gd name="T0" fmla="*/ 0 w 432"/>
              <a:gd name="T1" fmla="*/ 0 h 96"/>
              <a:gd name="T2" fmla="*/ 240 w 432"/>
              <a:gd name="T3" fmla="*/ 96 h 96"/>
              <a:gd name="T4" fmla="*/ 432 w 432"/>
              <a:gd name="T5" fmla="*/ 0 h 96"/>
            </a:gdLst>
            <a:ahLst/>
            <a:cxnLst>
              <a:cxn ang="0">
                <a:pos x="T0" y="T1"/>
              </a:cxn>
              <a:cxn ang="0">
                <a:pos x="T2" y="T3"/>
              </a:cxn>
              <a:cxn ang="0">
                <a:pos x="T4" y="T5"/>
              </a:cxn>
            </a:cxnLst>
            <a:rect l="0" t="0" r="r" b="b"/>
            <a:pathLst>
              <a:path w="432" h="96">
                <a:moveTo>
                  <a:pt x="0" y="0"/>
                </a:moveTo>
                <a:cubicBezTo>
                  <a:pt x="84" y="48"/>
                  <a:pt x="168" y="96"/>
                  <a:pt x="240" y="96"/>
                </a:cubicBezTo>
                <a:cubicBezTo>
                  <a:pt x="312" y="96"/>
                  <a:pt x="372" y="48"/>
                  <a:pt x="4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8" name="Freeform 20"/>
          <p:cNvSpPr>
            <a:spLocks/>
          </p:cNvSpPr>
          <p:nvPr/>
        </p:nvSpPr>
        <p:spPr bwMode="auto">
          <a:xfrm>
            <a:off x="2336800" y="1676400"/>
            <a:ext cx="1320800" cy="2133600"/>
          </a:xfrm>
          <a:custGeom>
            <a:avLst/>
            <a:gdLst>
              <a:gd name="T0" fmla="*/ 160 w 832"/>
              <a:gd name="T1" fmla="*/ 1344 h 1344"/>
              <a:gd name="T2" fmla="*/ 112 w 832"/>
              <a:gd name="T3" fmla="*/ 528 h 1344"/>
              <a:gd name="T4" fmla="*/ 832 w 832"/>
              <a:gd name="T5" fmla="*/ 0 h 1344"/>
            </a:gdLst>
            <a:ahLst/>
            <a:cxnLst>
              <a:cxn ang="0">
                <a:pos x="T0" y="T1"/>
              </a:cxn>
              <a:cxn ang="0">
                <a:pos x="T2" y="T3"/>
              </a:cxn>
              <a:cxn ang="0">
                <a:pos x="T4" y="T5"/>
              </a:cxn>
            </a:cxnLst>
            <a:rect l="0" t="0" r="r" b="b"/>
            <a:pathLst>
              <a:path w="832" h="1344">
                <a:moveTo>
                  <a:pt x="160" y="1344"/>
                </a:moveTo>
                <a:cubicBezTo>
                  <a:pt x="80" y="1048"/>
                  <a:pt x="0" y="752"/>
                  <a:pt x="112" y="528"/>
                </a:cubicBezTo>
                <a:cubicBezTo>
                  <a:pt x="224" y="304"/>
                  <a:pt x="528" y="152"/>
                  <a:pt x="8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19002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X:\900393_AUV_Docking\AUV_Docking.Pictures\MBARI Docking on MI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84" y="212943"/>
            <a:ext cx="8260919" cy="602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617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Design elements</a:t>
            </a:r>
          </a:p>
        </p:txBody>
      </p:sp>
      <p:sp>
        <p:nvSpPr>
          <p:cNvPr id="3" name="Content Placeholder 2"/>
          <p:cNvSpPr>
            <a:spLocks noGrp="1"/>
          </p:cNvSpPr>
          <p:nvPr>
            <p:ph idx="1"/>
          </p:nvPr>
        </p:nvSpPr>
        <p:spPr>
          <a:ln>
            <a:solidFill>
              <a:srgbClr val="000000"/>
            </a:solidFill>
          </a:ln>
        </p:spPr>
        <p:txBody>
          <a:bodyPr>
            <a:normAutofit/>
          </a:bodyPr>
          <a:lstStyle/>
          <a:p>
            <a:r>
              <a:rPr lang="en-US" b="1"/>
              <a:t>Must have</a:t>
            </a:r>
          </a:p>
          <a:p>
            <a:pPr lvl="1"/>
            <a:r>
              <a:rPr lang="en-US"/>
              <a:t>Benthic payload.</a:t>
            </a:r>
          </a:p>
          <a:p>
            <a:pPr lvl="1"/>
            <a:r>
              <a:rPr lang="en-US"/>
              <a:t>Docking system.</a:t>
            </a:r>
          </a:p>
          <a:p>
            <a:pPr lvl="1"/>
            <a:r>
              <a:rPr lang="en-US"/>
              <a:t>Hibernation controller.</a:t>
            </a:r>
          </a:p>
          <a:p>
            <a:pPr lvl="1"/>
            <a:r>
              <a:rPr lang="en-US"/>
              <a:t>Corrosion-free exterior.</a:t>
            </a:r>
          </a:p>
          <a:p>
            <a:pPr lvl="1"/>
            <a:r>
              <a:rPr lang="en-US"/>
              <a:t>Extended duration s/w.</a:t>
            </a:r>
          </a:p>
          <a:p>
            <a:pPr lvl="1"/>
            <a:r>
              <a:rPr lang="en-US"/>
              <a:t>Fail-safe aborts:</a:t>
            </a:r>
          </a:p>
          <a:p>
            <a:pPr lvl="2"/>
            <a:r>
              <a:rPr lang="en-US"/>
              <a:t>when docked: stay docked.</a:t>
            </a:r>
          </a:p>
          <a:p>
            <a:pPr lvl="2"/>
            <a:r>
              <a:rPr lang="en-US"/>
              <a:t>when undocked: park on seafloor.</a:t>
            </a:r>
          </a:p>
          <a:p>
            <a:r>
              <a:rPr lang="en-US" b="1"/>
              <a:t>Highly desirable</a:t>
            </a:r>
          </a:p>
          <a:p>
            <a:pPr lvl="1"/>
            <a:r>
              <a:rPr lang="en-US"/>
              <a:t>Event-triggered response</a:t>
            </a:r>
          </a:p>
        </p:txBody>
      </p:sp>
    </p:spTree>
    <p:extLst>
      <p:ext uri="{BB962C8B-B14F-4D97-AF65-F5344CB8AC3E}">
        <p14:creationId xmlns:p14="http://schemas.microsoft.com/office/powerpoint/2010/main" val="332909936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Timelines</a:t>
            </a:r>
          </a:p>
        </p:txBody>
      </p:sp>
      <p:graphicFrame>
        <p:nvGraphicFramePr>
          <p:cNvPr id="3" name="Object 2"/>
          <p:cNvGraphicFramePr>
            <a:graphicFrameLocks noChangeAspect="1"/>
          </p:cNvGraphicFramePr>
          <p:nvPr>
            <p:extLst>
              <p:ext uri="{D42A27DB-BD31-4B8C-83A1-F6EECF244321}">
                <p14:modId xmlns:p14="http://schemas.microsoft.com/office/powerpoint/2010/main" val="1125495897"/>
              </p:ext>
            </p:extLst>
          </p:nvPr>
        </p:nvGraphicFramePr>
        <p:xfrm>
          <a:off x="115279" y="2059053"/>
          <a:ext cx="8907527" cy="2964666"/>
        </p:xfrm>
        <a:graphic>
          <a:graphicData uri="http://schemas.openxmlformats.org/presentationml/2006/ole">
            <mc:AlternateContent xmlns:mc="http://schemas.openxmlformats.org/markup-compatibility/2006">
              <mc:Choice xmlns:v="urn:schemas-microsoft-com:vml" Requires="v">
                <p:oleObj spid="_x0000_s1083" name="Worksheet" r:id="rId3" imgW="18173700" imgH="5753100" progId="Excel.Sheet.12">
                  <p:embed/>
                </p:oleObj>
              </mc:Choice>
              <mc:Fallback>
                <p:oleObj name="Worksheet" r:id="rId3" imgW="18173700" imgH="5753100" progId="Excel.Sheet.12">
                  <p:embed/>
                  <p:pic>
                    <p:nvPicPr>
                      <p:cNvPr id="0" name=""/>
                      <p:cNvPicPr/>
                      <p:nvPr/>
                    </p:nvPicPr>
                    <p:blipFill>
                      <a:blip r:embed="rId4"/>
                      <a:stretch>
                        <a:fillRect/>
                      </a:stretch>
                    </p:blipFill>
                    <p:spPr>
                      <a:xfrm>
                        <a:off x="115279" y="2059053"/>
                        <a:ext cx="8907527" cy="2964666"/>
                      </a:xfrm>
                      <a:prstGeom prst="rect">
                        <a:avLst/>
                      </a:prstGeom>
                    </p:spPr>
                  </p:pic>
                </p:oleObj>
              </mc:Fallback>
            </mc:AlternateContent>
          </a:graphicData>
        </a:graphic>
      </p:graphicFrame>
    </p:spTree>
    <p:extLst>
      <p:ext uri="{BB962C8B-B14F-4D97-AF65-F5344CB8AC3E}">
        <p14:creationId xmlns:p14="http://schemas.microsoft.com/office/powerpoint/2010/main" val="384284931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MBES the other way.</a:t>
            </a: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a:solidFill>
                  <a:schemeClr val="bg1"/>
                </a:solidFill>
                <a:latin typeface="Arial Rounded MT Bold" panose="020F0704030504030204" pitchFamily="34" charset="0"/>
              </a:rPr>
              <a:t>Arctic AUV (mud volcanoes, Charlie)</a:t>
            </a:r>
          </a:p>
          <a:p>
            <a:pPr marL="285750" indent="-285750">
              <a:buFont typeface="Arial"/>
              <a:buChar char="•"/>
            </a:pPr>
            <a:r>
              <a:rPr lang="en-US">
                <a:solidFill>
                  <a:schemeClr val="bg1"/>
                </a:solidFill>
                <a:latin typeface="Arial Rounded MT Bold" panose="020F0704030504030204" pitchFamily="34" charset="0"/>
              </a:rPr>
              <a:t>6 under-ice surveys in 12 months</a:t>
            </a:r>
          </a:p>
          <a:p>
            <a:pPr marL="285750" indent="-285750">
              <a:buFont typeface="Arial"/>
              <a:buChar char="•"/>
            </a:pPr>
            <a:r>
              <a:rPr lang="en-US">
                <a:solidFill>
                  <a:schemeClr val="bg1"/>
                </a:solidFill>
                <a:latin typeface="Arial Rounded MT Bold" panose="020F0704030504030204" pitchFamily="34" charset="0"/>
              </a:rPr>
              <a:t>MBES &amp; SSS</a:t>
            </a:r>
          </a:p>
          <a:p>
            <a:pPr marL="285750" indent="-285750">
              <a:buFont typeface="Arial"/>
              <a:buChar char="•"/>
            </a:pPr>
            <a:r>
              <a:rPr lang="en-US">
                <a:solidFill>
                  <a:schemeClr val="bg1"/>
                </a:solidFill>
                <a:latin typeface="Arial Rounded MT Bold" panose="020F0704030504030204" pitchFamily="34" charset="0"/>
              </a:rPr>
              <a:t>Highly desirable: Event-triggered response. </a:t>
            </a:r>
          </a:p>
          <a:p>
            <a:pPr marL="285750" indent="-285750">
              <a:buFont typeface="Arial"/>
              <a:buChar char="•"/>
            </a:pPr>
            <a:r>
              <a:rPr lang="en-US">
                <a:solidFill>
                  <a:schemeClr val="bg1"/>
                </a:solidFill>
                <a:latin typeface="Arial Rounded MT Bold" panose="020F0704030504030204" pitchFamily="34" charset="0"/>
              </a:rPr>
              <a:t>Ship date: </a:t>
            </a:r>
            <a:r>
              <a:rPr lang="en-US" b="1">
                <a:solidFill>
                  <a:schemeClr val="bg1"/>
                </a:solidFill>
                <a:latin typeface="Arial Rounded MT Bold" panose="020F0704030504030204" pitchFamily="34" charset="0"/>
              </a:rPr>
              <a:t>April 2019 </a:t>
            </a:r>
            <a:endParaRPr lang="en-US">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 -1</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buClrTx/>
            </a:pPr>
            <a:r>
              <a:rPr lang="en-US" dirty="0" smtClean="0">
                <a:solidFill>
                  <a:schemeClr val="bg1"/>
                </a:solidFill>
                <a:latin typeface="Arial Rounded MT Bold" panose="020F0704030504030204" pitchFamily="34" charset="0"/>
              </a:rPr>
              <a:t>Stretch AUV operation from a continuous run over 17 hours to ~four 3-hours missions spaced over one year</a:t>
            </a:r>
          </a:p>
          <a:p>
            <a:pPr>
              <a:buClrTx/>
            </a:pPr>
            <a:r>
              <a:rPr lang="en-US" dirty="0" smtClean="0">
                <a:solidFill>
                  <a:schemeClr val="bg1"/>
                </a:solidFill>
                <a:latin typeface="Arial Rounded MT Bold" panose="020F0704030504030204" pitchFamily="34" charset="0"/>
              </a:rPr>
              <a:t>Park the AUV inside of a docking station between missions and put it to sleep</a:t>
            </a:r>
          </a:p>
          <a:p>
            <a:pPr>
              <a:buClrTx/>
            </a:pPr>
            <a:r>
              <a:rPr lang="en-US" dirty="0" smtClean="0">
                <a:solidFill>
                  <a:schemeClr val="bg1"/>
                </a:solidFill>
                <a:latin typeface="Arial Rounded MT Bold" panose="020F0704030504030204" pitchFamily="34" charset="0"/>
              </a:rPr>
              <a:t>Use an independent hibernation controller to wake the AUV up, run the checks, start the mission and watch for problems.  If the AUV cannot get back to the dock, sink the AUV to the seafloor and wait for help</a:t>
            </a:r>
          </a:p>
          <a:p>
            <a:pPr>
              <a:buClrTx/>
            </a:pPr>
            <a:r>
              <a:rPr lang="en-US" dirty="0" smtClean="0">
                <a:solidFill>
                  <a:schemeClr val="bg1"/>
                </a:solidFill>
                <a:latin typeface="Arial Rounded MT Bold" panose="020F0704030504030204" pitchFamily="34" charset="0"/>
              </a:rPr>
              <a:t>Optionally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Benthic Rover</a:t>
            </a:r>
            <a:endParaRPr lang="en-US" dirty="0"/>
          </a:p>
        </p:txBody>
      </p:sp>
      <p:sp>
        <p:nvSpPr>
          <p:cNvPr id="3" name="Content Placeholder 2"/>
          <p:cNvSpPr>
            <a:spLocks noGrp="1"/>
          </p:cNvSpPr>
          <p:nvPr>
            <p:ph idx="1"/>
          </p:nvPr>
        </p:nvSpPr>
        <p:spPr>
          <a:xfrm>
            <a:off x="105671" y="1752600"/>
            <a:ext cx="4883769" cy="4373563"/>
          </a:xfrm>
        </p:spPr>
        <p:txBody>
          <a:bodyPr/>
          <a:lstStyle/>
          <a:p>
            <a:r>
              <a:rPr lang="en-US" dirty="0" smtClean="0"/>
              <a:t>5+ years at 4km</a:t>
            </a:r>
          </a:p>
          <a:p>
            <a:r>
              <a:rPr lang="en-US" dirty="0" smtClean="0"/>
              <a:t>Demonstrated success:</a:t>
            </a:r>
          </a:p>
          <a:p>
            <a:pPr lvl="1"/>
            <a:r>
              <a:rPr lang="en-US" dirty="0" smtClean="0"/>
              <a:t>Materials corrosion</a:t>
            </a:r>
          </a:p>
          <a:p>
            <a:pPr lvl="1"/>
            <a:r>
              <a:rPr lang="en-US" dirty="0" smtClean="0"/>
              <a:t>Oil compensation dynamic shaft seals</a:t>
            </a:r>
          </a:p>
          <a:p>
            <a:pPr lvl="1"/>
            <a:r>
              <a:rPr lang="en-US" dirty="0" smtClean="0"/>
              <a:t>Connectors</a:t>
            </a:r>
          </a:p>
          <a:p>
            <a:pPr lvl="1"/>
            <a:r>
              <a:rPr lang="en-US" dirty="0" smtClean="0"/>
              <a:t>Foam floatation</a:t>
            </a:r>
          </a:p>
          <a:p>
            <a:pPr lvl="1"/>
            <a:r>
              <a:rPr lang="en-US" dirty="0" smtClean="0"/>
              <a:t>Free-vehicle descent/moorings</a:t>
            </a:r>
          </a:p>
          <a:p>
            <a:pPr lvl="1"/>
            <a:r>
              <a:rPr lang="en-US" dirty="0" smtClean="0"/>
              <a:t>Simple autonomy</a:t>
            </a:r>
          </a:p>
          <a:p>
            <a:pPr lvl="1"/>
            <a:r>
              <a:rPr lang="en-US" dirty="0" err="1" smtClean="0"/>
              <a:t>Waveglider</a:t>
            </a:r>
            <a:r>
              <a:rPr lang="en-US" dirty="0" smtClean="0"/>
              <a:t> acoustic gateway</a:t>
            </a:r>
            <a:endParaRPr lang="en-US" dirty="0"/>
          </a:p>
        </p:txBody>
      </p:sp>
      <p:pic>
        <p:nvPicPr>
          <p:cNvPr id="4" name="Picture 3" descr="image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5066" y="2326079"/>
            <a:ext cx="3821027" cy="3139908"/>
          </a:xfrm>
          <a:prstGeom prst="rect">
            <a:avLst/>
          </a:prstGeom>
        </p:spPr>
      </p:pic>
    </p:spTree>
    <p:extLst>
      <p:ext uri="{BB962C8B-B14F-4D97-AF65-F5344CB8AC3E}">
        <p14:creationId xmlns:p14="http://schemas.microsoft.com/office/powerpoint/2010/main" val="106878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26128" y="408372"/>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2007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1775" y="4973249"/>
            <a:ext cx="985032" cy="147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713982" y="1678489"/>
            <a:ext cx="7753611" cy="4972832"/>
          </a:xfrm>
          <a:ln>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t>
            </a: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Long-term </a:t>
            </a:r>
            <a:r>
              <a:rPr lang="en-US" dirty="0">
                <a:solidFill>
                  <a:schemeClr val="bg1"/>
                </a:solidFill>
                <a:latin typeface="Arial Rounded MT Bold" panose="020F0704030504030204" pitchFamily="34" charset="0"/>
              </a:rPr>
              <a:t>environmental </a:t>
            </a:r>
            <a:r>
              <a:rPr lang="en-US" dirty="0" smtClean="0">
                <a:solidFill>
                  <a:schemeClr val="bg1"/>
                </a:solidFill>
                <a:latin typeface="Arial Rounded MT Bold" panose="020F0704030504030204" pitchFamily="34" charset="0"/>
              </a:rPr>
              <a:t>exposure</a:t>
            </a:r>
          </a:p>
          <a:p>
            <a:pPr>
              <a:buClrTx/>
            </a:pPr>
            <a:r>
              <a:rPr lang="en-US" dirty="0" smtClean="0">
                <a:solidFill>
                  <a:schemeClr val="bg1"/>
                </a:solidFill>
                <a:latin typeface="Arial Rounded MT Bold" panose="020F0704030504030204" pitchFamily="34" charset="0"/>
              </a:rPr>
              <a:t>Long-duration</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Robust </a:t>
            </a:r>
            <a:r>
              <a:rPr lang="en-US" dirty="0" smtClean="0">
                <a:solidFill>
                  <a:schemeClr val="bg1"/>
                </a:solidFill>
                <a:latin typeface="Arial Rounded MT Bold" panose="020F0704030504030204" pitchFamily="34" charset="0"/>
              </a:rPr>
              <a:t>docking/undocking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Unattended boot </a:t>
            </a:r>
            <a:r>
              <a:rPr lang="en-US" dirty="0" smtClean="0">
                <a:solidFill>
                  <a:schemeClr val="bg1"/>
                </a:solidFill>
                <a:latin typeface="Arial Rounded MT Bold" panose="020F0704030504030204" pitchFamily="34" charset="0"/>
              </a:rPr>
              <a:t>reliability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Guaranteeing data quality &amp; </a:t>
            </a:r>
            <a:r>
              <a:rPr lang="en-US" dirty="0" smtClean="0">
                <a:solidFill>
                  <a:schemeClr val="bg1"/>
                </a:solidFill>
                <a:latin typeface="Arial Rounded MT Bold" panose="020F0704030504030204" pitchFamily="34" charset="0"/>
              </a:rPr>
              <a:t>integrity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Extended duration S/W </a:t>
            </a:r>
            <a:r>
              <a:rPr lang="en-US" dirty="0" smtClean="0">
                <a:solidFill>
                  <a:schemeClr val="bg1"/>
                </a:solidFill>
                <a:latin typeface="Arial Rounded MT Bold" panose="020F0704030504030204" pitchFamily="34" charset="0"/>
              </a:rPr>
              <a:t>error-handling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Testing 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1219199"/>
              </p:ext>
            </p:extLst>
          </p:nvPr>
        </p:nvGraphicFramePr>
        <p:xfrm>
          <a:off x="490620" y="1643972"/>
          <a:ext cx="8229600" cy="5059679"/>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370840">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dirty="0">
                          <a:latin typeface="Arial Rounded MT Bold" panose="020F0704030504030204" pitchFamily="34" charset="0"/>
                        </a:rPr>
                        <a:t>ramp-up funding </a:t>
                      </a:r>
                      <a:r>
                        <a:rPr lang="en-US" dirty="0" smtClean="0">
                          <a:latin typeface="Arial Rounded MT Bold" panose="020F0704030504030204" pitchFamily="34" charset="0"/>
                        </a:rPr>
                        <a:t>2018</a:t>
                      </a:r>
                    </a:p>
                    <a:p>
                      <a:pPr marL="285750" indent="-285750">
                        <a:buFont typeface="Arial"/>
                        <a:buChar char="•"/>
                      </a:pPr>
                      <a:r>
                        <a:rPr lang="en-US" dirty="0" smtClean="0">
                          <a:latin typeface="Arial Rounded MT Bold" panose="020F0704030504030204" pitchFamily="34" charset="0"/>
                        </a:rPr>
                        <a:t>resource</a:t>
                      </a:r>
                      <a:r>
                        <a:rPr lang="en-US" baseline="0" dirty="0" smtClean="0">
                          <a:latin typeface="Arial Rounded MT Bold" panose="020F0704030504030204" pitchFamily="34" charset="0"/>
                        </a:rPr>
                        <a:t> </a:t>
                      </a:r>
                      <a:r>
                        <a:rPr lang="en-US" baseline="0" dirty="0">
                          <a:latin typeface="Arial Rounded MT Bold" panose="020F0704030504030204" pitchFamily="34" charset="0"/>
                        </a:rPr>
                        <a:t>continuity</a:t>
                      </a:r>
                    </a:p>
                    <a:p>
                      <a:pPr marL="285750" indent="-285750">
                        <a:buFont typeface="Arial"/>
                        <a:buChar char="•"/>
                      </a:pPr>
                      <a:r>
                        <a:rPr lang="en-US" baseline="0" dirty="0">
                          <a:latin typeface="Arial Rounded MT Bold" panose="020F0704030504030204" pitchFamily="34" charset="0"/>
                        </a:rPr>
                        <a:t>go/</a:t>
                      </a:r>
                      <a:r>
                        <a:rPr lang="en-US" baseline="0" dirty="0" err="1">
                          <a:latin typeface="Arial Rounded MT Bold" panose="020F0704030504030204" pitchFamily="34" charset="0"/>
                        </a:rPr>
                        <a:t>nogo</a:t>
                      </a:r>
                      <a:r>
                        <a:rPr lang="en-US" baseline="0" dirty="0">
                          <a:latin typeface="Arial Rounded MT Bold" panose="020F0704030504030204" pitchFamily="34" charset="0"/>
                        </a:rPr>
                        <a:t> gates</a:t>
                      </a:r>
                      <a:endParaRPr lang="en-US" dirty="0">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370840">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a:latin typeface="Arial Rounded MT Bold" panose="020F0704030504030204" pitchFamily="34" charset="0"/>
                        </a:rPr>
                        <a:t>hibernation</a:t>
                      </a:r>
                    </a:p>
                    <a:p>
                      <a:pPr marL="285750" indent="-285750">
                        <a:buFont typeface="Arial"/>
                        <a:buChar char="•"/>
                      </a:pPr>
                      <a:r>
                        <a:rPr lang="en-US">
                          <a:latin typeface="Arial Rounded MT Bold" panose="020F0704030504030204" pitchFamily="34" charset="0"/>
                        </a:rPr>
                        <a:t>battery chemistry: trade study</a:t>
                      </a:r>
                    </a:p>
                  </a:txBody>
                  <a:tcPr/>
                </a:tc>
              </a:tr>
              <a:tr h="370840">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70840">
                <a:tc>
                  <a:txBody>
                    <a:bodyPr/>
                    <a:lstStyle/>
                    <a:p>
                      <a:r>
                        <a:rPr lang="en-US">
                          <a:latin typeface="Arial Rounded MT Bold" panose="020F0704030504030204" pitchFamily="34" charset="0"/>
                        </a:rPr>
                        <a:t>Unattended</a:t>
                      </a:r>
                      <a:r>
                        <a:rPr lang="en-US" baseline="0">
                          <a:latin typeface="Arial Rounded MT Bold" panose="020F0704030504030204" pitchFamily="34" charset="0"/>
                        </a:rPr>
                        <a:t> boot</a:t>
                      </a:r>
                      <a:endParaRPr lang="en-US">
                        <a:latin typeface="Arial Rounded MT Bold" panose="020F0704030504030204" pitchFamily="34" charset="0"/>
                      </a:endParaRP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Data quality/integrity</a:t>
                      </a: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S/W error-handling</a:t>
                      </a:r>
                    </a:p>
                  </a:txBody>
                  <a:tcPr/>
                </a:tc>
                <a:tc>
                  <a:txBody>
                    <a:bodyPr/>
                    <a:lstStyle/>
                    <a:p>
                      <a:r>
                        <a:rPr lang="en-US" dirty="0">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Testing long-duration in short time</a:t>
                      </a:r>
                    </a:p>
                  </a:txBody>
                  <a:tcPr/>
                </a:tc>
                <a:tc>
                  <a:txBody>
                    <a:bodyPr/>
                    <a:lstStyle/>
                    <a:p>
                      <a:r>
                        <a:rPr lang="en-US">
                          <a:latin typeface="Arial Rounded MT Bold" panose="020F0704030504030204" pitchFamily="34" charset="0"/>
                        </a:rPr>
                        <a:t>see </a:t>
                      </a:r>
                      <a:r>
                        <a:rPr lang="en-US" i="1">
                          <a:latin typeface="Arial Rounded MT Bold" panose="020F0704030504030204" pitchFamily="34" charset="0"/>
                        </a:rPr>
                        <a:t>Test Sequence</a:t>
                      </a:r>
                    </a:p>
                  </a:txBody>
                  <a:tcPr/>
                </a:tc>
              </a:tr>
              <a:tr h="370840">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21669</TotalTime>
  <Words>1225</Words>
  <Application>Microsoft Macintosh PowerPoint</Application>
  <PresentationFormat>On-screen Show (4:3)</PresentationFormat>
  <Paragraphs>233</Paragraphs>
  <Slides>24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Apothecary</vt:lpstr>
      <vt:lpstr>Worksheet</vt:lpstr>
      <vt:lpstr>Park –n- Fly AUV</vt:lpstr>
      <vt:lpstr>Park &amp; Fly AUV – Abstract</vt:lpstr>
      <vt:lpstr> Near-term opportunities</vt:lpstr>
      <vt:lpstr>Approach -1</vt:lpstr>
      <vt:lpstr>Why we think this is Do-able</vt:lpstr>
      <vt:lpstr>Benthic Rover</vt:lpstr>
      <vt:lpstr>PowerPoint Presentation</vt:lpstr>
      <vt:lpstr>What are the Risk elements?</vt:lpstr>
      <vt:lpstr>Risk Reduction</vt:lpstr>
      <vt:lpstr>PowerPoint Presentation</vt:lpstr>
      <vt:lpstr>2016 Highlights</vt:lpstr>
      <vt:lpstr>2017 MT Feedback</vt:lpstr>
      <vt:lpstr>2017 Objectives </vt:lpstr>
      <vt:lpstr>Demonstrate reliable acoustic homing</vt:lpstr>
      <vt:lpstr>Hibernation Controller </vt:lpstr>
      <vt:lpstr>Other </vt:lpstr>
      <vt:lpstr>PowerPoint Presentation</vt:lpstr>
      <vt:lpstr>Park&amp;Fly: Notional CONOPS</vt:lpstr>
      <vt:lpstr>Docking Sequence</vt:lpstr>
      <vt:lpstr>Docking State Transition Diagram</vt:lpstr>
      <vt:lpstr>PowerPoint Presentation</vt:lpstr>
      <vt:lpstr>New Design elements</vt:lpstr>
      <vt:lpstr>Timelines</vt:lpstr>
      <vt:lpstr>General Atomics - Notional</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 Hobson</cp:lastModifiedBy>
  <cp:revision>91</cp:revision>
  <dcterms:created xsi:type="dcterms:W3CDTF">2016-04-22T15:32:35Z</dcterms:created>
  <dcterms:modified xsi:type="dcterms:W3CDTF">2017-02-13T23:11:52Z</dcterms:modified>
</cp:coreProperties>
</file>