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16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95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235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9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0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29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88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54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1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962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308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B9671-6533-412E-A439-5502D814E4D3}" type="datetimeFigureOut">
              <a:rPr lang="en-US" smtClean="0"/>
              <a:t>10/5/2016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B0B2A-3B6B-4935-9ECF-74796D4A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0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657600"/>
            <a:ext cx="7772400" cy="14700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438400" y="1524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! The slide(s) should include a bulleted list of key points, focusing on the same type of information you would include in a DOEST presentation:</a:t>
            </a:r>
          </a:p>
          <a:p>
            <a:r>
              <a:rPr lang="en-US" dirty="0"/>
              <a:t>What’s the fundamental problem or question, or issue you are addressing? </a:t>
            </a:r>
          </a:p>
          <a:p>
            <a:r>
              <a:rPr lang="en-US" dirty="0"/>
              <a:t>Why is it important/why should anyone care? </a:t>
            </a:r>
          </a:p>
          <a:p>
            <a:r>
              <a:rPr lang="en-US" dirty="0"/>
              <a:t>What are we doing about it/what’s MBARI’s unique contribution?</a:t>
            </a:r>
          </a:p>
          <a:p>
            <a:r>
              <a:rPr lang="en-US" dirty="0"/>
              <a:t>What does the future hold/where is it going?</a:t>
            </a:r>
          </a:p>
        </p:txBody>
      </p:sp>
    </p:spTree>
    <p:extLst>
      <p:ext uri="{BB962C8B-B14F-4D97-AF65-F5344CB8AC3E}">
        <p14:creationId xmlns:p14="http://schemas.microsoft.com/office/powerpoint/2010/main" val="687419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Arial Rounded MT Bold" panose="020F0704030504030204" pitchFamily="34" charset="0"/>
              </a:rPr>
              <a:t>Park &amp; Fly AUV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752600"/>
            <a:ext cx="8498910" cy="43735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latin typeface="Arial Rounded MT Bold" panose="020F0704030504030204" pitchFamily="34" charset="0"/>
              </a:rPr>
              <a:t>Develop the capability for a persistent presence in the deep ocean</a:t>
            </a:r>
          </a:p>
          <a:p>
            <a:pPr marL="114300" indent="0">
              <a:buFont typeface="Arial" panose="020B0604020202020204" pitchFamily="34" charset="0"/>
              <a:buNone/>
            </a:pPr>
            <a:endParaRPr lang="en-US" dirty="0" smtClean="0">
              <a:latin typeface="Arial Rounded MT Bold" panose="020F0704030504030204" pitchFamily="34" charset="0"/>
            </a:endParaRPr>
          </a:p>
          <a:p>
            <a:endParaRPr lang="en-US" dirty="0" smtClean="0">
              <a:latin typeface="Arial Rounded MT Bold" panose="020F0704030504030204" pitchFamily="34" charset="0"/>
            </a:endParaRPr>
          </a:p>
          <a:p>
            <a:r>
              <a:rPr lang="en-US" dirty="0" smtClean="0">
                <a:latin typeface="Arial Rounded MT Bold" panose="020F0704030504030204" pitchFamily="34" charset="0"/>
              </a:rPr>
              <a:t>Conduct seasonal, seafloor imaging and bioacoustics surveys at Station-M.  Without a ship.</a:t>
            </a:r>
          </a:p>
          <a:p>
            <a:r>
              <a:rPr lang="en-US" dirty="0" smtClean="0">
                <a:latin typeface="Arial Rounded MT Bold" panose="020F0704030504030204" pitchFamily="34" charset="0"/>
              </a:rPr>
              <a:t>Conduct seasonal, seafloor mapping with </a:t>
            </a:r>
            <a:r>
              <a:rPr lang="en-US" dirty="0" err="1" smtClean="0">
                <a:latin typeface="Arial Rounded MT Bold" panose="020F0704030504030204" pitchFamily="34" charset="0"/>
              </a:rPr>
              <a:t>sidescan</a:t>
            </a:r>
            <a:r>
              <a:rPr lang="en-US" dirty="0" smtClean="0">
                <a:latin typeface="Arial Rounded MT Bold" panose="020F0704030504030204" pitchFamily="34" charset="0"/>
              </a:rPr>
              <a:t> and multi-beam sonars to investigate the geologic evolution of mud volcanoes in the Arctic. Without a ship. For one year. Under the ice.</a:t>
            </a:r>
          </a:p>
          <a:p>
            <a:endParaRPr lang="en-US" dirty="0" smtClean="0">
              <a:latin typeface="Arial Rounded MT Bold" panose="020F0704030504030204" pitchFamily="34" charset="0"/>
            </a:endParaRPr>
          </a:p>
          <a:p>
            <a:endParaRPr lang="en-US" dirty="0" smtClean="0">
              <a:latin typeface="Arial Rounded MT Bold" panose="020F0704030504030204" pitchFamily="34" charset="0"/>
            </a:endParaRPr>
          </a:p>
          <a:p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457017" y="2702466"/>
            <a:ext cx="6085918" cy="410646"/>
          </a:xfrm>
          <a:custGeom>
            <a:avLst/>
            <a:gdLst>
              <a:gd name="connsiteX0" fmla="*/ 0 w 6085918"/>
              <a:gd name="connsiteY0" fmla="*/ 303780 h 410646"/>
              <a:gd name="connsiteX1" fmla="*/ 1647173 w 6085918"/>
              <a:gd name="connsiteY1" fmla="*/ 115890 h 410646"/>
              <a:gd name="connsiteX2" fmla="*/ 4490581 w 6085918"/>
              <a:gd name="connsiteY2" fmla="*/ 410251 h 410646"/>
              <a:gd name="connsiteX3" fmla="*/ 5943600 w 6085918"/>
              <a:gd name="connsiteY3" fmla="*/ 40733 h 410646"/>
              <a:gd name="connsiteX4" fmla="*/ 6031282 w 6085918"/>
              <a:gd name="connsiteY4" fmla="*/ 9418 h 41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85918" h="410646">
                <a:moveTo>
                  <a:pt x="0" y="303780"/>
                </a:moveTo>
                <a:cubicBezTo>
                  <a:pt x="449371" y="200962"/>
                  <a:pt x="898743" y="98145"/>
                  <a:pt x="1647173" y="115890"/>
                </a:cubicBezTo>
                <a:cubicBezTo>
                  <a:pt x="2395603" y="133635"/>
                  <a:pt x="3774510" y="422777"/>
                  <a:pt x="4490581" y="410251"/>
                </a:cubicBezTo>
                <a:cubicBezTo>
                  <a:pt x="5206652" y="397725"/>
                  <a:pt x="5686817" y="107538"/>
                  <a:pt x="5943600" y="40733"/>
                </a:cubicBezTo>
                <a:cubicBezTo>
                  <a:pt x="6200383" y="-26072"/>
                  <a:pt x="6031282" y="9418"/>
                  <a:pt x="6031282" y="9418"/>
                </a:cubicBezTo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97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Use a standard Dorado AUV design</a:t>
            </a:r>
          </a:p>
          <a:p>
            <a:pPr lvl="1"/>
            <a:r>
              <a:rPr lang="en-US" dirty="0" smtClean="0"/>
              <a:t>Take an existing 17 hour mission and break it into four shorter missions separated by 3 months</a:t>
            </a:r>
          </a:p>
          <a:p>
            <a:pPr lvl="1"/>
            <a:r>
              <a:rPr lang="en-US" dirty="0" smtClean="0"/>
              <a:t>Develop a simple method to park the AUV between missions; no power/data transfer</a:t>
            </a:r>
          </a:p>
          <a:p>
            <a:pPr lvl="1"/>
            <a:r>
              <a:rPr lang="en-US" dirty="0" smtClean="0"/>
              <a:t>Improve reliability and corrosion resistance </a:t>
            </a:r>
          </a:p>
          <a:p>
            <a:r>
              <a:rPr lang="en-US" dirty="0" smtClean="0"/>
              <a:t>Extend AUV docking effort from 2007 and the reliability and corrosion resistance of the Benthic Rover: 4+ years at 4km!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Arial Rounded MT Bold" panose="020F0704030504030204" pitchFamily="34" charset="0"/>
              </a:rPr>
              <a:t>Park &amp; Fly AUV</a:t>
            </a:r>
            <a:endParaRPr lang="en-US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251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Long Range AUV Operations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Plans for 2017</a:t>
            </a:r>
          </a:p>
          <a:p>
            <a:pPr lvl="0"/>
            <a:r>
              <a:rPr lang="en-US" dirty="0" smtClean="0"/>
              <a:t>Continued vehicle operations </a:t>
            </a:r>
            <a:r>
              <a:rPr lang="en-US" dirty="0"/>
              <a:t>support and training for Science and DMO staff.</a:t>
            </a:r>
          </a:p>
          <a:p>
            <a:pPr lvl="0"/>
            <a:r>
              <a:rPr lang="en-US" dirty="0"/>
              <a:t>Refinements to the LRAUVs and their software to facilitate the transition of operations from the development team to </a:t>
            </a:r>
            <a:r>
              <a:rPr lang="en-US" dirty="0" smtClean="0"/>
              <a:t>the scientist </a:t>
            </a:r>
            <a:r>
              <a:rPr lang="en-US" dirty="0"/>
              <a:t>users.</a:t>
            </a:r>
          </a:p>
          <a:p>
            <a:pPr lvl="0"/>
            <a:r>
              <a:rPr lang="en-US" dirty="0"/>
              <a:t>New payload integration and testing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Delivery of three new systems to UH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325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2202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Arial Rounded MT Bold" panose="020F0704030504030204" pitchFamily="34" charset="0"/>
              </a:rPr>
              <a:t>MBARI’s fleet of three LRAUVs</a:t>
            </a:r>
          </a:p>
          <a:p>
            <a:pPr lvl="1"/>
            <a:r>
              <a:rPr lang="en-US" dirty="0" smtClean="0">
                <a:latin typeface="Arial Rounded MT Bold" panose="020F0704030504030204" pitchFamily="34" charset="0"/>
              </a:rPr>
              <a:t>Demonstrating a persistent presence with over 12,000 operational hours.</a:t>
            </a:r>
          </a:p>
          <a:p>
            <a:pPr lvl="1"/>
            <a:r>
              <a:rPr lang="en-US" dirty="0" smtClean="0">
                <a:latin typeface="Arial Rounded MT Bold" panose="020F0704030504030204" pitchFamily="34" charset="0"/>
              </a:rPr>
              <a:t>1000km/2000km range </a:t>
            </a:r>
            <a:r>
              <a:rPr lang="en-US" smtClean="0">
                <a:latin typeface="Arial Rounded MT Bold" panose="020F0704030504030204" pitchFamily="34" charset="0"/>
              </a:rPr>
              <a:t>with rechargeable/primary </a:t>
            </a:r>
            <a:r>
              <a:rPr lang="en-US" dirty="0" smtClean="0">
                <a:latin typeface="Arial Rounded MT Bold" panose="020F0704030504030204" pitchFamily="34" charset="0"/>
              </a:rPr>
              <a:t>batteries, </a:t>
            </a:r>
          </a:p>
          <a:p>
            <a:pPr lvl="1"/>
            <a:r>
              <a:rPr lang="en-US" dirty="0" smtClean="0">
                <a:latin typeface="Arial Rounded MT Bold" panose="020F0704030504030204" pitchFamily="34" charset="0"/>
              </a:rPr>
              <a:t>Multi-vehicle collaboration </a:t>
            </a:r>
          </a:p>
          <a:p>
            <a:pPr lvl="2"/>
            <a:r>
              <a:rPr lang="en-US" dirty="0" smtClean="0">
                <a:latin typeface="Arial Rounded MT Bold" panose="020F0704030504030204" pitchFamily="34" charset="0"/>
              </a:rPr>
              <a:t>Lagrangian drift mode with 2</a:t>
            </a:r>
            <a:r>
              <a:rPr lang="en-US" baseline="30000" dirty="0" smtClean="0">
                <a:latin typeface="Arial Rounded MT Bold" panose="020F0704030504030204" pitchFamily="34" charset="0"/>
              </a:rPr>
              <a:t>nd</a:t>
            </a:r>
            <a:r>
              <a:rPr lang="en-US" dirty="0" smtClean="0">
                <a:latin typeface="Arial Rounded MT Bold" panose="020F0704030504030204" pitchFamily="34" charset="0"/>
              </a:rPr>
              <a:t> AUV collecting contextual data while circling </a:t>
            </a:r>
          </a:p>
          <a:p>
            <a:pPr lvl="2"/>
            <a:r>
              <a:rPr lang="en-US" dirty="0" smtClean="0">
                <a:latin typeface="Arial Rounded MT Bold" panose="020F0704030504030204" pitchFamily="34" charset="0"/>
              </a:rPr>
              <a:t>Autonomously tracked </a:t>
            </a:r>
            <a:r>
              <a:rPr lang="en-US" dirty="0" smtClean="0">
                <a:latin typeface="Arial Rounded MT Bold" panose="020F0704030504030204" pitchFamily="34" charset="0"/>
              </a:rPr>
              <a:t>by unmanned surface vehicle which is also a </a:t>
            </a:r>
            <a:r>
              <a:rPr lang="en-US" dirty="0" smtClean="0">
                <a:latin typeface="Arial Rounded MT Bold" panose="020F0704030504030204" pitchFamily="34" charset="0"/>
              </a:rPr>
              <a:t>communications gateway</a:t>
            </a:r>
          </a:p>
          <a:p>
            <a:pPr lvl="1"/>
            <a:r>
              <a:rPr lang="en-US" dirty="0" smtClean="0">
                <a:latin typeface="Arial Rounded MT Bold" panose="020F0704030504030204" pitchFamily="34" charset="0"/>
              </a:rPr>
              <a:t>Sample collection </a:t>
            </a:r>
          </a:p>
          <a:p>
            <a:pPr lvl="2"/>
            <a:r>
              <a:rPr lang="en-US" dirty="0" smtClean="0">
                <a:latin typeface="Arial Rounded MT Bold" panose="020F0704030504030204" pitchFamily="34" charset="0"/>
              </a:rPr>
              <a:t>(60) preserved samples with G3 ESP</a:t>
            </a:r>
          </a:p>
          <a:p>
            <a:pPr lvl="2"/>
            <a:r>
              <a:rPr lang="en-US" dirty="0" smtClean="0">
                <a:latin typeface="Arial Rounded MT Bold" panose="020F0704030504030204" pitchFamily="34" charset="0"/>
              </a:rPr>
              <a:t>(15) 100ml water samples</a:t>
            </a:r>
          </a:p>
          <a:p>
            <a:pPr marL="457200" lvl="1" indent="0">
              <a:buNone/>
            </a:pPr>
            <a:endParaRPr lang="en-US" dirty="0" smtClean="0">
              <a:latin typeface="Arial Rounded MT Bold" panose="020F0704030504030204" pitchFamily="34" charset="0"/>
            </a:endParaRP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Long Range AUV Operations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431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256</Words>
  <Application>Microsoft Office PowerPoint</Application>
  <PresentationFormat>On-screen Show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Long Range AUV Operations Support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</dc:creator>
  <cp:lastModifiedBy>Brett</cp:lastModifiedBy>
  <cp:revision>5</cp:revision>
  <dcterms:created xsi:type="dcterms:W3CDTF">2016-10-06T00:39:39Z</dcterms:created>
  <dcterms:modified xsi:type="dcterms:W3CDTF">2016-10-06T01:29:28Z</dcterms:modified>
</cp:coreProperties>
</file>