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1" r:id="rId6"/>
    <p:sldId id="262" r:id="rId7"/>
    <p:sldId id="265" r:id="rId8"/>
    <p:sldId id="267" r:id="rId9"/>
    <p:sldId id="263" r:id="rId10"/>
    <p:sldId id="264" r:id="rId11"/>
    <p:sldId id="270" r:id="rId12"/>
    <p:sldId id="268" r:id="rId13"/>
    <p:sldId id="269" r:id="rId14"/>
  </p:sldIdLst>
  <p:sldSz cx="9144000" cy="6858000" type="screen4x3"/>
  <p:notesSz cx="6954838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8" d="100"/>
          <a:sy n="128" d="100"/>
        </p:scale>
        <p:origin x="-113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B68A8-B0FE-461D-B77C-ABAC67D0BA55}" type="datetimeFigureOut">
              <a:rPr lang="en-GB" smtClean="0"/>
              <a:t>07/07/2015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2EF67-3EDD-4D43-A5F4-98F5F96AE4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1482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B68A8-B0FE-461D-B77C-ABAC67D0BA55}" type="datetimeFigureOut">
              <a:rPr lang="en-GB" smtClean="0"/>
              <a:t>07/07/2015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2EF67-3EDD-4D43-A5F4-98F5F96AE4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421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B68A8-B0FE-461D-B77C-ABAC67D0BA55}" type="datetimeFigureOut">
              <a:rPr lang="en-GB" smtClean="0"/>
              <a:t>07/07/2015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2EF67-3EDD-4D43-A5F4-98F5F96AE4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9617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B68A8-B0FE-461D-B77C-ABAC67D0BA55}" type="datetimeFigureOut">
              <a:rPr lang="en-GB" smtClean="0"/>
              <a:t>07/07/2015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2EF67-3EDD-4D43-A5F4-98F5F96AE4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5436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B68A8-B0FE-461D-B77C-ABAC67D0BA55}" type="datetimeFigureOut">
              <a:rPr lang="en-GB" smtClean="0"/>
              <a:t>07/07/2015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2EF67-3EDD-4D43-A5F4-98F5F96AE4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28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B68A8-B0FE-461D-B77C-ABAC67D0BA55}" type="datetimeFigureOut">
              <a:rPr lang="en-GB" smtClean="0"/>
              <a:t>07/07/2015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2EF67-3EDD-4D43-A5F4-98F5F96AE4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6035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B68A8-B0FE-461D-B77C-ABAC67D0BA55}" type="datetimeFigureOut">
              <a:rPr lang="en-GB" smtClean="0"/>
              <a:t>07/07/2015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2EF67-3EDD-4D43-A5F4-98F5F96AE4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3683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B68A8-B0FE-461D-B77C-ABAC67D0BA55}" type="datetimeFigureOut">
              <a:rPr lang="en-GB" smtClean="0"/>
              <a:t>07/07/2015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2EF67-3EDD-4D43-A5F4-98F5F96AE4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0270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B68A8-B0FE-461D-B77C-ABAC67D0BA55}" type="datetimeFigureOut">
              <a:rPr lang="en-GB" smtClean="0"/>
              <a:t>07/07/2015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2EF67-3EDD-4D43-A5F4-98F5F96AE4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9260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B68A8-B0FE-461D-B77C-ABAC67D0BA55}" type="datetimeFigureOut">
              <a:rPr lang="en-GB" smtClean="0"/>
              <a:t>07/07/2015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2EF67-3EDD-4D43-A5F4-98F5F96AE4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2177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B68A8-B0FE-461D-B77C-ABAC67D0BA55}" type="datetimeFigureOut">
              <a:rPr lang="en-GB" smtClean="0"/>
              <a:t>07/07/2015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2EF67-3EDD-4D43-A5F4-98F5F96AE4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6008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2B68A8-B0FE-461D-B77C-ABAC67D0BA55}" type="datetimeFigureOut">
              <a:rPr lang="en-GB" smtClean="0"/>
              <a:t>07/07/2015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2EF67-3EDD-4D43-A5F4-98F5F96AE4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4873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914400"/>
            <a:ext cx="7772400" cy="1470025"/>
          </a:xfrm>
        </p:spPr>
        <p:txBody>
          <a:bodyPr/>
          <a:lstStyle/>
          <a:p>
            <a:r>
              <a:rPr lang="en-US" b="1" dirty="0" smtClean="0"/>
              <a:t>Park-n-Fly AUV proposal</a:t>
            </a:r>
            <a:endParaRPr lang="en-GB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6934305"/>
              </p:ext>
            </p:extLst>
          </p:nvPr>
        </p:nvGraphicFramePr>
        <p:xfrm>
          <a:off x="228600" y="2514600"/>
          <a:ext cx="8763000" cy="13716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{5202B0CA-FC54-4496-8BCA-5EF66A818D29}</a:tableStyleId>
              </a:tblPr>
              <a:tblGrid>
                <a:gridCol w="2190750"/>
                <a:gridCol w="2190750"/>
                <a:gridCol w="2190750"/>
                <a:gridCol w="2190750"/>
              </a:tblGrid>
              <a:tr h="48516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PI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0105" marR="90105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Project Manager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0105" marR="90105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Lead Scientist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0105" marR="90105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Lead Engineer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0105" marR="90105" marT="0" marB="0">
                    <a:noFill/>
                  </a:tcPr>
                </a:tc>
              </a:tr>
              <a:tr h="88643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Ken Smith</a:t>
                      </a:r>
                      <a:endParaRPr lang="en-GB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0105" marR="9010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Brett Hobson</a:t>
                      </a:r>
                      <a:endParaRPr lang="en-GB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0105" marR="9010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Ken Smith</a:t>
                      </a:r>
                      <a:endParaRPr lang="en-GB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0105" marR="9010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Brett Hobson</a:t>
                      </a:r>
                      <a:endParaRPr lang="en-GB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0105" marR="90105" marT="0" marB="0" anchor="ctr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17494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Data products and analysis:</a:t>
            </a:r>
            <a:br>
              <a:rPr lang="en-US" b="1" dirty="0" smtClean="0"/>
            </a:br>
            <a:r>
              <a:rPr lang="en-US" b="1" dirty="0" smtClean="0"/>
              <a:t>Transect images</a:t>
            </a:r>
            <a:endParaRPr lang="en-GB" b="1" dirty="0"/>
          </a:p>
        </p:txBody>
      </p:sp>
      <p:grpSp>
        <p:nvGrpSpPr>
          <p:cNvPr id="4" name="Group 3"/>
          <p:cNvGrpSpPr/>
          <p:nvPr/>
        </p:nvGrpSpPr>
        <p:grpSpPr>
          <a:xfrm>
            <a:off x="2971800" y="1752600"/>
            <a:ext cx="6075556" cy="4191000"/>
            <a:chOff x="96644" y="1676400"/>
            <a:chExt cx="6809364" cy="4098426"/>
          </a:xfrm>
        </p:grpSpPr>
        <p:pic>
          <p:nvPicPr>
            <p:cNvPr id="1026" name="Picture 2" descr="W:\STORE\Files\Proposals\MBARI proposals, 2016\Images\VARS screenshot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644" y="1676400"/>
              <a:ext cx="6809364" cy="40984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4" descr="DeadSalpsStaMhires.jpg"/>
            <p:cNvPicPr>
              <a:picLocks noChangeAspect="1"/>
            </p:cNvPicPr>
            <p:nvPr/>
          </p:nvPicPr>
          <p:blipFill rotWithShape="1">
            <a:blip r:embed="rId3" cstate="print"/>
            <a:srcRect t="22762"/>
            <a:stretch/>
          </p:blipFill>
          <p:spPr>
            <a:xfrm>
              <a:off x="2362200" y="2036956"/>
              <a:ext cx="4343400" cy="2774943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6200" y="1642945"/>
            <a:ext cx="2970621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u="sng" dirty="0" smtClean="0"/>
              <a:t>Use VARS to measure: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Detrital aggregate area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Animal identification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Animal size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Animal </a:t>
            </a:r>
            <a:r>
              <a:rPr lang="en-US" dirty="0"/>
              <a:t>d</a:t>
            </a:r>
            <a:r>
              <a:rPr lang="en-US" dirty="0" smtClean="0"/>
              <a:t>ensity</a:t>
            </a:r>
          </a:p>
          <a:p>
            <a:endParaRPr lang="en-US" dirty="0"/>
          </a:p>
          <a:p>
            <a:r>
              <a:rPr lang="en-US" sz="2000" u="sng" dirty="0" smtClean="0"/>
              <a:t>Annotation: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Work toward automation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Subsample for now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Create library for machine </a:t>
            </a:r>
          </a:p>
          <a:p>
            <a:r>
              <a:rPr lang="en-US" smtClean="0"/>
              <a:t>Learning (Video TAG)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2971798" y="5975866"/>
            <a:ext cx="607265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VARS screenshot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2311018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Event triggering by SES</a:t>
            </a:r>
            <a:endParaRPr lang="en-GB" b="1" dirty="0"/>
          </a:p>
        </p:txBody>
      </p:sp>
      <p:pic>
        <p:nvPicPr>
          <p:cNvPr id="2053" name="Picture 5" descr="W:\STORE\Files\Proposals\MBARI proposals, 2016\AUV Development\SES Pulse 60 690 fluorescence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71600"/>
            <a:ext cx="6556375" cy="4691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Little Kahuna:Users:mcgill:Desktop:SES Paper Figures:SESAssem.tiff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 rot="5400000">
            <a:off x="5791200" y="2650331"/>
            <a:ext cx="4267200" cy="21336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6858000" y="1583531"/>
            <a:ext cx="381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6858000" y="3753051"/>
            <a:ext cx="381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44975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Proposed </a:t>
            </a:r>
            <a:r>
              <a:rPr lang="en-US" b="1" dirty="0" smtClean="0"/>
              <a:t>Schedule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2016</a:t>
            </a:r>
            <a:r>
              <a:rPr lang="en-US" b="1" dirty="0"/>
              <a:t>:</a:t>
            </a:r>
            <a:endParaRPr lang="en-GB" b="1" dirty="0"/>
          </a:p>
          <a:p>
            <a:pPr lvl="0"/>
            <a:r>
              <a:rPr lang="en-US" dirty="0" smtClean="0"/>
              <a:t>Calibrate </a:t>
            </a:r>
            <a:r>
              <a:rPr lang="en-US" dirty="0" err="1" smtClean="0"/>
              <a:t>Reson</a:t>
            </a:r>
            <a:r>
              <a:rPr lang="en-US" dirty="0" smtClean="0"/>
              <a:t> </a:t>
            </a:r>
            <a:r>
              <a:rPr lang="en-US" dirty="0"/>
              <a:t>T-20 </a:t>
            </a:r>
            <a:r>
              <a:rPr lang="en-US" dirty="0" smtClean="0"/>
              <a:t>system, then collect </a:t>
            </a:r>
            <a:r>
              <a:rPr lang="en-US" dirty="0"/>
              <a:t>and analyze </a:t>
            </a:r>
            <a:r>
              <a:rPr lang="en-US" dirty="0" smtClean="0"/>
              <a:t>bio-acoustic data</a:t>
            </a:r>
          </a:p>
          <a:p>
            <a:pPr lvl="0"/>
            <a:r>
              <a:rPr lang="en-US" dirty="0" smtClean="0"/>
              <a:t>Demonstrate AUV </a:t>
            </a:r>
            <a:r>
              <a:rPr lang="en-US" dirty="0"/>
              <a:t>hibernation features </a:t>
            </a:r>
            <a:r>
              <a:rPr lang="en-US" dirty="0" smtClean="0"/>
              <a:t>in lab</a:t>
            </a:r>
          </a:p>
          <a:p>
            <a:pPr lvl="0"/>
            <a:r>
              <a:rPr lang="en-US" dirty="0" smtClean="0"/>
              <a:t>Identify modifications needed to use Iceberg AUV to demonstration</a:t>
            </a:r>
            <a:endParaRPr lang="en-GB" dirty="0"/>
          </a:p>
          <a:p>
            <a:pPr marL="0" indent="0">
              <a:buNone/>
            </a:pPr>
            <a:r>
              <a:rPr lang="en-US" b="1" dirty="0"/>
              <a:t>2017:</a:t>
            </a:r>
            <a:endParaRPr lang="en-GB" b="1" dirty="0"/>
          </a:p>
          <a:p>
            <a:pPr lvl="0"/>
            <a:r>
              <a:rPr lang="en-US" dirty="0"/>
              <a:t>Detailed design of AUV </a:t>
            </a:r>
            <a:endParaRPr lang="en-GB" dirty="0"/>
          </a:p>
          <a:p>
            <a:pPr lvl="0"/>
            <a:r>
              <a:rPr lang="en-US" dirty="0" smtClean="0"/>
              <a:t>Either </a:t>
            </a:r>
            <a:r>
              <a:rPr lang="en-US" dirty="0"/>
              <a:t>modify Iceberg AUV or integrate new platform from </a:t>
            </a:r>
            <a:r>
              <a:rPr lang="en-US" dirty="0" smtClean="0"/>
              <a:t>in-house </a:t>
            </a:r>
            <a:r>
              <a:rPr lang="en-US" dirty="0"/>
              <a:t>and new components</a:t>
            </a:r>
            <a:endParaRPr lang="en-GB" dirty="0"/>
          </a:p>
          <a:p>
            <a:pPr lvl="0"/>
            <a:r>
              <a:rPr lang="en-US" dirty="0"/>
              <a:t>Develop and demonstrate docking capability</a:t>
            </a:r>
            <a:endParaRPr lang="en-GB" dirty="0"/>
          </a:p>
          <a:p>
            <a:pPr lvl="0"/>
            <a:r>
              <a:rPr lang="en-US" dirty="0"/>
              <a:t>Deploy Iceberg AUV at </a:t>
            </a:r>
            <a:r>
              <a:rPr lang="en-US" dirty="0" smtClean="0"/>
              <a:t>Sta. </a:t>
            </a:r>
            <a:r>
              <a:rPr lang="en-US" dirty="0"/>
              <a:t>M during a Pelagic-Benthic cruise to collect a test </a:t>
            </a:r>
            <a:r>
              <a:rPr lang="en-US" dirty="0" smtClean="0"/>
              <a:t>dataset (optical and acoustic)</a:t>
            </a:r>
            <a:endParaRPr lang="en-GB" dirty="0"/>
          </a:p>
          <a:p>
            <a:pPr marL="0" indent="0">
              <a:buNone/>
            </a:pPr>
            <a:r>
              <a:rPr lang="en-US" b="1" dirty="0"/>
              <a:t>2018:</a:t>
            </a:r>
            <a:endParaRPr lang="en-GB" b="1" dirty="0"/>
          </a:p>
          <a:p>
            <a:pPr lvl="0"/>
            <a:r>
              <a:rPr lang="en-US" dirty="0"/>
              <a:t>MARS test deployment</a:t>
            </a:r>
            <a:endParaRPr lang="en-GB" dirty="0"/>
          </a:p>
          <a:p>
            <a:pPr lvl="0"/>
            <a:r>
              <a:rPr lang="en-US" dirty="0"/>
              <a:t>Station M deployment Oct/November</a:t>
            </a:r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00358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Relevance to </a:t>
            </a:r>
            <a:r>
              <a:rPr lang="en-US" b="1" dirty="0" smtClean="0"/>
              <a:t>MBARI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i="1" dirty="0" smtClean="0"/>
              <a:t>Strategic </a:t>
            </a:r>
            <a:r>
              <a:rPr lang="en-US" b="1" i="1" dirty="0"/>
              <a:t>Plan:</a:t>
            </a:r>
            <a:r>
              <a:rPr lang="en-US" b="1" dirty="0"/>
              <a:t> </a:t>
            </a:r>
            <a:r>
              <a:rPr lang="en-US" b="1" dirty="0" smtClean="0"/>
              <a:t>Ecosystem </a:t>
            </a:r>
            <a:r>
              <a:rPr lang="en-US" b="1" dirty="0"/>
              <a:t>dynamics </a:t>
            </a:r>
            <a:r>
              <a:rPr lang="en-US" b="1" dirty="0" smtClean="0"/>
              <a:t>– </a:t>
            </a:r>
            <a:r>
              <a:rPr lang="en-US" dirty="0" smtClean="0"/>
              <a:t>We </a:t>
            </a:r>
            <a:r>
              <a:rPr lang="en-US" dirty="0"/>
              <a:t>are the only research group making long time-series measurements of carbon flux to the abyssal sea floor and its utilization by the benthic community, and by subtraction estimating carbon sequestration.  A specific example is the salp bloom study we published in 2014 (L&amp;O 59:745-757).   </a:t>
            </a:r>
            <a:endParaRPr lang="en-GB" dirty="0"/>
          </a:p>
          <a:p>
            <a:r>
              <a:rPr lang="en-US" b="1" i="1" dirty="0"/>
              <a:t>Technology Roadmap</a:t>
            </a:r>
            <a:r>
              <a:rPr lang="en-US" b="1" dirty="0"/>
              <a:t>: </a:t>
            </a:r>
            <a:r>
              <a:rPr lang="en-US" b="1" dirty="0" smtClean="0"/>
              <a:t>Problem </a:t>
            </a:r>
            <a:r>
              <a:rPr lang="en-US" b="1" dirty="0"/>
              <a:t>statement #</a:t>
            </a:r>
            <a:r>
              <a:rPr lang="en-US" b="1" dirty="0" smtClean="0"/>
              <a:t>6 </a:t>
            </a:r>
            <a:r>
              <a:rPr lang="en-US" i="1" dirty="0" smtClean="0"/>
              <a:t>relating </a:t>
            </a:r>
            <a:r>
              <a:rPr lang="en-US" i="1" dirty="0"/>
              <a:t>water column conditions and variability to the abundance, distribution and activity of organisms</a:t>
            </a:r>
            <a:r>
              <a:rPr lang="en-US" dirty="0"/>
              <a:t>. Our time-series research also addresses </a:t>
            </a:r>
            <a:r>
              <a:rPr lang="en-US" b="1" dirty="0" smtClean="0"/>
              <a:t>Problem </a:t>
            </a:r>
            <a:r>
              <a:rPr lang="en-US" b="1" dirty="0"/>
              <a:t>statement #8</a:t>
            </a:r>
            <a:r>
              <a:rPr lang="en-US" i="1" dirty="0"/>
              <a:t>, providing insights into the future ocean</a:t>
            </a:r>
            <a:r>
              <a:rPr lang="en-US" dirty="0"/>
              <a:t>. Additionally, our collaboration with the integrated time series (ITS) project forms an essential role addressing </a:t>
            </a:r>
            <a:r>
              <a:rPr lang="en-US" b="1" dirty="0" smtClean="0"/>
              <a:t>Problem </a:t>
            </a:r>
            <a:r>
              <a:rPr lang="en-US" b="1" dirty="0"/>
              <a:t>statement #3 </a:t>
            </a:r>
            <a:r>
              <a:rPr lang="en-US" dirty="0"/>
              <a:t>in </a:t>
            </a:r>
            <a:r>
              <a:rPr lang="en-US" i="1" dirty="0"/>
              <a:t>advancing a detailed quantitative view of the biological pump</a:t>
            </a:r>
            <a:r>
              <a:rPr lang="en-US" dirty="0"/>
              <a:t>.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4738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b="1" dirty="0" smtClean="0"/>
              <a:t>Outline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609600"/>
            <a:ext cx="8839200" cy="487680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Autonomy from ship-based measurements – key to success of long time-series studies</a:t>
            </a:r>
            <a:endParaRPr lang="en-GB" dirty="0"/>
          </a:p>
          <a:p>
            <a:pPr lvl="1"/>
            <a:r>
              <a:rPr lang="en-US" dirty="0"/>
              <a:t>Critical goal of integrated time-series at </a:t>
            </a:r>
            <a:r>
              <a:rPr lang="en-US" dirty="0" smtClean="0"/>
              <a:t>MBARI</a:t>
            </a:r>
            <a:endParaRPr lang="en-GB" dirty="0"/>
          </a:p>
          <a:p>
            <a:pPr lvl="1"/>
            <a:r>
              <a:rPr lang="en-US" dirty="0"/>
              <a:t>Two internally funded projects to develop 2 AUVs - sampling/imaging upper </a:t>
            </a:r>
            <a:r>
              <a:rPr lang="en-US" dirty="0" smtClean="0"/>
              <a:t>1500 </a:t>
            </a:r>
            <a:r>
              <a:rPr lang="en-US" dirty="0"/>
              <a:t>m water </a:t>
            </a:r>
            <a:r>
              <a:rPr lang="en-US" dirty="0" smtClean="0"/>
              <a:t>column I2MAP, LRAUV</a:t>
            </a:r>
          </a:p>
          <a:p>
            <a:r>
              <a:rPr lang="en-US" dirty="0" smtClean="0"/>
              <a:t>Existing benthic surveys likely missing fish on and near the bottom</a:t>
            </a:r>
          </a:p>
          <a:p>
            <a:pPr lvl="1"/>
            <a:r>
              <a:rPr lang="en-US" dirty="0" smtClean="0"/>
              <a:t>Bioacoustics are the best technology to count these fish</a:t>
            </a:r>
          </a:p>
          <a:p>
            <a:pPr lvl="1"/>
            <a:r>
              <a:rPr lang="en-US" dirty="0"/>
              <a:t>W</a:t>
            </a:r>
            <a:r>
              <a:rPr lang="en-US" dirty="0" smtClean="0"/>
              <a:t>ide-swath multi-beam sonars are ideal instruments</a:t>
            </a:r>
          </a:p>
          <a:p>
            <a:r>
              <a:rPr lang="en-US" dirty="0" smtClean="0"/>
              <a:t>Seasonal and event </a:t>
            </a:r>
            <a:r>
              <a:rPr lang="en-US" dirty="0" smtClean="0"/>
              <a:t>driven benthic </a:t>
            </a:r>
            <a:r>
              <a:rPr lang="en-US" dirty="0" smtClean="0"/>
              <a:t>surveys are needed to address important questions about patchiness </a:t>
            </a:r>
          </a:p>
          <a:p>
            <a:endParaRPr lang="en-GB" dirty="0"/>
          </a:p>
          <a:p>
            <a:endParaRPr lang="en-GB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371600" y="5029200"/>
            <a:ext cx="5852160" cy="0"/>
          </a:xfrm>
          <a:prstGeom prst="line">
            <a:avLst/>
          </a:prstGeom>
          <a:ln w="28575"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28600" y="5410200"/>
            <a:ext cx="8610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A resident AUV that can perform scheduled and event </a:t>
            </a:r>
            <a:r>
              <a:rPr lang="en-US" sz="2800" b="1" dirty="0" smtClean="0"/>
              <a:t>driven benthic </a:t>
            </a:r>
            <a:r>
              <a:rPr lang="en-US" sz="2800" b="1" dirty="0" smtClean="0"/>
              <a:t>surveys at 4km depth with yearly </a:t>
            </a:r>
            <a:r>
              <a:rPr lang="en-US" sz="2800" b="1" dirty="0" err="1" smtClean="0"/>
              <a:t>servicings</a:t>
            </a:r>
            <a:r>
              <a:rPr lang="en-US" sz="2800" b="1" dirty="0" smtClean="0"/>
              <a:t> is needed.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603041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7678589"/>
              </p:ext>
            </p:extLst>
          </p:nvPr>
        </p:nvGraphicFramePr>
        <p:xfrm>
          <a:off x="457201" y="1171573"/>
          <a:ext cx="8153398" cy="5274948"/>
        </p:xfrm>
        <a:graphic>
          <a:graphicData uri="http://schemas.openxmlformats.org/drawingml/2006/table">
            <a:tbl>
              <a:tblPr firstRow="1" firstCol="1" bandRow="1"/>
              <a:tblGrid>
                <a:gridCol w="1917680"/>
                <a:gridCol w="1947031"/>
                <a:gridCol w="1947031"/>
                <a:gridCol w="2341656"/>
              </a:tblGrid>
              <a:tr h="52863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Vehicle</a:t>
                      </a:r>
                      <a:endParaRPr lang="en-GB" sz="2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LRAUV</a:t>
                      </a:r>
                      <a:endParaRPr lang="en-GB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I2MAP</a:t>
                      </a:r>
                      <a:endParaRPr lang="en-GB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Deep AUV</a:t>
                      </a:r>
                      <a:endParaRPr lang="en-GB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63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Depth rating</a:t>
                      </a:r>
                      <a:endParaRPr lang="en-GB" sz="2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300m</a:t>
                      </a:r>
                      <a:endParaRPr lang="en-GB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1500m</a:t>
                      </a:r>
                      <a:endParaRPr lang="en-GB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4000m</a:t>
                      </a:r>
                      <a:endParaRPr lang="en-GB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52863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Power Duration</a:t>
                      </a:r>
                      <a:endParaRPr lang="en-GB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Weeks</a:t>
                      </a:r>
                      <a:endParaRPr lang="en-GB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Days</a:t>
                      </a:r>
                      <a:endParaRPr lang="en-GB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Year</a:t>
                      </a:r>
                      <a:endParaRPr lang="en-GB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2863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Range</a:t>
                      </a:r>
                      <a:endParaRPr lang="en-GB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1000km</a:t>
                      </a:r>
                      <a:endParaRPr lang="en-GB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100km</a:t>
                      </a:r>
                      <a:endParaRPr lang="en-GB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100km</a:t>
                      </a:r>
                      <a:endParaRPr lang="en-GB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63436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Sensors</a:t>
                      </a:r>
                      <a:endParaRPr lang="en-GB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CTD, O</a:t>
                      </a:r>
                      <a:r>
                        <a:rPr lang="en-US" sz="2000" baseline="-25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, Fluorometer </a:t>
                      </a:r>
                      <a:endParaRPr lang="en-GB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CTD, O</a:t>
                      </a:r>
                      <a:r>
                        <a:rPr lang="en-US" sz="2000" baseline="-25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, Fluorometer </a:t>
                      </a:r>
                      <a:endParaRPr lang="en-GB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CTD, O</a:t>
                      </a:r>
                      <a:r>
                        <a:rPr lang="en-US" sz="2000" baseline="-25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, Transmissometer</a:t>
                      </a:r>
                      <a:endParaRPr lang="en-GB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3436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Camera system</a:t>
                      </a:r>
                      <a:endParaRPr lang="en-GB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Under development</a:t>
                      </a:r>
                      <a:endParaRPr lang="en-GB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Video w/lights</a:t>
                      </a:r>
                      <a:endParaRPr lang="en-GB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Still w/strobes</a:t>
                      </a:r>
                      <a:endParaRPr lang="en-GB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63436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Acoustic backscatter</a:t>
                      </a:r>
                      <a:endParaRPr lang="en-GB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Under development</a:t>
                      </a:r>
                      <a:endParaRPr lang="en-GB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EK15</a:t>
                      </a:r>
                      <a:endParaRPr lang="en-GB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Multibeam (200kHz)</a:t>
                      </a:r>
                      <a:endParaRPr lang="en-GB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5727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Total onboard energy</a:t>
                      </a:r>
                      <a:endParaRPr lang="en-GB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6kwhr(rech)/</a:t>
                      </a:r>
                      <a:endParaRPr lang="en-GB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11kwhr(primary)</a:t>
                      </a:r>
                      <a:endParaRPr lang="en-GB" sz="20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10kwhr</a:t>
                      </a:r>
                      <a:endParaRPr lang="en-GB" sz="2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20kwhr</a:t>
                      </a:r>
                      <a:endParaRPr lang="en-GB" sz="20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57200" y="304800"/>
            <a:ext cx="815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smtClean="0"/>
              <a:t>Table 1. Comparison of existing and proposed AUVs</a:t>
            </a:r>
            <a:endParaRPr lang="en-US" sz="2800" u="sng" dirty="0"/>
          </a:p>
        </p:txBody>
      </p:sp>
    </p:spTree>
    <p:extLst>
      <p:ext uri="{BB962C8B-B14F-4D97-AF65-F5344CB8AC3E}">
        <p14:creationId xmlns:p14="http://schemas.microsoft.com/office/powerpoint/2010/main" val="889606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52400"/>
            <a:ext cx="3886200" cy="6113774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5" name="TextBox 4"/>
          <p:cNvSpPr txBox="1"/>
          <p:nvPr/>
        </p:nvSpPr>
        <p:spPr>
          <a:xfrm>
            <a:off x="609600" y="6334780"/>
            <a:ext cx="815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smtClean="0"/>
              <a:t>Figure 1. </a:t>
            </a:r>
            <a:r>
              <a:rPr lang="en-US" sz="2800" u="sng" dirty="0"/>
              <a:t>E</a:t>
            </a:r>
            <a:r>
              <a:rPr lang="en-US" sz="2800" u="sng" dirty="0" smtClean="0"/>
              <a:t>xisting and proposed AUVs</a:t>
            </a:r>
            <a:endParaRPr lang="en-US" sz="2800" u="sng" dirty="0"/>
          </a:p>
        </p:txBody>
      </p:sp>
    </p:spTree>
    <p:extLst>
      <p:ext uri="{BB962C8B-B14F-4D97-AF65-F5344CB8AC3E}">
        <p14:creationId xmlns:p14="http://schemas.microsoft.com/office/powerpoint/2010/main" val="398615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Proposed capabilities of Park-n-Fly AUV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305800" cy="5105400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en-US" dirty="0"/>
              <a:t>Working depth to 4000 </a:t>
            </a:r>
            <a:r>
              <a:rPr lang="en-US" dirty="0" smtClean="0"/>
              <a:t>m, deployment duration 12 months</a:t>
            </a:r>
          </a:p>
          <a:p>
            <a:pPr lvl="0"/>
            <a:r>
              <a:rPr lang="en-US" dirty="0" smtClean="0"/>
              <a:t>Onboard battery capacity to perform 48 hours of operation</a:t>
            </a:r>
          </a:p>
          <a:p>
            <a:pPr lvl="0"/>
            <a:r>
              <a:rPr lang="en-US" dirty="0" smtClean="0"/>
              <a:t>Surveys can either be seasonal or event-driven</a:t>
            </a:r>
          </a:p>
          <a:p>
            <a:pPr lvl="1"/>
            <a:r>
              <a:rPr lang="en-US" dirty="0"/>
              <a:t>events detected by Sedimentation Event Sensor (SES)</a:t>
            </a:r>
            <a:endParaRPr lang="en-GB" dirty="0"/>
          </a:p>
          <a:p>
            <a:pPr lvl="0"/>
            <a:r>
              <a:rPr lang="en-US" dirty="0"/>
              <a:t>Bottom photo-transect </a:t>
            </a:r>
            <a:r>
              <a:rPr lang="en-US" dirty="0" smtClean="0"/>
              <a:t>with sufficient resolution to perform animal identification and measure detrital aggregation</a:t>
            </a:r>
          </a:p>
          <a:p>
            <a:pPr lvl="0"/>
            <a:r>
              <a:rPr lang="en-US" dirty="0" err="1" smtClean="0"/>
              <a:t>Benthopelagic</a:t>
            </a:r>
            <a:r>
              <a:rPr lang="en-US" dirty="0" smtClean="0"/>
              <a:t> </a:t>
            </a:r>
            <a:r>
              <a:rPr lang="en-US" dirty="0"/>
              <a:t>acoustic backscatter </a:t>
            </a:r>
            <a:r>
              <a:rPr lang="en-US" dirty="0" smtClean="0"/>
              <a:t>with a </a:t>
            </a:r>
            <a:r>
              <a:rPr lang="en-US" dirty="0" err="1" smtClean="0"/>
              <a:t>multibeam</a:t>
            </a:r>
            <a:r>
              <a:rPr lang="en-US" dirty="0" smtClean="0"/>
              <a:t> </a:t>
            </a:r>
            <a:r>
              <a:rPr lang="en-US" dirty="0" err="1" smtClean="0"/>
              <a:t>echosounder</a:t>
            </a:r>
            <a:r>
              <a:rPr lang="en-US" dirty="0" smtClean="0"/>
              <a:t> over a 120 degree swath, with sufficient resolution to perform animal counts</a:t>
            </a:r>
            <a:endParaRPr lang="en-US" dirty="0" smtClean="0"/>
          </a:p>
          <a:p>
            <a:pPr lvl="0"/>
            <a:r>
              <a:rPr lang="en-US" dirty="0" smtClean="0"/>
              <a:t>Record </a:t>
            </a:r>
            <a:r>
              <a:rPr lang="en-US" dirty="0"/>
              <a:t>CTD/O</a:t>
            </a:r>
            <a:r>
              <a:rPr lang="en-US" baseline="-25000" dirty="0"/>
              <a:t>2</a:t>
            </a:r>
            <a:r>
              <a:rPr lang="en-US" dirty="0"/>
              <a:t> data on each transect</a:t>
            </a:r>
            <a:endParaRPr lang="en-GB" dirty="0"/>
          </a:p>
          <a:p>
            <a:pPr lvl="0"/>
            <a:r>
              <a:rPr lang="en-US" dirty="0" smtClean="0"/>
              <a:t>Park </a:t>
            </a:r>
            <a:r>
              <a:rPr lang="en-US" dirty="0"/>
              <a:t>on sea floor in sleep-mode between </a:t>
            </a:r>
            <a:r>
              <a:rPr lang="en-US" dirty="0" smtClean="0"/>
              <a:t>8-hr </a:t>
            </a:r>
            <a:r>
              <a:rPr lang="en-US" dirty="0"/>
              <a:t>surveys</a:t>
            </a:r>
            <a:endParaRPr lang="en-GB" dirty="0"/>
          </a:p>
          <a:p>
            <a:pPr lvl="0"/>
            <a:r>
              <a:rPr lang="en-US" dirty="0"/>
              <a:t>Communicate </a:t>
            </a:r>
            <a:r>
              <a:rPr lang="en-US" dirty="0" smtClean="0"/>
              <a:t>with shore via Wave Glider Acoustic gateway</a:t>
            </a:r>
          </a:p>
          <a:p>
            <a:pPr lvl="0"/>
            <a:r>
              <a:rPr lang="en-US" dirty="0" smtClean="0"/>
              <a:t>Emergency scuttling (float drop to park on seafloor)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0663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12954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Scientific Justification</a:t>
            </a:r>
            <a:br>
              <a:rPr lang="en-US" b="1" dirty="0" smtClean="0"/>
            </a:br>
            <a:r>
              <a:rPr lang="en-US" sz="2000" dirty="0"/>
              <a:t>26-year time series at Sta. M reveal significant daily to weekly changes in benthic community and environment.</a:t>
            </a:r>
            <a:br>
              <a:rPr lang="en-US" sz="2000" dirty="0"/>
            </a:br>
            <a:endParaRPr lang="en-GB" sz="2000" dirty="0"/>
          </a:p>
        </p:txBody>
      </p:sp>
      <p:pic>
        <p:nvPicPr>
          <p:cNvPr id="4" name="Content Placeholder 3" descr="W:\STORE\Files\Proposals\MBARI proposals, 2016\AUV Development\Salp fig-0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447800"/>
            <a:ext cx="6439983" cy="350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202" y="4792005"/>
            <a:ext cx="5715000" cy="1839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179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Seasonal </a:t>
            </a:r>
            <a:r>
              <a:rPr lang="en-US" dirty="0"/>
              <a:t>or event triggered surveys not feasible using ship-based facilities</a:t>
            </a:r>
            <a:endParaRPr lang="en-GB" dirty="0"/>
          </a:p>
          <a:p>
            <a:pPr lvl="0"/>
            <a:r>
              <a:rPr lang="en-US" dirty="0" smtClean="0"/>
              <a:t>Ecological patchiness </a:t>
            </a:r>
            <a:r>
              <a:rPr lang="en-US" dirty="0"/>
              <a:t>at scale of </a:t>
            </a:r>
            <a:r>
              <a:rPr lang="en-US" dirty="0" smtClean="0"/>
              <a:t>10 m -1 </a:t>
            </a:r>
            <a:r>
              <a:rPr lang="en-US" dirty="0" smtClean="0"/>
              <a:t>km requires </a:t>
            </a:r>
            <a:r>
              <a:rPr lang="en-US" dirty="0" smtClean="0"/>
              <a:t>survey coverage not feasible with stationary assets </a:t>
            </a:r>
          </a:p>
          <a:p>
            <a:pPr lvl="0"/>
            <a:r>
              <a:rPr lang="en-US" dirty="0" smtClean="0"/>
              <a:t>Allows flexible tradeoff between </a:t>
            </a:r>
            <a:r>
              <a:rPr lang="en-US" dirty="0" smtClean="0"/>
              <a:t>survey </a:t>
            </a:r>
            <a:r>
              <a:rPr lang="en-US" dirty="0"/>
              <a:t>frequency </a:t>
            </a:r>
            <a:r>
              <a:rPr lang="en-US" dirty="0" smtClean="0"/>
              <a:t>spatial </a:t>
            </a:r>
            <a:r>
              <a:rPr lang="en-US" dirty="0" smtClean="0"/>
              <a:t>coverage</a:t>
            </a:r>
            <a:endParaRPr lang="en-GB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Why is a Mobile Platform </a:t>
            </a:r>
            <a:r>
              <a:rPr lang="en-US" b="1" dirty="0" smtClean="0"/>
              <a:t>N</a:t>
            </a:r>
            <a:r>
              <a:rPr lang="en-US" b="1" dirty="0" smtClean="0"/>
              <a:t>eeded?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0523841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Proposed </a:t>
            </a:r>
            <a:r>
              <a:rPr lang="en-US" b="1" dirty="0" smtClean="0"/>
              <a:t>development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572000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US" dirty="0"/>
              <a:t>M</a:t>
            </a:r>
            <a:r>
              <a:rPr lang="en-US" dirty="0" smtClean="0"/>
              <a:t>odified </a:t>
            </a:r>
            <a:r>
              <a:rPr lang="en-US" dirty="0" smtClean="0"/>
              <a:t>Dorado </a:t>
            </a:r>
            <a:r>
              <a:rPr lang="en-US" dirty="0"/>
              <a:t>AUV</a:t>
            </a:r>
            <a:endParaRPr lang="en-GB" dirty="0"/>
          </a:p>
          <a:p>
            <a:pPr lvl="0"/>
            <a:r>
              <a:rPr lang="en-US" dirty="0" smtClean="0"/>
              <a:t>Add shutdown firmware to rechargeable </a:t>
            </a:r>
            <a:r>
              <a:rPr lang="en-US" dirty="0"/>
              <a:t>battery </a:t>
            </a:r>
            <a:r>
              <a:rPr lang="en-US" dirty="0" smtClean="0"/>
              <a:t>packs</a:t>
            </a:r>
            <a:endParaRPr lang="en-GB" dirty="0"/>
          </a:p>
          <a:p>
            <a:pPr lvl="0"/>
            <a:r>
              <a:rPr lang="en-US" dirty="0" smtClean="0"/>
              <a:t>Existing Downward-looking </a:t>
            </a:r>
            <a:r>
              <a:rPr lang="en-US" dirty="0"/>
              <a:t>still camera/strobe system </a:t>
            </a:r>
            <a:endParaRPr lang="en-US" dirty="0" smtClean="0"/>
          </a:p>
          <a:p>
            <a:pPr lvl="1"/>
            <a:r>
              <a:rPr lang="en-US" dirty="0" smtClean="0"/>
              <a:t>(Existing VARS </a:t>
            </a:r>
            <a:r>
              <a:rPr lang="en-US" dirty="0"/>
              <a:t>analyses, </a:t>
            </a:r>
            <a:r>
              <a:rPr lang="en-US" dirty="0" smtClean="0"/>
              <a:t>processing)</a:t>
            </a:r>
            <a:endParaRPr lang="en-GB" dirty="0"/>
          </a:p>
          <a:p>
            <a:pPr lvl="0"/>
            <a:r>
              <a:rPr lang="en-US" dirty="0" smtClean="0"/>
              <a:t>Utilize </a:t>
            </a:r>
            <a:r>
              <a:rPr lang="en-US" dirty="0" err="1" smtClean="0"/>
              <a:t>Reson</a:t>
            </a:r>
            <a:r>
              <a:rPr lang="en-US" dirty="0" smtClean="0"/>
              <a:t> T20 downward-looking </a:t>
            </a:r>
            <a:r>
              <a:rPr lang="en-US" dirty="0"/>
              <a:t>multi-beam </a:t>
            </a:r>
            <a:r>
              <a:rPr lang="en-US" dirty="0" smtClean="0"/>
              <a:t>sonar with </a:t>
            </a:r>
            <a:r>
              <a:rPr lang="en-US" dirty="0" err="1" smtClean="0"/>
              <a:t>Echoview</a:t>
            </a:r>
            <a:r>
              <a:rPr lang="en-US" dirty="0" smtClean="0"/>
              <a:t> </a:t>
            </a:r>
            <a:r>
              <a:rPr lang="en-US" dirty="0"/>
              <a:t>analyses )</a:t>
            </a:r>
            <a:endParaRPr lang="en-GB" dirty="0"/>
          </a:p>
          <a:p>
            <a:pPr lvl="0"/>
            <a:r>
              <a:rPr lang="en-US" dirty="0"/>
              <a:t>Inertial </a:t>
            </a:r>
            <a:r>
              <a:rPr lang="en-US" dirty="0" smtClean="0"/>
              <a:t>navigation or </a:t>
            </a:r>
            <a:r>
              <a:rPr lang="en-US" dirty="0" smtClean="0"/>
              <a:t>acoustic </a:t>
            </a:r>
            <a:r>
              <a:rPr lang="en-US" dirty="0" smtClean="0"/>
              <a:t>long baseline </a:t>
            </a:r>
            <a:r>
              <a:rPr lang="en-US" dirty="0"/>
              <a:t>(running same trajectory for each transect</a:t>
            </a:r>
            <a:r>
              <a:rPr lang="en-US" dirty="0" smtClean="0"/>
              <a:t>)</a:t>
            </a:r>
            <a:endParaRPr lang="en-GB" dirty="0"/>
          </a:p>
          <a:p>
            <a:pPr lvl="0"/>
            <a:r>
              <a:rPr lang="en-US" dirty="0" smtClean="0"/>
              <a:t>Existing Wave </a:t>
            </a:r>
            <a:r>
              <a:rPr lang="en-US" dirty="0"/>
              <a:t>Glider </a:t>
            </a:r>
            <a:r>
              <a:rPr lang="en-US" dirty="0" smtClean="0"/>
              <a:t>acoustic gateway for </a:t>
            </a:r>
            <a:r>
              <a:rPr lang="en-US" dirty="0" err="1" smtClean="0"/>
              <a:t>comms</a:t>
            </a:r>
            <a:r>
              <a:rPr lang="en-US" dirty="0" smtClean="0"/>
              <a:t> to (</a:t>
            </a:r>
            <a:r>
              <a:rPr lang="en-US" dirty="0"/>
              <a:t>status </a:t>
            </a:r>
            <a:r>
              <a:rPr lang="en-US" dirty="0" smtClean="0"/>
              <a:t>reports, triggering)</a:t>
            </a:r>
            <a:endParaRPr lang="en-GB" dirty="0"/>
          </a:p>
          <a:p>
            <a:pPr lvl="0"/>
            <a:r>
              <a:rPr lang="en-US" dirty="0" smtClean="0"/>
              <a:t>Event </a:t>
            </a:r>
            <a:r>
              <a:rPr lang="en-US" dirty="0"/>
              <a:t>triggering of surveys from </a:t>
            </a:r>
            <a:r>
              <a:rPr lang="en-US" dirty="0" smtClean="0"/>
              <a:t>Sedimentation Event Sensor</a:t>
            </a:r>
            <a:endParaRPr lang="en-GB" dirty="0"/>
          </a:p>
          <a:p>
            <a:pPr lvl="0"/>
            <a:r>
              <a:rPr lang="en-US" dirty="0"/>
              <a:t>Mechanical docking </a:t>
            </a:r>
            <a:r>
              <a:rPr lang="en-US" dirty="0" smtClean="0"/>
              <a:t>to </a:t>
            </a:r>
            <a:r>
              <a:rPr lang="en-US" dirty="0"/>
              <a:t>anchored riser </a:t>
            </a:r>
          </a:p>
          <a:p>
            <a:pPr lvl="0"/>
            <a:r>
              <a:rPr lang="en-US" dirty="0" smtClean="0"/>
              <a:t>Acoustic homing to riser (existing USBL and controllers from AUV docking)</a:t>
            </a:r>
            <a:endParaRPr lang="en-GB" dirty="0"/>
          </a:p>
          <a:p>
            <a:pPr lvl="0"/>
            <a:r>
              <a:rPr lang="en-US" dirty="0"/>
              <a:t>E</a:t>
            </a:r>
            <a:r>
              <a:rPr lang="en-US" dirty="0" smtClean="0"/>
              <a:t>mergency </a:t>
            </a:r>
            <a:r>
              <a:rPr lang="en-US" dirty="0"/>
              <a:t>anchoring </a:t>
            </a:r>
            <a:r>
              <a:rPr lang="en-US" dirty="0" smtClean="0"/>
              <a:t>watchdog system with float release (any faults when not docked result in vehicle parked on seafloor that requires ROV recovery)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0678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Data products and analysis:</a:t>
            </a:r>
            <a:br>
              <a:rPr lang="en-US" b="1" dirty="0" smtClean="0"/>
            </a:br>
            <a:r>
              <a:rPr lang="en-US" b="1" dirty="0" smtClean="0"/>
              <a:t>Backscatter</a:t>
            </a:r>
            <a:endParaRPr lang="en-GB" b="1" dirty="0"/>
          </a:p>
        </p:txBody>
      </p:sp>
      <p:pic>
        <p:nvPicPr>
          <p:cNvPr id="4" name="Picture 3" descr="W:\STORE\Files\Proposals\MBARI proposals, 2016\AUV Development\Echoview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485" y="1524000"/>
            <a:ext cx="7740743" cy="42672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463371" y="5791200"/>
            <a:ext cx="85810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Echoview</a:t>
            </a:r>
            <a:r>
              <a:rPr lang="en-US" dirty="0" smtClean="0"/>
              <a:t> </a:t>
            </a:r>
            <a:r>
              <a:rPr lang="en-US" dirty="0"/>
              <a:t>plot of backscatter data from </a:t>
            </a:r>
            <a:r>
              <a:rPr lang="en-US" dirty="0" err="1"/>
              <a:t>Reson</a:t>
            </a:r>
            <a:r>
              <a:rPr lang="en-US" dirty="0"/>
              <a:t> </a:t>
            </a:r>
            <a:r>
              <a:rPr lang="en-US" dirty="0" smtClean="0"/>
              <a:t>Multi-beam </a:t>
            </a:r>
            <a:r>
              <a:rPr lang="en-US" dirty="0"/>
              <a:t>data in Monterey Canyon- ~900m, near MARS. Resolution capable of detecting targets in </a:t>
            </a:r>
            <a:r>
              <a:rPr lang="en-US" dirty="0" smtClean="0"/>
              <a:t>10-100 cm </a:t>
            </a:r>
            <a:r>
              <a:rPr lang="en-US" dirty="0"/>
              <a:t>size range. This image shows targets 20-50 </a:t>
            </a:r>
            <a:r>
              <a:rPr lang="en-US" dirty="0" smtClean="0"/>
              <a:t>m </a:t>
            </a:r>
            <a:r>
              <a:rPr lang="en-US" dirty="0"/>
              <a:t>above bottom.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22993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551</TotalTime>
  <Words>759</Words>
  <Application>Microsoft Office PowerPoint</Application>
  <PresentationFormat>On-screen Show (4:3)</PresentationFormat>
  <Paragraphs>115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Park-n-Fly AUV proposal</vt:lpstr>
      <vt:lpstr>Outline</vt:lpstr>
      <vt:lpstr>PowerPoint Presentation</vt:lpstr>
      <vt:lpstr>PowerPoint Presentation</vt:lpstr>
      <vt:lpstr>Proposed capabilities of Park-n-Fly AUV</vt:lpstr>
      <vt:lpstr>Scientific Justification 26-year time series at Sta. M reveal significant daily to weekly changes in benthic community and environment. </vt:lpstr>
      <vt:lpstr>Why is a Mobile Platform Needed?</vt:lpstr>
      <vt:lpstr>Proposed development</vt:lpstr>
      <vt:lpstr>Data products and analysis: Backscatter</vt:lpstr>
      <vt:lpstr>Data products and analysis: Transect images</vt:lpstr>
      <vt:lpstr>Event triggering by SES</vt:lpstr>
      <vt:lpstr>Proposed Schedule</vt:lpstr>
      <vt:lpstr>Relevance to MBARI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Park-n-Fly AUV proposal</dc:title>
  <dc:creator>Christine Huffard</dc:creator>
  <cp:lastModifiedBy>meteor</cp:lastModifiedBy>
  <cp:revision>33</cp:revision>
  <cp:lastPrinted>2015-07-06T21:16:04Z</cp:lastPrinted>
  <dcterms:created xsi:type="dcterms:W3CDTF">2015-07-06T15:37:37Z</dcterms:created>
  <dcterms:modified xsi:type="dcterms:W3CDTF">2015-07-07T15:16:58Z</dcterms:modified>
</cp:coreProperties>
</file>