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67" r:id="rId2"/>
    <p:sldId id="258" r:id="rId3"/>
    <p:sldId id="260" r:id="rId4"/>
    <p:sldId id="268" r:id="rId5"/>
    <p:sldId id="271" r:id="rId6"/>
    <p:sldId id="257" r:id="rId7"/>
    <p:sldId id="275" r:id="rId8"/>
    <p:sldId id="277" r:id="rId9"/>
    <p:sldId id="279" r:id="rId10"/>
    <p:sldId id="276" r:id="rId11"/>
    <p:sldId id="278" r:id="rId12"/>
    <p:sldId id="264" r:id="rId13"/>
    <p:sldId id="263" r:id="rId14"/>
    <p:sldId id="266" r:id="rId15"/>
    <p:sldId id="270" r:id="rId16"/>
    <p:sldId id="272" r:id="rId17"/>
    <p:sldId id="273" r:id="rId18"/>
    <p:sldId id="274" r:id="rId19"/>
    <p:sldId id="265" r:id="rId20"/>
    <p:sldId id="25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2" d="100"/>
          <a:sy n="152" d="100"/>
        </p:scale>
        <p:origin x="-1188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A1B4E-5734-46D6-982C-E8A6D99AF783}" type="datetimeFigureOut">
              <a:rPr lang="en-US" smtClean="0"/>
              <a:t>6/13/2016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0CD47-67F8-475A-8026-6F8CBA3FD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39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0DFC4-F891-496D-AC7A-5BBEAAE8111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293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9F64F5-D196-4C3E-8817-0248C70F1AC7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406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1500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ygwin\home\rob\uust07\docking4.wmv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package" Target="../embeddings/Microsoft_Excel_Worksheet1.xlsx"/><Relationship Id="rId7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package" Target="../embeddings/Microsoft_Excel_Worksheet2.xlsx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5260" y="1752600"/>
            <a:ext cx="9093895" cy="437356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b="1" dirty="0"/>
              <a:t>Year-long AUV deployment </a:t>
            </a:r>
            <a:r>
              <a:rPr lang="en-US" dirty="0"/>
              <a:t>w/ periodic or event-driven monitoring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Build 2 AUVs</a:t>
            </a:r>
            <a:endParaRPr lang="en-US" b="1" dirty="0"/>
          </a:p>
          <a:p>
            <a:pPr lvl="1"/>
            <a:r>
              <a:rPr lang="en-US" b="1" dirty="0" smtClean="0"/>
              <a:t>Program 1:</a:t>
            </a:r>
            <a:r>
              <a:rPr lang="en-US" dirty="0" smtClean="0"/>
              <a:t> </a:t>
            </a:r>
            <a:r>
              <a:rPr lang="en-US" dirty="0"/>
              <a:t>feasibility study of benthic monitoring (Ken Smith) </a:t>
            </a:r>
          </a:p>
          <a:p>
            <a:pPr lvl="1"/>
            <a:r>
              <a:rPr lang="en-US" b="1" dirty="0" smtClean="0"/>
              <a:t>Program 2 </a:t>
            </a:r>
            <a:r>
              <a:rPr lang="en-US" dirty="0" smtClean="0"/>
              <a:t>: </a:t>
            </a:r>
            <a:r>
              <a:rPr lang="en-US" dirty="0"/>
              <a:t>2019 mud-volcano monitoring in Arctic (Charlie Paull).</a:t>
            </a:r>
          </a:p>
          <a:p>
            <a:r>
              <a:rPr lang="en-US" b="1" dirty="0"/>
              <a:t>Far-reaching </a:t>
            </a:r>
            <a:r>
              <a:rPr lang="en-US" dirty="0"/>
              <a:t>concept, </a:t>
            </a:r>
            <a:r>
              <a:rPr lang="en-US" b="1" dirty="0"/>
              <a:t>cross-field </a:t>
            </a:r>
            <a:r>
              <a:rPr lang="en-US" dirty="0"/>
              <a:t>applicability:</a:t>
            </a:r>
          </a:p>
          <a:p>
            <a:pPr lvl="1"/>
            <a:r>
              <a:rPr lang="en-US" dirty="0" smtClean="0"/>
              <a:t>on-demand </a:t>
            </a:r>
            <a:r>
              <a:rPr lang="en-US" dirty="0"/>
              <a:t>monitoring, </a:t>
            </a:r>
            <a:r>
              <a:rPr lang="en-US" dirty="0" smtClean="0"/>
              <a:t>field-residence</a:t>
            </a:r>
          </a:p>
          <a:p>
            <a:pPr lvl="1"/>
            <a:r>
              <a:rPr lang="en-US" dirty="0" smtClean="0"/>
              <a:t>Event response</a:t>
            </a:r>
          </a:p>
          <a:p>
            <a:pPr lvl="1"/>
            <a:r>
              <a:rPr lang="en-US" dirty="0" smtClean="0"/>
              <a:t>Station-keeping power generator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3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X:\900393_AUV_Docking\AUV_Docking.Pictures\MBARI Docking on MIS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84" y="212943"/>
            <a:ext cx="8260919" cy="602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617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3 Feb 06; RSM ; Page </a:t>
            </a:r>
            <a:fld id="{8DD47B98-5AC8-4FEF-A944-6DF7F74E8D30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Docking Video</a:t>
            </a:r>
          </a:p>
        </p:txBody>
      </p:sp>
      <p:pic>
        <p:nvPicPr>
          <p:cNvPr id="248840" name="docking4.wmv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5063" y="1371600"/>
            <a:ext cx="6858000" cy="4572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8842" name="Text Box 10"/>
          <p:cNvSpPr txBox="1">
            <a:spLocks noChangeArrowheads="1"/>
          </p:cNvSpPr>
          <p:nvPr/>
        </p:nvSpPr>
        <p:spPr bwMode="auto">
          <a:xfrm>
            <a:off x="4419600" y="6096000"/>
            <a:ext cx="3457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Will show other three docks last</a:t>
            </a:r>
          </a:p>
        </p:txBody>
      </p:sp>
    </p:spTree>
    <p:extLst>
      <p:ext uri="{BB962C8B-B14F-4D97-AF65-F5344CB8AC3E}">
        <p14:creationId xmlns:p14="http://schemas.microsoft.com/office/powerpoint/2010/main" val="269673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88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88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84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884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Design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r>
              <a:rPr lang="en-US" b="1"/>
              <a:t>Must have</a:t>
            </a:r>
          </a:p>
          <a:p>
            <a:pPr lvl="1"/>
            <a:r>
              <a:rPr lang="en-US"/>
              <a:t>Benthic payload.</a:t>
            </a:r>
          </a:p>
          <a:p>
            <a:pPr lvl="1"/>
            <a:r>
              <a:rPr lang="en-US"/>
              <a:t>Docking system.</a:t>
            </a:r>
          </a:p>
          <a:p>
            <a:pPr lvl="1"/>
            <a:r>
              <a:rPr lang="en-US"/>
              <a:t>Hibernation controller.</a:t>
            </a:r>
          </a:p>
          <a:p>
            <a:pPr lvl="1"/>
            <a:r>
              <a:rPr lang="en-US"/>
              <a:t>Corrosion-free exterior.</a:t>
            </a:r>
          </a:p>
          <a:p>
            <a:pPr lvl="1"/>
            <a:r>
              <a:rPr lang="en-US"/>
              <a:t>Extended duration s/w.</a:t>
            </a:r>
          </a:p>
          <a:p>
            <a:pPr lvl="1"/>
            <a:r>
              <a:rPr lang="en-US"/>
              <a:t>Fail-safe aborts:</a:t>
            </a:r>
          </a:p>
          <a:p>
            <a:pPr lvl="2"/>
            <a:r>
              <a:rPr lang="en-US"/>
              <a:t>when docked: stay docked.</a:t>
            </a:r>
          </a:p>
          <a:p>
            <a:pPr lvl="2"/>
            <a:r>
              <a:rPr lang="en-US"/>
              <a:t>when undocked: park on seafloor.</a:t>
            </a:r>
          </a:p>
          <a:p>
            <a:r>
              <a:rPr lang="en-US" b="1"/>
              <a:t>Highly desirable</a:t>
            </a:r>
          </a:p>
          <a:p>
            <a:pPr lvl="1"/>
            <a:r>
              <a:rPr lang="en-US"/>
              <a:t>Event-triggered response</a:t>
            </a:r>
          </a:p>
        </p:txBody>
      </p:sp>
    </p:spTree>
    <p:extLst>
      <p:ext uri="{BB962C8B-B14F-4D97-AF65-F5344CB8AC3E}">
        <p14:creationId xmlns:p14="http://schemas.microsoft.com/office/powerpoint/2010/main" val="33290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189480"/>
              </p:ext>
            </p:extLst>
          </p:nvPr>
        </p:nvGraphicFramePr>
        <p:xfrm>
          <a:off x="115279" y="2059053"/>
          <a:ext cx="8907527" cy="2820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Worksheet" r:id="rId3" imgW="18173700" imgH="5753100" progId="Excel.Sheet.12">
                  <p:embed/>
                </p:oleObj>
              </mc:Choice>
              <mc:Fallback>
                <p:oleObj name="Worksheet" r:id="rId3" imgW="18173700" imgH="5753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279" y="2059053"/>
                        <a:ext cx="8907527" cy="2820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284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WBS: see spreadsheet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9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961347"/>
              </p:ext>
            </p:extLst>
          </p:nvPr>
        </p:nvGraphicFramePr>
        <p:xfrm>
          <a:off x="757996" y="1767199"/>
          <a:ext cx="784812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3568171"/>
                <a:gridCol w="2222551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labor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ship time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2016 (acceleration)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Brett: +1month</a:t>
                      </a:r>
                    </a:p>
                    <a:p>
                      <a:r>
                        <a:rPr lang="en-US" baseline="0"/>
                        <a:t>Rob: +2 weeks</a:t>
                      </a:r>
                    </a:p>
                    <a:p>
                      <a:r>
                        <a:rPr lang="en-US" baseline="0"/>
                        <a:t>Hans: + 1 month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/>
                        <a:t>(MK: 1 day/week)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FTEs: design/fab/testing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FTEs: fab/assembly/at-sea</a:t>
                      </a:r>
                      <a:r>
                        <a:rPr lang="en-US" baseline="0"/>
                        <a:t> testing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deployments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days (contingency)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recoveries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n/a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790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Atomics - Notional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32" y="1447799"/>
            <a:ext cx="6920631" cy="515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450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04800" y="458000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WPDX Medium Power Data </a:t>
            </a:r>
            <a:r>
              <a:rPr lang="en" dirty="0" smtClean="0"/>
              <a:t>Sheet</a:t>
            </a:r>
            <a:br>
              <a:rPr lang="en" dirty="0" smtClean="0"/>
            </a:br>
            <a:r>
              <a:rPr lang="en" sz="2800" dirty="0" smtClean="0"/>
              <a:t>MBARI/Maughan</a:t>
            </a:r>
            <a:endParaRPr lang="en" sz="2800" dirty="0"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65967" y="1640562"/>
            <a:ext cx="7467600" cy="304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sz="2000" dirty="0"/>
              <a:t>Power: 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150 Watt continuous, 240 Watt peak (1 hr), resonant transfer using PowerByProxi technology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Voltage:  24v DC input and output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Current: 6 Amp output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Efficiency: ~75%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sz="2000" dirty="0"/>
              <a:t>Data: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100 Mbps ethernet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Option RF: 2.4 GHz point to point Ubiquity Radio, 10mW nominal, adjustable to 600mW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Option Optical: ‘work in progress’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sz="2000" dirty="0"/>
              <a:t>0 to 5 mm separation (derated from 1cm to allow for potting thickness)</a:t>
            </a:r>
          </a:p>
          <a:p>
            <a:pPr lvl="0">
              <a:spcBef>
                <a:spcPts val="0"/>
              </a:spcBef>
              <a:buNone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942767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180567"/>
            <a:ext cx="8520600" cy="117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Block Diagram of What we want to build for MARS </a:t>
            </a:r>
            <a:r>
              <a:rPr lang="en" sz="2300"/>
              <a:t>Toast goes in the Toaster</a:t>
            </a:r>
          </a:p>
        </p:txBody>
      </p:sp>
      <p:sp>
        <p:nvSpPr>
          <p:cNvPr id="67" name="Shape 67"/>
          <p:cNvSpPr/>
          <p:nvPr/>
        </p:nvSpPr>
        <p:spPr>
          <a:xfrm>
            <a:off x="2529600" y="1573967"/>
            <a:ext cx="3359700" cy="236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2840950" y="2105933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4822150" y="2105933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3831550" y="2105933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5347675" y="1666633"/>
            <a:ext cx="223800" cy="443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5445075" y="1764233"/>
            <a:ext cx="2461500" cy="248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594450" y="1666633"/>
            <a:ext cx="157500" cy="443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4" name="Shape 74"/>
          <p:cNvGrpSpPr/>
          <p:nvPr/>
        </p:nvGrpSpPr>
        <p:grpSpPr>
          <a:xfrm>
            <a:off x="253017" y="1513433"/>
            <a:ext cx="1737835" cy="2643883"/>
            <a:chOff x="311741" y="2192300"/>
            <a:chExt cx="1737835" cy="1982912"/>
          </a:xfrm>
        </p:grpSpPr>
        <p:sp>
          <p:nvSpPr>
            <p:cNvPr id="75" name="Shape 75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1461114" y="3519790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77" name="Shape 77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78" name="Shape 78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9" name="Shape 79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80" name="Shape 80"/>
            <p:cNvSpPr/>
            <p:nvPr/>
          </p:nvSpPr>
          <p:spPr>
            <a:xfrm rot="5400000">
              <a:off x="1686409" y="3163756"/>
              <a:ext cx="290889" cy="184918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81"/>
            <p:cNvSpPr/>
            <p:nvPr/>
          </p:nvSpPr>
          <p:spPr>
            <a:xfrm rot="5400000">
              <a:off x="1762599" y="2853645"/>
              <a:ext cx="138508" cy="184918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82" name="Shape 82"/>
            <p:cNvCxnSpPr/>
            <p:nvPr/>
          </p:nvCxnSpPr>
          <p:spPr>
            <a:xfrm flipH="1">
              <a:off x="311741" y="2830207"/>
              <a:ext cx="797399" cy="2091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83" name="Shape 83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name="adj1" fmla="val 125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5" name="Shape 85"/>
          <p:cNvSpPr/>
          <p:nvPr/>
        </p:nvSpPr>
        <p:spPr>
          <a:xfrm>
            <a:off x="3247650" y="2105933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4238250" y="2105933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5228850" y="2105933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8" name="Shape 88"/>
          <p:cNvCxnSpPr/>
          <p:nvPr/>
        </p:nvCxnSpPr>
        <p:spPr>
          <a:xfrm>
            <a:off x="5902375" y="3519800"/>
            <a:ext cx="1355700" cy="346000"/>
          </a:xfrm>
          <a:prstGeom prst="curvedConnector3">
            <a:avLst>
              <a:gd name="adj1" fmla="val 50000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grpSp>
        <p:nvGrpSpPr>
          <p:cNvPr id="89" name="Shape 89"/>
          <p:cNvGrpSpPr/>
          <p:nvPr/>
        </p:nvGrpSpPr>
        <p:grpSpPr>
          <a:xfrm>
            <a:off x="3022978" y="4506483"/>
            <a:ext cx="940937" cy="1902549"/>
            <a:chOff x="4605602" y="3349987"/>
            <a:chExt cx="940937" cy="1426912"/>
          </a:xfrm>
        </p:grpSpPr>
        <p:sp>
          <p:nvSpPr>
            <p:cNvPr id="90" name="Shape 90"/>
            <p:cNvSpPr/>
            <p:nvPr/>
          </p:nvSpPr>
          <p:spPr>
            <a:xfrm>
              <a:off x="4605602" y="3349987"/>
              <a:ext cx="940937" cy="1426912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4957939" y="4121365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92" name="Shape 92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95" name="Shape 95"/>
          <p:cNvSpPr/>
          <p:nvPr/>
        </p:nvSpPr>
        <p:spPr>
          <a:xfrm>
            <a:off x="5635541" y="2774273"/>
            <a:ext cx="184800" cy="3880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/>
          <p:nvPr/>
        </p:nvSpPr>
        <p:spPr>
          <a:xfrm>
            <a:off x="5635541" y="3276573"/>
            <a:ext cx="184800" cy="3880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 txBox="1"/>
          <p:nvPr/>
        </p:nvSpPr>
        <p:spPr>
          <a:xfrm>
            <a:off x="7340100" y="2992033"/>
            <a:ext cx="1492200" cy="147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375v @ 2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               or</a:t>
            </a:r>
          </a:p>
          <a:p>
            <a:pPr lvl="0">
              <a:spcBef>
                <a:spcPts val="0"/>
              </a:spcBef>
              <a:buNone/>
            </a:pPr>
            <a:r>
              <a:rPr lang="en" sz="1200"/>
              <a:t> 24v @ 30 amps</a:t>
            </a:r>
          </a:p>
        </p:txBody>
      </p:sp>
      <p:sp>
        <p:nvSpPr>
          <p:cNvPr id="98" name="Shape 98"/>
          <p:cNvSpPr/>
          <p:nvPr/>
        </p:nvSpPr>
        <p:spPr>
          <a:xfrm>
            <a:off x="6663575" y="4466669"/>
            <a:ext cx="184800" cy="1956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6663575" y="5573436"/>
            <a:ext cx="184800" cy="1956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6663575" y="5183769"/>
            <a:ext cx="184800" cy="1956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6663575" y="6352769"/>
            <a:ext cx="184800" cy="195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6663575" y="5963103"/>
            <a:ext cx="184800" cy="1956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6663575" y="4825217"/>
            <a:ext cx="184800" cy="1956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 txBox="1"/>
          <p:nvPr/>
        </p:nvSpPr>
        <p:spPr>
          <a:xfrm>
            <a:off x="6985575" y="6202367"/>
            <a:ext cx="1161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Load Light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6985575" y="5795967"/>
            <a:ext cx="1323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Resonant Power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6985575" y="5440367"/>
            <a:ext cx="1803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Load Control / Mon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6985575" y="5024367"/>
            <a:ext cx="15891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802.11 PtP Radio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6985575" y="4678367"/>
            <a:ext cx="21585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Ethernet Switch / Status Mon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6985575" y="4373567"/>
            <a:ext cx="19653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Inrush Lim / 375 to 24v </a:t>
            </a:r>
          </a:p>
        </p:txBody>
      </p:sp>
      <p:cxnSp>
        <p:nvCxnSpPr>
          <p:cNvPr id="110" name="Shape 110"/>
          <p:cNvCxnSpPr>
            <a:stCxn id="90" idx="0"/>
          </p:cNvCxnSpPr>
          <p:nvPr/>
        </p:nvCxnSpPr>
        <p:spPr>
          <a:xfrm rot="10800000">
            <a:off x="3418146" y="3433283"/>
            <a:ext cx="75300" cy="107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11" name="Shape 111"/>
          <p:cNvCxnSpPr/>
          <p:nvPr/>
        </p:nvCxnSpPr>
        <p:spPr>
          <a:xfrm rot="10800000" flipH="1">
            <a:off x="1991250" y="2992033"/>
            <a:ext cx="1025100" cy="117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12" name="Shape 112"/>
          <p:cNvSpPr/>
          <p:nvPr/>
        </p:nvSpPr>
        <p:spPr>
          <a:xfrm>
            <a:off x="5635550" y="2269097"/>
            <a:ext cx="184800" cy="3460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 txBox="1"/>
          <p:nvPr/>
        </p:nvSpPr>
        <p:spPr>
          <a:xfrm>
            <a:off x="569975" y="4313800"/>
            <a:ext cx="1803000" cy="79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150W continuous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240W peak</a:t>
            </a:r>
          </a:p>
        </p:txBody>
      </p:sp>
    </p:spTree>
    <p:extLst>
      <p:ext uri="{BB962C8B-B14F-4D97-AF65-F5344CB8AC3E}">
        <p14:creationId xmlns:p14="http://schemas.microsoft.com/office/powerpoint/2010/main" val="177361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5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Near-term opportunities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86" y="2266747"/>
            <a:ext cx="4236705" cy="175432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Benthic AUV (Ken)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4 deep transects in 12 months.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Sample w/down-looking camera one way, MBES the other way.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Highly desirable: Event-triggered response.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7206" y="2266747"/>
            <a:ext cx="4452722" cy="175432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Arctic AUV (mud volcanoes, Charlie)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6 under-ice surveys in 12 months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MBES &amp; SSS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Highly desirable: Event-triggered response.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Ship date: </a:t>
            </a:r>
            <a:r>
              <a:rPr lang="en-US" b="1"/>
              <a:t>April 2019 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9586" y="4099315"/>
            <a:ext cx="4236705" cy="1200329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/>
              <a:t>Notes</a:t>
            </a:r>
            <a:r>
              <a:rPr lang="en-US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Camera: low-altitude / low-speed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Trigger: a-comms from sediment event sensor.</a:t>
            </a:r>
          </a:p>
        </p:txBody>
      </p:sp>
      <p:sp>
        <p:nvSpPr>
          <p:cNvPr id="3" name="Rectangle 2"/>
          <p:cNvSpPr/>
          <p:nvPr/>
        </p:nvSpPr>
        <p:spPr>
          <a:xfrm>
            <a:off x="4537206" y="4099315"/>
            <a:ext cx="4452722" cy="147732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/>
              <a:t>Notes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300m&lt;D&lt; 750m depending on volcano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Trigger: sound-pressure level from eruption.</a:t>
            </a:r>
          </a:p>
        </p:txBody>
      </p:sp>
    </p:spTree>
    <p:extLst>
      <p:ext uri="{BB962C8B-B14F-4D97-AF65-F5344CB8AC3E}">
        <p14:creationId xmlns:p14="http://schemas.microsoft.com/office/powerpoint/2010/main" val="221095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Park&amp;Fly: Notional CONOPS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Arrive at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Deploy the dock and LBL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Prep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Launch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Run first transect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Parking verification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Depart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AUV periodically parks and flies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Return to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dock and LBL (minus anchor)</a:t>
            </a:r>
          </a:p>
        </p:txBody>
      </p:sp>
    </p:spTree>
    <p:extLst>
      <p:ext uri="{BB962C8B-B14F-4D97-AF65-F5344CB8AC3E}">
        <p14:creationId xmlns:p14="http://schemas.microsoft.com/office/powerpoint/2010/main" val="33357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Risk elements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85164" y="2432101"/>
            <a:ext cx="6202120" cy="2900523"/>
          </a:xfrm>
          <a:ln>
            <a:solidFill>
              <a:srgbClr val="00000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sz="2000" u="sng"/>
              <a:t>Schedule</a:t>
            </a:r>
            <a:r>
              <a:rPr lang="en-US" sz="2000"/>
              <a:t> (arctic AUV 2019 launch window).</a:t>
            </a:r>
          </a:p>
          <a:p>
            <a:r>
              <a:rPr lang="en-US" sz="2000"/>
              <a:t>Long-term environmental exposure.</a:t>
            </a:r>
          </a:p>
          <a:p>
            <a:r>
              <a:rPr lang="en-US" sz="2000"/>
              <a:t>Long-duration.</a:t>
            </a:r>
          </a:p>
          <a:p>
            <a:r>
              <a:rPr lang="en-US" sz="2000"/>
              <a:t>Robust docking/undocking.</a:t>
            </a:r>
          </a:p>
          <a:p>
            <a:r>
              <a:rPr lang="en-US" sz="2000"/>
              <a:t>Unattended boot reliability.</a:t>
            </a:r>
          </a:p>
          <a:p>
            <a:r>
              <a:rPr lang="en-US" sz="2000"/>
              <a:t>Guaranteeing data quality &amp; integrity.</a:t>
            </a:r>
          </a:p>
          <a:p>
            <a:r>
              <a:rPr lang="en-US" sz="2000"/>
              <a:t>Extended duration S/W error-handling. </a:t>
            </a:r>
          </a:p>
          <a:p>
            <a:r>
              <a:rPr lang="en-US" sz="2000"/>
              <a:t>Testing long mission in a short time.</a:t>
            </a:r>
          </a:p>
          <a:p>
            <a:r>
              <a:rPr lang="en-US" sz="2000"/>
              <a:t>Cannot monitor AUV progress while under-ice.</a:t>
            </a:r>
          </a:p>
        </p:txBody>
      </p:sp>
    </p:spTree>
    <p:extLst>
      <p:ext uri="{BB962C8B-B14F-4D97-AF65-F5344CB8AC3E}">
        <p14:creationId xmlns:p14="http://schemas.microsoft.com/office/powerpoint/2010/main" val="225040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Approach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42127"/>
              </p:ext>
            </p:extLst>
          </p:nvPr>
        </p:nvGraphicFramePr>
        <p:xfrm>
          <a:off x="490620" y="1643972"/>
          <a:ext cx="8229600" cy="479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ramp-up funding July 2016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resource</a:t>
                      </a:r>
                      <a:r>
                        <a:rPr lang="en-US" baseline="0"/>
                        <a:t> continuity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/>
                        <a:t>go/nogo gates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Long-term environmental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all Ti/plastic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larger oil reserve / testing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Long-duration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hibernation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battery chemistry: trade study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Robust</a:t>
                      </a:r>
                      <a:r>
                        <a:rPr lang="en-US" baseline="0"/>
                        <a:t> docking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Lots</a:t>
                      </a:r>
                      <a:r>
                        <a:rPr lang="en-US" baseline="0" dirty="0" smtClean="0"/>
                        <a:t> of testing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Unattended</a:t>
                      </a:r>
                      <a:r>
                        <a:rPr lang="en-US" baseline="0"/>
                        <a:t> boot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 quality/integrity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S/W error-handling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Testing long-duration in short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see </a:t>
                      </a:r>
                      <a:r>
                        <a:rPr lang="en-US" i="1"/>
                        <a:t>Test Sequence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No progress monitoring under-ice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/>
                        <a:t>fail-safe</a:t>
                      </a:r>
                      <a:r>
                        <a:rPr lang="en-US" i="0" baseline="0"/>
                        <a:t> mission aborts</a:t>
                      </a:r>
                      <a:endParaRPr lang="en-US" i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67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Proposed Test Sequence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571051"/>
              </p:ext>
            </p:extLst>
          </p:nvPr>
        </p:nvGraphicFramePr>
        <p:xfrm>
          <a:off x="1179088" y="2919737"/>
          <a:ext cx="6134100" cy="344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Worksheet" r:id="rId3" imgW="6134100" imgH="3441700" progId="Excel.Sheet.12">
                  <p:embed/>
                </p:oleObj>
              </mc:Choice>
              <mc:Fallback>
                <p:oleObj name="Worksheet" r:id="rId3" imgW="6134100" imgH="3441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9088" y="2919737"/>
                        <a:ext cx="6134100" cy="3441700"/>
                      </a:xfrm>
                      <a:prstGeom prst="rect">
                        <a:avLst/>
                      </a:prstGeom>
                      <a:ln>
                        <a:solidFill>
                          <a:srgbClr val="0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591527" y="1797792"/>
            <a:ext cx="7514011" cy="867699"/>
            <a:chOff x="591527" y="1797792"/>
            <a:chExt cx="7514011" cy="867699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54319760"/>
                </p:ext>
              </p:extLst>
            </p:nvPr>
          </p:nvGraphicFramePr>
          <p:xfrm>
            <a:off x="591527" y="1948877"/>
            <a:ext cx="7514011" cy="716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0" name="Worksheet" r:id="rId5" imgW="12395200" imgH="1181100" progId="Excel.Sheet.12">
                    <p:embed/>
                  </p:oleObj>
                </mc:Choice>
                <mc:Fallback>
                  <p:oleObj name="Worksheet" r:id="rId5" imgW="12395200" imgH="118110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91527" y="1948877"/>
                          <a:ext cx="7514011" cy="71661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4047788"/>
                </p:ext>
              </p:extLst>
            </p:nvPr>
          </p:nvGraphicFramePr>
          <p:xfrm>
            <a:off x="591527" y="1797792"/>
            <a:ext cx="6983345" cy="120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" name="Worksheet" r:id="rId7" imgW="11569700" imgH="203200" progId="Excel.Sheet.12">
                    <p:embed/>
                  </p:oleObj>
                </mc:Choice>
                <mc:Fallback>
                  <p:oleObj name="Worksheet" r:id="rId7" imgW="11569700" imgH="20320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91527" y="1797792"/>
                          <a:ext cx="6983345" cy="1206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9610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03" y="4826161"/>
            <a:ext cx="8990953" cy="19095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A6A6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926701" y="504505"/>
            <a:ext cx="22843" cy="16571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40992" y="1646262"/>
            <a:ext cx="16872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USBL transponder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79474" y="2010187"/>
            <a:ext cx="231513" cy="15143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Rectangle 14"/>
          <p:cNvSpPr/>
          <p:nvPr/>
        </p:nvSpPr>
        <p:spPr>
          <a:xfrm>
            <a:off x="353503" y="4611191"/>
            <a:ext cx="1196966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6" name="Summing Junction 15"/>
          <p:cNvSpPr/>
          <p:nvPr/>
        </p:nvSpPr>
        <p:spPr>
          <a:xfrm>
            <a:off x="742612" y="4265986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8" name="TextBox 17"/>
          <p:cNvSpPr txBox="1"/>
          <p:nvPr/>
        </p:nvSpPr>
        <p:spPr>
          <a:xfrm>
            <a:off x="1098877" y="3952100"/>
            <a:ext cx="1614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acoustic release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7605" y="4467869"/>
            <a:ext cx="814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anchor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95602" y="322365"/>
            <a:ext cx="578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float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91909" y="2280695"/>
            <a:ext cx="1836574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2" name="Delay 21"/>
          <p:cNvSpPr/>
          <p:nvPr/>
        </p:nvSpPr>
        <p:spPr>
          <a:xfrm>
            <a:off x="7108700" y="2280695"/>
            <a:ext cx="1425387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3" name="Delay 22"/>
          <p:cNvSpPr/>
          <p:nvPr/>
        </p:nvSpPr>
        <p:spPr>
          <a:xfrm flipH="1">
            <a:off x="2675700" y="2280695"/>
            <a:ext cx="1114732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4" name="Trapezoid 23"/>
          <p:cNvSpPr/>
          <p:nvPr/>
        </p:nvSpPr>
        <p:spPr>
          <a:xfrm rot="5400000" flipH="1">
            <a:off x="8106319" y="2537689"/>
            <a:ext cx="721711" cy="182726"/>
          </a:xfrm>
          <a:prstGeom prst="trapezoid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0" name="Rectangle 29"/>
          <p:cNvSpPr/>
          <p:nvPr/>
        </p:nvSpPr>
        <p:spPr>
          <a:xfrm rot="16200000">
            <a:off x="2707389" y="2531112"/>
            <a:ext cx="486102" cy="18446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1" name="TextBox 30"/>
          <p:cNvSpPr txBox="1"/>
          <p:nvPr/>
        </p:nvSpPr>
        <p:spPr>
          <a:xfrm>
            <a:off x="3266742" y="1864372"/>
            <a:ext cx="613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iUSBL</a:t>
            </a:r>
            <a:endParaRPr lang="en-US" sz="1400" dirty="0"/>
          </a:p>
        </p:txBody>
      </p:sp>
      <p:sp>
        <p:nvSpPr>
          <p:cNvPr id="33" name="Rectangle 32"/>
          <p:cNvSpPr/>
          <p:nvPr/>
        </p:nvSpPr>
        <p:spPr>
          <a:xfrm>
            <a:off x="5628483" y="2280695"/>
            <a:ext cx="1480217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4" name="TextBox 33"/>
          <p:cNvSpPr txBox="1"/>
          <p:nvPr/>
        </p:nvSpPr>
        <p:spPr>
          <a:xfrm>
            <a:off x="5764749" y="2314068"/>
            <a:ext cx="1245651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science payload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40371" y="2423458"/>
            <a:ext cx="825867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battery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96190" y="2436489"/>
            <a:ext cx="79551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control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99305" y="3611836"/>
            <a:ext cx="146211" cy="82227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8" name="Extract 37"/>
          <p:cNvSpPr/>
          <p:nvPr/>
        </p:nvSpPr>
        <p:spPr>
          <a:xfrm>
            <a:off x="4758525" y="4641704"/>
            <a:ext cx="831480" cy="332782"/>
          </a:xfrm>
          <a:prstGeom prst="flowChartExtra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9" name="TextBox 38"/>
          <p:cNvSpPr txBox="1"/>
          <p:nvPr/>
        </p:nvSpPr>
        <p:spPr>
          <a:xfrm>
            <a:off x="4081348" y="3789662"/>
            <a:ext cx="821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LBL (x4)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3536" y="1699365"/>
            <a:ext cx="149653" cy="621646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1" name="Rectangle 40"/>
          <p:cNvSpPr/>
          <p:nvPr/>
        </p:nvSpPr>
        <p:spPr>
          <a:xfrm>
            <a:off x="7581624" y="2169483"/>
            <a:ext cx="255840" cy="19742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2" name="TextBox 41"/>
          <p:cNvSpPr txBox="1"/>
          <p:nvPr/>
        </p:nvSpPr>
        <p:spPr>
          <a:xfrm>
            <a:off x="7285515" y="1596951"/>
            <a:ext cx="1537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Avtrak </a:t>
            </a:r>
          </a:p>
          <a:p>
            <a:pPr algn="ctr"/>
            <a:r>
              <a:rPr lang="en-US" sz="1400"/>
              <a:t>(track&amp;comms)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072149" y="1677276"/>
            <a:ext cx="346472" cy="1408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5" name="Rectangle 44"/>
          <p:cNvSpPr/>
          <p:nvPr/>
        </p:nvSpPr>
        <p:spPr>
          <a:xfrm>
            <a:off x="7163521" y="2434595"/>
            <a:ext cx="136957" cy="6349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6" name="TextBox 45"/>
          <p:cNvSpPr txBox="1"/>
          <p:nvPr/>
        </p:nvSpPr>
        <p:spPr>
          <a:xfrm>
            <a:off x="6329805" y="2975417"/>
            <a:ext cx="8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INS/DVL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94122" y="2844869"/>
            <a:ext cx="255840" cy="12574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50" name="TextBox 49"/>
          <p:cNvSpPr txBox="1"/>
          <p:nvPr/>
        </p:nvSpPr>
        <p:spPr>
          <a:xfrm>
            <a:off x="7512396" y="2943205"/>
            <a:ext cx="1599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hibernation controller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95145" y="2436489"/>
            <a:ext cx="632805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nose</a:t>
            </a:r>
          </a:p>
        </p:txBody>
      </p:sp>
      <p:cxnSp>
        <p:nvCxnSpPr>
          <p:cNvPr id="54" name="Curved Connector 53"/>
          <p:cNvCxnSpPr/>
          <p:nvPr/>
        </p:nvCxnSpPr>
        <p:spPr>
          <a:xfrm rot="5400000">
            <a:off x="6741224" y="3017502"/>
            <a:ext cx="880495" cy="800312"/>
          </a:xfrm>
          <a:prstGeom prst="curvedConnector3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402199" y="3845091"/>
            <a:ext cx="2413003" cy="73866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/>
              <a:t>trigger:</a:t>
            </a:r>
          </a:p>
          <a:p>
            <a:r>
              <a:rPr lang="en-US" sz="1400"/>
              <a:t>a-modem (benthic)</a:t>
            </a:r>
          </a:p>
          <a:p>
            <a:r>
              <a:rPr lang="en-US" sz="1400"/>
              <a:t>eruption detector (arctic)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65965" y="157690"/>
            <a:ext cx="263039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Notional Vehicle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52203" y="2835211"/>
            <a:ext cx="817981" cy="1251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8" name="TextBox 47"/>
          <p:cNvSpPr txBox="1"/>
          <p:nvPr/>
        </p:nvSpPr>
        <p:spPr>
          <a:xfrm>
            <a:off x="4227116" y="2933547"/>
            <a:ext cx="2036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emergency scuttle</a:t>
            </a:r>
          </a:p>
        </p:txBody>
      </p:sp>
      <p:sp>
        <p:nvSpPr>
          <p:cNvPr id="52" name="Summing Junction 51"/>
          <p:cNvSpPr/>
          <p:nvPr/>
        </p:nvSpPr>
        <p:spPr>
          <a:xfrm>
            <a:off x="5033154" y="4400827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" name="Left Brace 1"/>
          <p:cNvSpPr/>
          <p:nvPr/>
        </p:nvSpPr>
        <p:spPr>
          <a:xfrm rot="5400000">
            <a:off x="5738544" y="-1477390"/>
            <a:ext cx="176594" cy="546339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4798830" y="858232"/>
            <a:ext cx="2070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corrosion-free exterior</a:t>
            </a:r>
          </a:p>
        </p:txBody>
      </p:sp>
      <p:sp>
        <p:nvSpPr>
          <p:cNvPr id="3" name="Rectangle 2"/>
          <p:cNvSpPr/>
          <p:nvPr/>
        </p:nvSpPr>
        <p:spPr>
          <a:xfrm>
            <a:off x="157524" y="167771"/>
            <a:ext cx="1588923" cy="10406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879642" y="3069515"/>
            <a:ext cx="11421" cy="153449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893" y="2161623"/>
            <a:ext cx="2467628" cy="78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8893" y="3060500"/>
            <a:ext cx="248155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2536521" y="1524876"/>
            <a:ext cx="1305934" cy="64460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538451" y="3060500"/>
            <a:ext cx="1189498" cy="7291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237746" y="3053380"/>
            <a:ext cx="231513" cy="151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6" name="Rectangle 65"/>
          <p:cNvSpPr/>
          <p:nvPr/>
        </p:nvSpPr>
        <p:spPr>
          <a:xfrm>
            <a:off x="3965591" y="2823982"/>
            <a:ext cx="231513" cy="151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7" name="TextBox 66"/>
          <p:cNvSpPr txBox="1"/>
          <p:nvPr/>
        </p:nvSpPr>
        <p:spPr>
          <a:xfrm>
            <a:off x="136712" y="2405711"/>
            <a:ext cx="150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AUV Dock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46707" y="3212453"/>
            <a:ext cx="84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Opt.</a:t>
            </a:r>
          </a:p>
          <a:p>
            <a:r>
              <a:rPr lang="en-US" sz="1400" dirty="0" smtClean="0"/>
              <a:t>Data</a:t>
            </a:r>
          </a:p>
          <a:p>
            <a:r>
              <a:rPr lang="en-US" sz="1400" dirty="0" smtClean="0"/>
              <a:t>Power</a:t>
            </a:r>
          </a:p>
          <a:p>
            <a:r>
              <a:rPr lang="en-US" sz="1400" dirty="0" smtClean="0"/>
              <a:t>Transfer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6612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bson\Pictures\Docking\conedock_u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31" y="3705781"/>
            <a:ext cx="4130414" cy="286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bson\Pictures\Docking\DSC_01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8" y="1787910"/>
            <a:ext cx="2583907" cy="171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X:\900393_AUV_Docking\AUV_Docking.Pictures\Photos\Recovered dock\DSC_01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153" y="3842178"/>
            <a:ext cx="4233188" cy="281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MBARI Dock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014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3 Feb 06; RSM ; Page </a:t>
            </a:r>
            <a:fld id="{9F7C3C4F-A2D4-438A-8227-C1CDA2DD4069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98708" name="Line 52"/>
          <p:cNvSpPr>
            <a:spLocks noChangeShapeType="1"/>
          </p:cNvSpPr>
          <p:nvPr/>
        </p:nvSpPr>
        <p:spPr bwMode="auto">
          <a:xfrm>
            <a:off x="3941763" y="4581525"/>
            <a:ext cx="504825" cy="4603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58" name="Line 2"/>
          <p:cNvSpPr>
            <a:spLocks noChangeShapeType="1"/>
          </p:cNvSpPr>
          <p:nvPr/>
        </p:nvSpPr>
        <p:spPr bwMode="auto">
          <a:xfrm flipV="1">
            <a:off x="3921125" y="3727450"/>
            <a:ext cx="90488" cy="9239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title"/>
          </p:nvPr>
        </p:nvSpPr>
        <p:spPr>
          <a:xfrm>
            <a:off x="777875" y="174625"/>
            <a:ext cx="7764463" cy="898525"/>
          </a:xfrm>
        </p:spPr>
        <p:txBody>
          <a:bodyPr/>
          <a:lstStyle/>
          <a:p>
            <a:r>
              <a:rPr lang="en-US" altLang="en-US"/>
              <a:t>Docking Sequence</a:t>
            </a:r>
          </a:p>
        </p:txBody>
      </p:sp>
      <p:grpSp>
        <p:nvGrpSpPr>
          <p:cNvPr id="198660" name="Group 4"/>
          <p:cNvGrpSpPr>
            <a:grpSpLocks/>
          </p:cNvGrpSpPr>
          <p:nvPr/>
        </p:nvGrpSpPr>
        <p:grpSpPr bwMode="auto">
          <a:xfrm>
            <a:off x="1947863" y="4144963"/>
            <a:ext cx="1566862" cy="1619250"/>
            <a:chOff x="441" y="2643"/>
            <a:chExt cx="987" cy="1020"/>
          </a:xfrm>
        </p:grpSpPr>
        <p:sp>
          <p:nvSpPr>
            <p:cNvPr id="198661" name="Line 5"/>
            <p:cNvSpPr>
              <a:spLocks noChangeShapeType="1"/>
            </p:cNvSpPr>
            <p:nvPr/>
          </p:nvSpPr>
          <p:spPr bwMode="auto">
            <a:xfrm flipV="1">
              <a:off x="446" y="2643"/>
              <a:ext cx="0" cy="10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662" name="Line 6"/>
            <p:cNvSpPr>
              <a:spLocks noChangeShapeType="1"/>
            </p:cNvSpPr>
            <p:nvPr/>
          </p:nvSpPr>
          <p:spPr bwMode="auto">
            <a:xfrm>
              <a:off x="441" y="3653"/>
              <a:ext cx="9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8663" name="Text Box 7"/>
          <p:cNvSpPr txBox="1">
            <a:spLocks noChangeArrowheads="1"/>
          </p:cNvSpPr>
          <p:nvPr/>
        </p:nvSpPr>
        <p:spPr bwMode="auto">
          <a:xfrm>
            <a:off x="1744663" y="3714750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N</a:t>
            </a:r>
          </a:p>
        </p:txBody>
      </p:sp>
      <p:sp>
        <p:nvSpPr>
          <p:cNvPr id="198664" name="Text Box 8"/>
          <p:cNvSpPr txBox="1">
            <a:spLocks noChangeArrowheads="1"/>
          </p:cNvSpPr>
          <p:nvPr/>
        </p:nvSpPr>
        <p:spPr bwMode="auto">
          <a:xfrm>
            <a:off x="3508375" y="5510213"/>
            <a:ext cx="369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E</a:t>
            </a:r>
          </a:p>
        </p:txBody>
      </p:sp>
      <p:sp>
        <p:nvSpPr>
          <p:cNvPr id="198665" name="Line 9"/>
          <p:cNvSpPr>
            <a:spLocks noChangeShapeType="1"/>
          </p:cNvSpPr>
          <p:nvPr/>
        </p:nvSpPr>
        <p:spPr bwMode="auto">
          <a:xfrm flipV="1">
            <a:off x="2890838" y="1963738"/>
            <a:ext cx="3800475" cy="2951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66" name="AutoShape 10"/>
          <p:cNvSpPr>
            <a:spLocks noChangeArrowheads="1"/>
          </p:cNvSpPr>
          <p:nvPr/>
        </p:nvSpPr>
        <p:spPr bwMode="auto">
          <a:xfrm>
            <a:off x="2773363" y="4805363"/>
            <a:ext cx="238125" cy="22225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67" name="Text Box 11"/>
          <p:cNvSpPr txBox="1">
            <a:spLocks noChangeArrowheads="1"/>
          </p:cNvSpPr>
          <p:nvPr/>
        </p:nvSpPr>
        <p:spPr bwMode="auto">
          <a:xfrm>
            <a:off x="1995488" y="4373563"/>
            <a:ext cx="11572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Outer Marker</a:t>
            </a:r>
          </a:p>
          <a:p>
            <a:r>
              <a:rPr lang="en-US" altLang="en-US" sz="1400"/>
              <a:t>Waypoint</a:t>
            </a:r>
            <a:endParaRPr lang="en-US" altLang="en-US"/>
          </a:p>
        </p:txBody>
      </p:sp>
      <p:sp>
        <p:nvSpPr>
          <p:cNvPr id="198668" name="Text Box 12"/>
          <p:cNvSpPr txBox="1">
            <a:spLocks noChangeArrowheads="1"/>
          </p:cNvSpPr>
          <p:nvPr/>
        </p:nvSpPr>
        <p:spPr bwMode="auto">
          <a:xfrm>
            <a:off x="6753225" y="2052638"/>
            <a:ext cx="569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Dock</a:t>
            </a:r>
            <a:endParaRPr lang="en-US" altLang="en-US"/>
          </a:p>
        </p:txBody>
      </p:sp>
      <p:grpSp>
        <p:nvGrpSpPr>
          <p:cNvPr id="198669" name="Group 13"/>
          <p:cNvGrpSpPr>
            <a:grpSpLocks/>
          </p:cNvGrpSpPr>
          <p:nvPr/>
        </p:nvGrpSpPr>
        <p:grpSpPr bwMode="auto">
          <a:xfrm rot="-18404658">
            <a:off x="5290344" y="2905919"/>
            <a:ext cx="581025" cy="573087"/>
            <a:chOff x="441" y="2643"/>
            <a:chExt cx="987" cy="1020"/>
          </a:xfrm>
        </p:grpSpPr>
        <p:sp>
          <p:nvSpPr>
            <p:cNvPr id="198670" name="Line 14"/>
            <p:cNvSpPr>
              <a:spLocks noChangeShapeType="1"/>
            </p:cNvSpPr>
            <p:nvPr/>
          </p:nvSpPr>
          <p:spPr bwMode="auto">
            <a:xfrm flipV="1">
              <a:off x="446" y="2643"/>
              <a:ext cx="0" cy="102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671" name="Line 15"/>
            <p:cNvSpPr>
              <a:spLocks noChangeShapeType="1"/>
            </p:cNvSpPr>
            <p:nvPr/>
          </p:nvSpPr>
          <p:spPr bwMode="auto">
            <a:xfrm>
              <a:off x="441" y="3653"/>
              <a:ext cx="987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8672" name="Arc 16"/>
          <p:cNvSpPr>
            <a:spLocks/>
          </p:cNvSpPr>
          <p:nvPr/>
        </p:nvSpPr>
        <p:spPr bwMode="auto">
          <a:xfrm>
            <a:off x="1955800" y="3735388"/>
            <a:ext cx="1443038" cy="7667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73" name="Text Box 17"/>
          <p:cNvSpPr txBox="1">
            <a:spLocks noChangeArrowheads="1"/>
          </p:cNvSpPr>
          <p:nvPr/>
        </p:nvSpPr>
        <p:spPr bwMode="auto">
          <a:xfrm>
            <a:off x="2589213" y="3586163"/>
            <a:ext cx="747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Bearing</a:t>
            </a:r>
            <a:endParaRPr lang="en-US" altLang="en-US"/>
          </a:p>
        </p:txBody>
      </p:sp>
      <p:sp>
        <p:nvSpPr>
          <p:cNvPr id="198674" name="Text Box 18"/>
          <p:cNvSpPr txBox="1">
            <a:spLocks noChangeArrowheads="1"/>
          </p:cNvSpPr>
          <p:nvPr/>
        </p:nvSpPr>
        <p:spPr bwMode="auto">
          <a:xfrm>
            <a:off x="2708275" y="5853113"/>
            <a:ext cx="12842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Inertially Fixed</a:t>
            </a:r>
          </a:p>
          <a:p>
            <a:r>
              <a:rPr lang="en-US" altLang="en-US" sz="1400"/>
              <a:t>Coordinates</a:t>
            </a:r>
            <a:endParaRPr lang="en-US" altLang="en-US"/>
          </a:p>
        </p:txBody>
      </p:sp>
      <p:sp>
        <p:nvSpPr>
          <p:cNvPr id="198676" name="Text Box 20"/>
          <p:cNvSpPr txBox="1">
            <a:spLocks noChangeArrowheads="1"/>
          </p:cNvSpPr>
          <p:nvPr/>
        </p:nvSpPr>
        <p:spPr bwMode="auto">
          <a:xfrm>
            <a:off x="5486400" y="3352800"/>
            <a:ext cx="1785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y    </a:t>
            </a:r>
            <a:r>
              <a:rPr lang="en-US" altLang="en-US" sz="1400"/>
              <a:t>Cross-Track Error</a:t>
            </a:r>
            <a:endParaRPr lang="en-US" altLang="en-US" sz="1600" b="1" i="1"/>
          </a:p>
        </p:txBody>
      </p:sp>
      <p:sp>
        <p:nvSpPr>
          <p:cNvPr id="198677" name="Line 21"/>
          <p:cNvSpPr>
            <a:spLocks noChangeShapeType="1"/>
          </p:cNvSpPr>
          <p:nvPr/>
        </p:nvSpPr>
        <p:spPr bwMode="auto">
          <a:xfrm flipH="1">
            <a:off x="3927475" y="2419350"/>
            <a:ext cx="2798763" cy="2190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98678" name="AutoShape 22"/>
          <p:cNvCxnSpPr>
            <a:cxnSpLocks noChangeShapeType="1"/>
          </p:cNvCxnSpPr>
          <p:nvPr/>
        </p:nvCxnSpPr>
        <p:spPr bwMode="auto">
          <a:xfrm rot="5400000" flipH="1" flipV="1">
            <a:off x="3255963" y="4243388"/>
            <a:ext cx="307975" cy="1038225"/>
          </a:xfrm>
          <a:prstGeom prst="curvedConnector3">
            <a:avLst>
              <a:gd name="adj1" fmla="val 278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8679" name="Arc 23"/>
          <p:cNvSpPr>
            <a:spLocks/>
          </p:cNvSpPr>
          <p:nvPr/>
        </p:nvSpPr>
        <p:spPr bwMode="auto">
          <a:xfrm>
            <a:off x="1982788" y="3197225"/>
            <a:ext cx="2016125" cy="76676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80" name="Text Box 24"/>
          <p:cNvSpPr txBox="1">
            <a:spLocks noChangeArrowheads="1"/>
          </p:cNvSpPr>
          <p:nvPr/>
        </p:nvSpPr>
        <p:spPr bwMode="auto">
          <a:xfrm>
            <a:off x="2673350" y="2928938"/>
            <a:ext cx="78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Heading</a:t>
            </a:r>
            <a:endParaRPr lang="en-US" altLang="en-US"/>
          </a:p>
        </p:txBody>
      </p:sp>
      <p:grpSp>
        <p:nvGrpSpPr>
          <p:cNvPr id="198682" name="Group 26"/>
          <p:cNvGrpSpPr>
            <a:grpSpLocks/>
          </p:cNvGrpSpPr>
          <p:nvPr/>
        </p:nvGrpSpPr>
        <p:grpSpPr bwMode="auto">
          <a:xfrm rot="3185724">
            <a:off x="4611688" y="1560512"/>
            <a:ext cx="1423988" cy="588963"/>
            <a:chOff x="1758" y="935"/>
            <a:chExt cx="897" cy="371"/>
          </a:xfrm>
        </p:grpSpPr>
        <p:sp>
          <p:nvSpPr>
            <p:cNvPr id="198683" name="AutoShape 27"/>
            <p:cNvSpPr>
              <a:spLocks noChangeArrowheads="1"/>
            </p:cNvSpPr>
            <p:nvPr/>
          </p:nvSpPr>
          <p:spPr bwMode="auto">
            <a:xfrm rot="-334">
              <a:off x="1755" y="934"/>
              <a:ext cx="897" cy="371"/>
            </a:xfrm>
            <a:prstGeom prst="rightArrow">
              <a:avLst>
                <a:gd name="adj1" fmla="val 49861"/>
                <a:gd name="adj2" fmla="val 61721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684" name="Text Box 28"/>
            <p:cNvSpPr txBox="1">
              <a:spLocks noChangeArrowheads="1"/>
            </p:cNvSpPr>
            <p:nvPr/>
          </p:nvSpPr>
          <p:spPr bwMode="auto">
            <a:xfrm>
              <a:off x="1886" y="1028"/>
              <a:ext cx="45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/>
                <a:t>Current</a:t>
              </a:r>
              <a:endParaRPr lang="en-US" altLang="en-US"/>
            </a:p>
          </p:txBody>
        </p:sp>
      </p:grpSp>
      <p:sp>
        <p:nvSpPr>
          <p:cNvPr id="198685" name="Text Box 29"/>
          <p:cNvSpPr txBox="1">
            <a:spLocks noChangeArrowheads="1"/>
          </p:cNvSpPr>
          <p:nvPr/>
        </p:nvSpPr>
        <p:spPr bwMode="auto">
          <a:xfrm>
            <a:off x="3516313" y="4849813"/>
            <a:ext cx="7381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Vehicle</a:t>
            </a:r>
            <a:endParaRPr lang="en-US" altLang="en-US"/>
          </a:p>
        </p:txBody>
      </p:sp>
      <p:grpSp>
        <p:nvGrpSpPr>
          <p:cNvPr id="198686" name="Group 30"/>
          <p:cNvGrpSpPr>
            <a:grpSpLocks/>
          </p:cNvGrpSpPr>
          <p:nvPr/>
        </p:nvGrpSpPr>
        <p:grpSpPr bwMode="auto">
          <a:xfrm rot="-5085985">
            <a:off x="3636962" y="4540251"/>
            <a:ext cx="582613" cy="138112"/>
            <a:chOff x="3224" y="2926"/>
            <a:chExt cx="819" cy="145"/>
          </a:xfrm>
        </p:grpSpPr>
        <p:sp>
          <p:nvSpPr>
            <p:cNvPr id="198687" name="Oval 31"/>
            <p:cNvSpPr>
              <a:spLocks noChangeArrowheads="1"/>
            </p:cNvSpPr>
            <p:nvPr/>
          </p:nvSpPr>
          <p:spPr bwMode="auto">
            <a:xfrm>
              <a:off x="3271" y="2926"/>
              <a:ext cx="772" cy="1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688" name="Rectangle 32"/>
            <p:cNvSpPr>
              <a:spLocks noChangeArrowheads="1"/>
            </p:cNvSpPr>
            <p:nvPr/>
          </p:nvSpPr>
          <p:spPr bwMode="auto">
            <a:xfrm>
              <a:off x="3224" y="2929"/>
              <a:ext cx="55" cy="140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8689" name="Line 33"/>
          <p:cNvSpPr>
            <a:spLocks noChangeShapeType="1"/>
          </p:cNvSpPr>
          <p:nvPr/>
        </p:nvSpPr>
        <p:spPr bwMode="auto">
          <a:xfrm>
            <a:off x="534988" y="1377950"/>
            <a:ext cx="3798887" cy="3556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90" name="Line 34"/>
          <p:cNvSpPr>
            <a:spLocks noChangeShapeType="1"/>
          </p:cNvSpPr>
          <p:nvPr/>
        </p:nvSpPr>
        <p:spPr bwMode="auto">
          <a:xfrm flipH="1">
            <a:off x="2933700" y="1852613"/>
            <a:ext cx="1306513" cy="28384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91" name="Text Box 35"/>
          <p:cNvSpPr txBox="1">
            <a:spLocks noChangeArrowheads="1"/>
          </p:cNvSpPr>
          <p:nvPr/>
        </p:nvSpPr>
        <p:spPr bwMode="auto">
          <a:xfrm>
            <a:off x="4953000" y="4114800"/>
            <a:ext cx="4038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1800">
                <a:solidFill>
                  <a:srgbClr val="3399FF"/>
                </a:solidFill>
              </a:rPr>
              <a:t>Pure Pursuit Homing  &amp; Navigation Fix</a:t>
            </a:r>
          </a:p>
          <a:p>
            <a:pPr>
              <a:buFontTx/>
              <a:buAutoNum type="arabicPeriod"/>
            </a:pPr>
            <a:r>
              <a:rPr lang="en-US" altLang="en-US" sz="1800">
                <a:solidFill>
                  <a:srgbClr val="3399FF"/>
                </a:solidFill>
              </a:rPr>
              <a:t>Cross-track control (Waypoint)</a:t>
            </a:r>
          </a:p>
          <a:p>
            <a:pPr>
              <a:buFontTx/>
              <a:buAutoNum type="arabicPeriod"/>
            </a:pPr>
            <a:r>
              <a:rPr lang="en-US" altLang="en-US" sz="1800">
                <a:solidFill>
                  <a:srgbClr val="3399FF"/>
                </a:solidFill>
              </a:rPr>
              <a:t>Cross-track USBL control (Docking)</a:t>
            </a:r>
          </a:p>
        </p:txBody>
      </p:sp>
      <p:grpSp>
        <p:nvGrpSpPr>
          <p:cNvPr id="198694" name="Group 38"/>
          <p:cNvGrpSpPr>
            <a:grpSpLocks/>
          </p:cNvGrpSpPr>
          <p:nvPr/>
        </p:nvGrpSpPr>
        <p:grpSpPr bwMode="auto">
          <a:xfrm rot="3035565">
            <a:off x="6791325" y="1143000"/>
            <a:ext cx="641350" cy="920750"/>
            <a:chOff x="2400" y="1152"/>
            <a:chExt cx="576" cy="624"/>
          </a:xfrm>
        </p:grpSpPr>
        <p:grpSp>
          <p:nvGrpSpPr>
            <p:cNvPr id="198695" name="Group 39"/>
            <p:cNvGrpSpPr>
              <a:grpSpLocks/>
            </p:cNvGrpSpPr>
            <p:nvPr/>
          </p:nvGrpSpPr>
          <p:grpSpPr bwMode="auto">
            <a:xfrm rot="10800000">
              <a:off x="2400" y="1152"/>
              <a:ext cx="576" cy="624"/>
              <a:chOff x="2640" y="1248"/>
              <a:chExt cx="765" cy="1248"/>
            </a:xfrm>
          </p:grpSpPr>
          <p:sp>
            <p:nvSpPr>
              <p:cNvPr id="198696" name="AutoShape 40"/>
              <p:cNvSpPr>
                <a:spLocks noChangeArrowheads="1"/>
              </p:cNvSpPr>
              <p:nvPr/>
            </p:nvSpPr>
            <p:spPr bwMode="auto">
              <a:xfrm>
                <a:off x="2640" y="1248"/>
                <a:ext cx="765" cy="576"/>
              </a:xfrm>
              <a:custGeom>
                <a:avLst/>
                <a:gdLst>
                  <a:gd name="G0" fmla="+- 6664 0 0"/>
                  <a:gd name="G1" fmla="+- 21600 0 6664"/>
                  <a:gd name="G2" fmla="*/ 6664 1 2"/>
                  <a:gd name="G3" fmla="+- 21600 0 G2"/>
                  <a:gd name="G4" fmla="+/ 6664 21600 2"/>
                  <a:gd name="G5" fmla="+/ G1 0 2"/>
                  <a:gd name="G6" fmla="*/ 21600 21600 6664"/>
                  <a:gd name="G7" fmla="*/ G6 1 2"/>
                  <a:gd name="G8" fmla="+- 21600 0 G7"/>
                  <a:gd name="G9" fmla="*/ 21600 1 2"/>
                  <a:gd name="G10" fmla="+- 6664 0 G9"/>
                  <a:gd name="G11" fmla="?: G10 G8 0"/>
                  <a:gd name="G12" fmla="?: G10 G7 21600"/>
                  <a:gd name="T0" fmla="*/ 18268 w 21600"/>
                  <a:gd name="T1" fmla="*/ 10800 h 21600"/>
                  <a:gd name="T2" fmla="*/ 10800 w 21600"/>
                  <a:gd name="T3" fmla="*/ 21600 h 21600"/>
                  <a:gd name="T4" fmla="*/ 3332 w 21600"/>
                  <a:gd name="T5" fmla="*/ 10800 h 21600"/>
                  <a:gd name="T6" fmla="*/ 10800 w 21600"/>
                  <a:gd name="T7" fmla="*/ 0 h 21600"/>
                  <a:gd name="T8" fmla="*/ 5132 w 21600"/>
                  <a:gd name="T9" fmla="*/ 5132 h 21600"/>
                  <a:gd name="T10" fmla="*/ 16468 w 21600"/>
                  <a:gd name="T11" fmla="*/ 16468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6664" y="21600"/>
                    </a:lnTo>
                    <a:lnTo>
                      <a:pt x="14936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8697" name="Rectangle 41"/>
              <p:cNvSpPr>
                <a:spLocks noChangeArrowheads="1"/>
              </p:cNvSpPr>
              <p:nvPr/>
            </p:nvSpPr>
            <p:spPr bwMode="auto">
              <a:xfrm>
                <a:off x="2880" y="1824"/>
                <a:ext cx="288" cy="67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8698" name="Oval 42"/>
            <p:cNvSpPr>
              <a:spLocks noChangeArrowheads="1"/>
            </p:cNvSpPr>
            <p:nvPr/>
          </p:nvSpPr>
          <p:spPr bwMode="auto">
            <a:xfrm>
              <a:off x="2664" y="1728"/>
              <a:ext cx="48" cy="48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8700" name="Freeform 44"/>
          <p:cNvSpPr>
            <a:spLocks/>
          </p:cNvSpPr>
          <p:nvPr/>
        </p:nvSpPr>
        <p:spPr bwMode="auto">
          <a:xfrm>
            <a:off x="3962400" y="4114800"/>
            <a:ext cx="304800" cy="228600"/>
          </a:xfrm>
          <a:custGeom>
            <a:avLst/>
            <a:gdLst>
              <a:gd name="T0" fmla="*/ 0 w 192"/>
              <a:gd name="T1" fmla="*/ 0 h 144"/>
              <a:gd name="T2" fmla="*/ 144 w 192"/>
              <a:gd name="T3" fmla="*/ 48 h 144"/>
              <a:gd name="T4" fmla="*/ 192 w 192"/>
              <a:gd name="T5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" h="144">
                <a:moveTo>
                  <a:pt x="0" y="0"/>
                </a:moveTo>
                <a:cubicBezTo>
                  <a:pt x="56" y="12"/>
                  <a:pt x="112" y="24"/>
                  <a:pt x="144" y="48"/>
                </a:cubicBezTo>
                <a:cubicBezTo>
                  <a:pt x="176" y="72"/>
                  <a:pt x="184" y="108"/>
                  <a:pt x="192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01" name="Text Box 45"/>
          <p:cNvSpPr txBox="1">
            <a:spLocks noChangeArrowheads="1"/>
          </p:cNvSpPr>
          <p:nvPr/>
        </p:nvSpPr>
        <p:spPr bwMode="auto">
          <a:xfrm>
            <a:off x="4017963" y="3810000"/>
            <a:ext cx="6302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>
                <a:latin typeface="Symbol" pitchFamily="18" charset="2"/>
              </a:rPr>
              <a:t>-DY</a:t>
            </a:r>
          </a:p>
        </p:txBody>
      </p:sp>
      <p:sp>
        <p:nvSpPr>
          <p:cNvPr id="198702" name="Text Box 46"/>
          <p:cNvSpPr txBox="1">
            <a:spLocks noChangeArrowheads="1"/>
          </p:cNvSpPr>
          <p:nvPr/>
        </p:nvSpPr>
        <p:spPr bwMode="auto">
          <a:xfrm>
            <a:off x="5316538" y="5334000"/>
            <a:ext cx="37512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en-US"/>
              <a:t>  4 states; </a:t>
            </a:r>
            <a:r>
              <a:rPr lang="en-US" altLang="en-US">
                <a:latin typeface="Symbol" pitchFamily="18" charset="2"/>
              </a:rPr>
              <a:t>DY</a:t>
            </a:r>
            <a:r>
              <a:rPr lang="en-US" altLang="en-US"/>
              <a:t>, </a:t>
            </a:r>
            <a:r>
              <a:rPr lang="en-US" altLang="en-US" i="1"/>
              <a:t>r, y, v</a:t>
            </a:r>
          </a:p>
          <a:p>
            <a:pPr>
              <a:buFontTx/>
              <a:buChar char="•"/>
            </a:pPr>
            <a:r>
              <a:rPr lang="en-US" altLang="en-US" i="1"/>
              <a:t>  </a:t>
            </a:r>
            <a:r>
              <a:rPr lang="en-US" altLang="en-US">
                <a:latin typeface="Symbol" pitchFamily="18" charset="2"/>
              </a:rPr>
              <a:t>DY</a:t>
            </a:r>
            <a:r>
              <a:rPr lang="en-US" altLang="en-US" i="1"/>
              <a:t> </a:t>
            </a:r>
            <a:r>
              <a:rPr lang="en-US" altLang="en-US"/>
              <a:t>is heading deviation</a:t>
            </a:r>
          </a:p>
          <a:p>
            <a:pPr>
              <a:buFontTx/>
              <a:buChar char="•"/>
            </a:pPr>
            <a:r>
              <a:rPr lang="en-US" altLang="en-US" i="1"/>
              <a:t>  y </a:t>
            </a:r>
            <a:r>
              <a:rPr lang="en-US" altLang="en-US"/>
              <a:t>is cross-track error</a:t>
            </a:r>
          </a:p>
        </p:txBody>
      </p:sp>
      <p:sp>
        <p:nvSpPr>
          <p:cNvPr id="198704" name="Text Box 48"/>
          <p:cNvSpPr txBox="1">
            <a:spLocks noChangeArrowheads="1"/>
          </p:cNvSpPr>
          <p:nvPr/>
        </p:nvSpPr>
        <p:spPr bwMode="auto">
          <a:xfrm>
            <a:off x="1905000" y="144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3399FF"/>
                </a:solidFill>
              </a:rPr>
              <a:t>1</a:t>
            </a:r>
          </a:p>
        </p:txBody>
      </p:sp>
      <p:sp>
        <p:nvSpPr>
          <p:cNvPr id="198705" name="Text Box 49"/>
          <p:cNvSpPr txBox="1">
            <a:spLocks noChangeArrowheads="1"/>
          </p:cNvSpPr>
          <p:nvPr/>
        </p:nvSpPr>
        <p:spPr bwMode="auto">
          <a:xfrm>
            <a:off x="3886200" y="2514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3399FF"/>
                </a:solidFill>
              </a:rPr>
              <a:t>2</a:t>
            </a:r>
          </a:p>
        </p:txBody>
      </p:sp>
      <p:sp>
        <p:nvSpPr>
          <p:cNvPr id="198707" name="Text Box 51"/>
          <p:cNvSpPr txBox="1">
            <a:spLocks noChangeArrowheads="1"/>
          </p:cNvSpPr>
          <p:nvPr/>
        </p:nvSpPr>
        <p:spPr bwMode="auto">
          <a:xfrm>
            <a:off x="4419600" y="3124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3399FF"/>
                </a:solidFill>
              </a:rPr>
              <a:t>3</a:t>
            </a:r>
          </a:p>
        </p:txBody>
      </p:sp>
      <p:sp>
        <p:nvSpPr>
          <p:cNvPr id="198709" name="Text Box 53"/>
          <p:cNvSpPr txBox="1">
            <a:spLocks noChangeArrowheads="1"/>
          </p:cNvSpPr>
          <p:nvPr/>
        </p:nvSpPr>
        <p:spPr bwMode="auto">
          <a:xfrm>
            <a:off x="4411663" y="4433888"/>
            <a:ext cx="379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y</a:t>
            </a:r>
            <a:r>
              <a:rPr lang="en-US" altLang="en-US" sz="1600" baseline="-25000"/>
              <a:t>B</a:t>
            </a:r>
          </a:p>
        </p:txBody>
      </p:sp>
      <p:sp>
        <p:nvSpPr>
          <p:cNvPr id="198710" name="Text Box 54"/>
          <p:cNvSpPr txBox="1">
            <a:spLocks noChangeArrowheads="1"/>
          </p:cNvSpPr>
          <p:nvPr/>
        </p:nvSpPr>
        <p:spPr bwMode="auto">
          <a:xfrm>
            <a:off x="3878263" y="3419475"/>
            <a:ext cx="379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x</a:t>
            </a:r>
            <a:r>
              <a:rPr lang="en-US" altLang="en-US" sz="1600" baseline="-2500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5385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3 Feb 06; RSM ; Page </a:t>
            </a:r>
            <a:fld id="{47B9F7E1-A198-41DF-AE05-09AB6892324D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3565" y="101484"/>
            <a:ext cx="8836869" cy="1039427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Docking State Transition Diagram</a:t>
            </a:r>
          </a:p>
        </p:txBody>
      </p:sp>
      <p:sp>
        <p:nvSpPr>
          <p:cNvPr id="201731" name="Oval 3"/>
          <p:cNvSpPr>
            <a:spLocks noChangeArrowheads="1"/>
          </p:cNvSpPr>
          <p:nvPr/>
        </p:nvSpPr>
        <p:spPr bwMode="auto">
          <a:xfrm>
            <a:off x="3657600" y="1066800"/>
            <a:ext cx="1371600" cy="1295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Flight</a:t>
            </a:r>
          </a:p>
          <a:p>
            <a:pPr algn="ctr"/>
            <a:r>
              <a:rPr lang="en-US" altLang="en-US" sz="1800" dirty="0"/>
              <a:t>(Waypoints,</a:t>
            </a:r>
          </a:p>
          <a:p>
            <a:pPr algn="ctr"/>
            <a:r>
              <a:rPr lang="en-US" altLang="en-US" sz="1800" dirty="0" err="1"/>
              <a:t>Setpoints</a:t>
            </a:r>
            <a:r>
              <a:rPr lang="en-US" altLang="en-US" sz="1800" dirty="0"/>
              <a:t>)</a:t>
            </a:r>
          </a:p>
        </p:txBody>
      </p:sp>
      <p:sp>
        <p:nvSpPr>
          <p:cNvPr id="201732" name="Oval 4"/>
          <p:cNvSpPr>
            <a:spLocks noChangeArrowheads="1"/>
          </p:cNvSpPr>
          <p:nvPr/>
        </p:nvSpPr>
        <p:spPr bwMode="auto">
          <a:xfrm>
            <a:off x="3810000" y="2667000"/>
            <a:ext cx="990600" cy="914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Docking</a:t>
            </a:r>
          </a:p>
          <a:p>
            <a:pPr algn="ctr"/>
            <a:r>
              <a:rPr lang="en-US" altLang="en-US" sz="1800"/>
              <a:t>Homing</a:t>
            </a:r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4343400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34" name="Oval 6"/>
          <p:cNvSpPr>
            <a:spLocks noChangeArrowheads="1"/>
          </p:cNvSpPr>
          <p:nvPr/>
        </p:nvSpPr>
        <p:spPr bwMode="auto">
          <a:xfrm>
            <a:off x="3810000" y="3886200"/>
            <a:ext cx="990600" cy="914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Stopped</a:t>
            </a:r>
          </a:p>
        </p:txBody>
      </p:sp>
      <p:sp>
        <p:nvSpPr>
          <p:cNvPr id="201735" name="Line 7"/>
          <p:cNvSpPr>
            <a:spLocks noChangeShapeType="1"/>
          </p:cNvSpPr>
          <p:nvPr/>
        </p:nvSpPr>
        <p:spPr bwMode="auto">
          <a:xfrm>
            <a:off x="4343400" y="3581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36" name="Oval 8"/>
          <p:cNvSpPr>
            <a:spLocks noChangeArrowheads="1"/>
          </p:cNvSpPr>
          <p:nvPr/>
        </p:nvSpPr>
        <p:spPr bwMode="auto">
          <a:xfrm>
            <a:off x="5410200" y="3886200"/>
            <a:ext cx="1143000" cy="990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Missed</a:t>
            </a:r>
          </a:p>
          <a:p>
            <a:pPr algn="ctr"/>
            <a:r>
              <a:rPr lang="en-US" altLang="en-US" sz="1800"/>
              <a:t>Approach</a:t>
            </a:r>
          </a:p>
        </p:txBody>
      </p:sp>
      <p:sp>
        <p:nvSpPr>
          <p:cNvPr id="201737" name="Oval 9"/>
          <p:cNvSpPr>
            <a:spLocks noChangeArrowheads="1"/>
          </p:cNvSpPr>
          <p:nvPr/>
        </p:nvSpPr>
        <p:spPr bwMode="auto">
          <a:xfrm>
            <a:off x="2133600" y="3810000"/>
            <a:ext cx="1143000" cy="1066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Undocking</a:t>
            </a:r>
          </a:p>
        </p:txBody>
      </p:sp>
      <p:sp>
        <p:nvSpPr>
          <p:cNvPr id="201738" name="Oval 10"/>
          <p:cNvSpPr>
            <a:spLocks noChangeArrowheads="1"/>
          </p:cNvSpPr>
          <p:nvPr/>
        </p:nvSpPr>
        <p:spPr bwMode="auto">
          <a:xfrm>
            <a:off x="5257800" y="5638800"/>
            <a:ext cx="1143000" cy="1066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Electrical</a:t>
            </a:r>
          </a:p>
          <a:p>
            <a:pPr algn="ctr"/>
            <a:r>
              <a:rPr lang="en-US" altLang="en-US" sz="1800"/>
              <a:t>Dock</a:t>
            </a:r>
          </a:p>
          <a:p>
            <a:pPr algn="ctr"/>
            <a:r>
              <a:rPr lang="en-US" altLang="en-US" sz="1800"/>
              <a:t>Contact</a:t>
            </a:r>
          </a:p>
        </p:txBody>
      </p:sp>
      <p:sp>
        <p:nvSpPr>
          <p:cNvPr id="201739" name="Oval 11"/>
          <p:cNvSpPr>
            <a:spLocks noChangeArrowheads="1"/>
          </p:cNvSpPr>
          <p:nvPr/>
        </p:nvSpPr>
        <p:spPr bwMode="auto">
          <a:xfrm>
            <a:off x="3810000" y="5334000"/>
            <a:ext cx="990600" cy="914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Pin</a:t>
            </a:r>
          </a:p>
          <a:p>
            <a:pPr algn="ctr"/>
            <a:r>
              <a:rPr lang="en-US" altLang="en-US" sz="1800"/>
              <a:t>Inserted</a:t>
            </a:r>
          </a:p>
        </p:txBody>
      </p:sp>
      <p:sp>
        <p:nvSpPr>
          <p:cNvPr id="201740" name="Freeform 12"/>
          <p:cNvSpPr>
            <a:spLocks/>
          </p:cNvSpPr>
          <p:nvPr/>
        </p:nvSpPr>
        <p:spPr bwMode="auto">
          <a:xfrm>
            <a:off x="4724400" y="5549900"/>
            <a:ext cx="762000" cy="165100"/>
          </a:xfrm>
          <a:custGeom>
            <a:avLst/>
            <a:gdLst>
              <a:gd name="T0" fmla="*/ 0 w 480"/>
              <a:gd name="T1" fmla="*/ 56 h 104"/>
              <a:gd name="T2" fmla="*/ 288 w 480"/>
              <a:gd name="T3" fmla="*/ 8 h 104"/>
              <a:gd name="T4" fmla="*/ 480 w 480"/>
              <a:gd name="T5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104">
                <a:moveTo>
                  <a:pt x="0" y="56"/>
                </a:moveTo>
                <a:cubicBezTo>
                  <a:pt x="104" y="28"/>
                  <a:pt x="208" y="0"/>
                  <a:pt x="288" y="8"/>
                </a:cubicBezTo>
                <a:cubicBezTo>
                  <a:pt x="368" y="16"/>
                  <a:pt x="448" y="88"/>
                  <a:pt x="480" y="10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1" name="Freeform 13"/>
          <p:cNvSpPr>
            <a:spLocks/>
          </p:cNvSpPr>
          <p:nvPr/>
        </p:nvSpPr>
        <p:spPr bwMode="auto">
          <a:xfrm>
            <a:off x="4419600" y="6248400"/>
            <a:ext cx="914400" cy="330200"/>
          </a:xfrm>
          <a:custGeom>
            <a:avLst/>
            <a:gdLst>
              <a:gd name="T0" fmla="*/ 576 w 576"/>
              <a:gd name="T1" fmla="*/ 96 h 208"/>
              <a:gd name="T2" fmla="*/ 336 w 576"/>
              <a:gd name="T3" fmla="*/ 192 h 208"/>
              <a:gd name="T4" fmla="*/ 0 w 576"/>
              <a:gd name="T5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6" h="208">
                <a:moveTo>
                  <a:pt x="576" y="96"/>
                </a:moveTo>
                <a:cubicBezTo>
                  <a:pt x="504" y="152"/>
                  <a:pt x="432" y="208"/>
                  <a:pt x="336" y="192"/>
                </a:cubicBezTo>
                <a:cubicBezTo>
                  <a:pt x="240" y="176"/>
                  <a:pt x="120" y="88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2" name="Freeform 14"/>
          <p:cNvSpPr>
            <a:spLocks/>
          </p:cNvSpPr>
          <p:nvPr/>
        </p:nvSpPr>
        <p:spPr bwMode="auto">
          <a:xfrm>
            <a:off x="4495800" y="4800600"/>
            <a:ext cx="76200" cy="533400"/>
          </a:xfrm>
          <a:custGeom>
            <a:avLst/>
            <a:gdLst>
              <a:gd name="T0" fmla="*/ 0 w 48"/>
              <a:gd name="T1" fmla="*/ 0 h 336"/>
              <a:gd name="T2" fmla="*/ 48 w 48"/>
              <a:gd name="T3" fmla="*/ 192 h 336"/>
              <a:gd name="T4" fmla="*/ 0 w 48"/>
              <a:gd name="T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336">
                <a:moveTo>
                  <a:pt x="0" y="0"/>
                </a:moveTo>
                <a:cubicBezTo>
                  <a:pt x="24" y="68"/>
                  <a:pt x="48" y="136"/>
                  <a:pt x="48" y="192"/>
                </a:cubicBezTo>
                <a:cubicBezTo>
                  <a:pt x="48" y="248"/>
                  <a:pt x="24" y="292"/>
                  <a:pt x="0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3" name="Freeform 15"/>
          <p:cNvSpPr>
            <a:spLocks/>
          </p:cNvSpPr>
          <p:nvPr/>
        </p:nvSpPr>
        <p:spPr bwMode="auto">
          <a:xfrm>
            <a:off x="3973513" y="4724400"/>
            <a:ext cx="76200" cy="685800"/>
          </a:xfrm>
          <a:custGeom>
            <a:avLst/>
            <a:gdLst>
              <a:gd name="T0" fmla="*/ 48 w 48"/>
              <a:gd name="T1" fmla="*/ 432 h 432"/>
              <a:gd name="T2" fmla="*/ 0 w 48"/>
              <a:gd name="T3" fmla="*/ 240 h 432"/>
              <a:gd name="T4" fmla="*/ 48 w 48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432">
                <a:moveTo>
                  <a:pt x="48" y="432"/>
                </a:moveTo>
                <a:cubicBezTo>
                  <a:pt x="24" y="372"/>
                  <a:pt x="0" y="312"/>
                  <a:pt x="0" y="240"/>
                </a:cubicBezTo>
                <a:cubicBezTo>
                  <a:pt x="0" y="168"/>
                  <a:pt x="24" y="84"/>
                  <a:pt x="4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4" name="Line 16"/>
          <p:cNvSpPr>
            <a:spLocks noChangeShapeType="1"/>
          </p:cNvSpPr>
          <p:nvPr/>
        </p:nvSpPr>
        <p:spPr bwMode="auto">
          <a:xfrm>
            <a:off x="4724400" y="33528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5" name="Freeform 17"/>
          <p:cNvSpPr>
            <a:spLocks/>
          </p:cNvSpPr>
          <p:nvPr/>
        </p:nvSpPr>
        <p:spPr bwMode="auto">
          <a:xfrm>
            <a:off x="5029200" y="1676400"/>
            <a:ext cx="1409700" cy="2209800"/>
          </a:xfrm>
          <a:custGeom>
            <a:avLst/>
            <a:gdLst>
              <a:gd name="T0" fmla="*/ 720 w 888"/>
              <a:gd name="T1" fmla="*/ 1392 h 1392"/>
              <a:gd name="T2" fmla="*/ 768 w 888"/>
              <a:gd name="T3" fmla="*/ 576 h 1392"/>
              <a:gd name="T4" fmla="*/ 0 w 888"/>
              <a:gd name="T5" fmla="*/ 0 h 1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88" h="1392">
                <a:moveTo>
                  <a:pt x="720" y="1392"/>
                </a:moveTo>
                <a:cubicBezTo>
                  <a:pt x="804" y="1100"/>
                  <a:pt x="888" y="808"/>
                  <a:pt x="768" y="576"/>
                </a:cubicBezTo>
                <a:cubicBezTo>
                  <a:pt x="648" y="344"/>
                  <a:pt x="324" y="17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6" name="Freeform 18"/>
          <p:cNvSpPr>
            <a:spLocks/>
          </p:cNvSpPr>
          <p:nvPr/>
        </p:nvSpPr>
        <p:spPr bwMode="auto">
          <a:xfrm>
            <a:off x="3200400" y="3962400"/>
            <a:ext cx="685800" cy="152400"/>
          </a:xfrm>
          <a:custGeom>
            <a:avLst/>
            <a:gdLst>
              <a:gd name="T0" fmla="*/ 432 w 432"/>
              <a:gd name="T1" fmla="*/ 96 h 96"/>
              <a:gd name="T2" fmla="*/ 192 w 432"/>
              <a:gd name="T3" fmla="*/ 0 h 96"/>
              <a:gd name="T4" fmla="*/ 0 w 432"/>
              <a:gd name="T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96">
                <a:moveTo>
                  <a:pt x="432" y="96"/>
                </a:moveTo>
                <a:cubicBezTo>
                  <a:pt x="348" y="48"/>
                  <a:pt x="264" y="0"/>
                  <a:pt x="192" y="0"/>
                </a:cubicBezTo>
                <a:cubicBezTo>
                  <a:pt x="120" y="0"/>
                  <a:pt x="60" y="48"/>
                  <a:pt x="0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7" name="Freeform 19"/>
          <p:cNvSpPr>
            <a:spLocks/>
          </p:cNvSpPr>
          <p:nvPr/>
        </p:nvSpPr>
        <p:spPr bwMode="auto">
          <a:xfrm>
            <a:off x="3200400" y="4572000"/>
            <a:ext cx="685800" cy="152400"/>
          </a:xfrm>
          <a:custGeom>
            <a:avLst/>
            <a:gdLst>
              <a:gd name="T0" fmla="*/ 0 w 432"/>
              <a:gd name="T1" fmla="*/ 0 h 96"/>
              <a:gd name="T2" fmla="*/ 240 w 432"/>
              <a:gd name="T3" fmla="*/ 96 h 96"/>
              <a:gd name="T4" fmla="*/ 432 w 43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96">
                <a:moveTo>
                  <a:pt x="0" y="0"/>
                </a:moveTo>
                <a:cubicBezTo>
                  <a:pt x="84" y="48"/>
                  <a:pt x="168" y="96"/>
                  <a:pt x="240" y="96"/>
                </a:cubicBezTo>
                <a:cubicBezTo>
                  <a:pt x="312" y="96"/>
                  <a:pt x="372" y="48"/>
                  <a:pt x="43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8" name="Freeform 20"/>
          <p:cNvSpPr>
            <a:spLocks/>
          </p:cNvSpPr>
          <p:nvPr/>
        </p:nvSpPr>
        <p:spPr bwMode="auto">
          <a:xfrm>
            <a:off x="2336800" y="1676400"/>
            <a:ext cx="1320800" cy="2133600"/>
          </a:xfrm>
          <a:custGeom>
            <a:avLst/>
            <a:gdLst>
              <a:gd name="T0" fmla="*/ 160 w 832"/>
              <a:gd name="T1" fmla="*/ 1344 h 1344"/>
              <a:gd name="T2" fmla="*/ 112 w 832"/>
              <a:gd name="T3" fmla="*/ 528 h 1344"/>
              <a:gd name="T4" fmla="*/ 832 w 832"/>
              <a:gd name="T5" fmla="*/ 0 h 1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2" h="1344">
                <a:moveTo>
                  <a:pt x="160" y="1344"/>
                </a:moveTo>
                <a:cubicBezTo>
                  <a:pt x="80" y="1048"/>
                  <a:pt x="0" y="752"/>
                  <a:pt x="112" y="528"/>
                </a:cubicBezTo>
                <a:cubicBezTo>
                  <a:pt x="224" y="304"/>
                  <a:pt x="528" y="152"/>
                  <a:pt x="83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028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11029</TotalTime>
  <Words>708</Words>
  <Application>Microsoft Office PowerPoint</Application>
  <PresentationFormat>On-screen Show (4:3)</PresentationFormat>
  <Paragraphs>209</Paragraphs>
  <Slides>20</Slides>
  <Notes>4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Apothecary</vt:lpstr>
      <vt:lpstr>Worksheet</vt:lpstr>
      <vt:lpstr>Park&amp;Fly</vt:lpstr>
      <vt:lpstr> Near-term opportunities</vt:lpstr>
      <vt:lpstr>Risk elements</vt:lpstr>
      <vt:lpstr>Proposed Approach</vt:lpstr>
      <vt:lpstr>Proposed Test Sequence</vt:lpstr>
      <vt:lpstr>PowerPoint Presentation</vt:lpstr>
      <vt:lpstr>PowerPoint Presentation</vt:lpstr>
      <vt:lpstr>Docking Sequence</vt:lpstr>
      <vt:lpstr>Docking State Transition Diagram</vt:lpstr>
      <vt:lpstr>PowerPoint Presentation</vt:lpstr>
      <vt:lpstr>Docking Video</vt:lpstr>
      <vt:lpstr>New Design elements</vt:lpstr>
      <vt:lpstr>Timelines</vt:lpstr>
      <vt:lpstr>WBS: see spreadsheet</vt:lpstr>
      <vt:lpstr>Resources</vt:lpstr>
      <vt:lpstr>General Atomics - Notional</vt:lpstr>
      <vt:lpstr>WPDX Medium Power Data Sheet MBARI/Maughan</vt:lpstr>
      <vt:lpstr>Block Diagram of What we want to build for MARS Toast goes in the Toaster</vt:lpstr>
      <vt:lpstr>Backups</vt:lpstr>
      <vt:lpstr>Park&amp;Fly: Notional CONOPS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Park&amp;Fly: CONOPS</dc:title>
  <dc:creator>Mathieu Kemp</dc:creator>
  <cp:lastModifiedBy>Brett</cp:lastModifiedBy>
  <cp:revision>64</cp:revision>
  <dcterms:created xsi:type="dcterms:W3CDTF">2016-04-22T15:32:35Z</dcterms:created>
  <dcterms:modified xsi:type="dcterms:W3CDTF">2016-06-20T22:23:35Z</dcterms:modified>
</cp:coreProperties>
</file>