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83" r:id="rId2"/>
    <p:sldId id="282" r:id="rId3"/>
    <p:sldId id="258" r:id="rId4"/>
    <p:sldId id="280" r:id="rId5"/>
    <p:sldId id="281" r:id="rId6"/>
    <p:sldId id="260" r:id="rId7"/>
    <p:sldId id="268" r:id="rId8"/>
    <p:sldId id="271" r:id="rId9"/>
    <p:sldId id="270" r:id="rId10"/>
    <p:sldId id="257" r:id="rId11"/>
    <p:sldId id="275" r:id="rId12"/>
    <p:sldId id="278" r:id="rId13"/>
    <p:sldId id="284" r:id="rId14"/>
    <p:sldId id="267" r:id="rId15"/>
    <p:sldId id="279" r:id="rId16"/>
    <p:sldId id="276" r:id="rId17"/>
    <p:sldId id="264" r:id="rId18"/>
    <p:sldId id="263" r:id="rId19"/>
    <p:sldId id="266" r:id="rId20"/>
    <p:sldId id="272" r:id="rId21"/>
    <p:sldId id="273" r:id="rId22"/>
    <p:sldId id="274" r:id="rId23"/>
    <p:sldId id="265" r:id="rId24"/>
    <p:sldId id="256"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52" d="100"/>
          <a:sy n="152" d="100"/>
        </p:scale>
        <p:origin x="-1188" y="-5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A1B4E-5734-46D6-982C-E8A6D99AF783}" type="datetimeFigureOut">
              <a:rPr lang="en-US" smtClean="0"/>
              <a:t>6/13/2016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0CD47-67F8-475A-8026-6F8CBA3FD452}" type="slidenum">
              <a:rPr lang="en-US" smtClean="0"/>
              <a:t>‹#›</a:t>
            </a:fld>
            <a:endParaRPr lang="en-US"/>
          </a:p>
        </p:txBody>
      </p:sp>
    </p:spTree>
    <p:extLst>
      <p:ext uri="{BB962C8B-B14F-4D97-AF65-F5344CB8AC3E}">
        <p14:creationId xmlns:p14="http://schemas.microsoft.com/office/powerpoint/2010/main" val="2174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9F64F5-D196-4C3E-8817-0248C70F1AC7}" type="slidenum">
              <a:rPr lang="en-US" altLang="en-US"/>
              <a:pPr/>
              <a:t>15</a:t>
            </a:fld>
            <a:endParaRPr lang="en-US" altLang="en-US"/>
          </a:p>
        </p:txBody>
      </p:sp>
      <p:sp>
        <p:nvSpPr>
          <p:cNvPr id="240642" name="Rectangle 2"/>
          <p:cNvSpPr>
            <a:spLocks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6/13/2016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8C7ADFC-673C-344D-BB82-A8A2CB086760}" type="slidenum">
              <a:rPr lang="uk-UA"/>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6/13/2016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00247C-A378-4749-88DA-3684483F5FCF}" type="datetimeFigureOut">
              <a:t>6/13/2016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281500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6/13/2016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6/13/2016</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6/13/2016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00247C-A378-4749-88DA-3684483F5FCF}" type="datetimeFigureOut">
              <a:t>6/13/2016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0247C-A378-4749-88DA-3684483F5FCF}" type="datetimeFigureOut">
              <a:t>6/13/2016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700247C-A378-4749-88DA-3684483F5FCF}" type="datetimeFigureOut">
              <a:t>6/13/2016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6/13/2016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1700247C-A378-4749-88DA-3684483F5FCF}" type="datetimeFigureOut">
              <a:t>6/13/2016</a:t>
            </a:fld>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9000"/>
            <a:lum/>
          </a:blip>
          <a:srcRect/>
          <a:stretch>
            <a:fillRect l="-6000" r="-6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700247C-A378-4749-88DA-3684483F5FCF}" type="datetimeFigureOut">
              <a:t>6/13/2016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8C7ADFC-673C-344D-BB82-A8A2CB086760}" type="slidenum">
              <a:rPr lang="uk-UA"/>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package" Target="../embeddings/Microsoft_Excel_Worksheet1.xlsx"/><Relationship Id="rId7" Type="http://schemas.openxmlformats.org/officeDocument/2006/relationships/package" Target="../embeddings/Microsoft_Excel_Worksheet3.xlsx"/><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package" Target="../embeddings/Microsoft_Excel_Worksheet2.xlsx"/><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7747"/>
            <a:ext cx="8260672" cy="1039427"/>
          </a:xfrm>
        </p:spPr>
        <p:txBody>
          <a:bodyPr/>
          <a:lstStyle/>
          <a:p>
            <a:r>
              <a:rPr lang="en-US" dirty="0" smtClean="0">
                <a:solidFill>
                  <a:schemeClr val="bg1"/>
                </a:solidFill>
                <a:latin typeface="Arial Rounded MT Bold" panose="020F0704030504030204" pitchFamily="34" charset="0"/>
              </a:rPr>
              <a:t>Park –n- Fly AUV</a:t>
            </a:r>
            <a:endParaRPr lang="en-US"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619795" y="2353849"/>
            <a:ext cx="8229600" cy="4373563"/>
          </a:xfrm>
        </p:spPr>
        <p:txBody>
          <a:bodyPr/>
          <a:lstStyle/>
          <a:p>
            <a:r>
              <a:rPr lang="en-US" dirty="0" smtClean="0">
                <a:solidFill>
                  <a:schemeClr val="tx1"/>
                </a:solidFill>
                <a:latin typeface="Arial Rounded MT Bold" panose="020F0704030504030204" pitchFamily="34" charset="0"/>
              </a:rPr>
              <a:t>PI: Ken Smith</a:t>
            </a:r>
          </a:p>
          <a:p>
            <a:r>
              <a:rPr lang="en-US" dirty="0" smtClean="0">
                <a:solidFill>
                  <a:schemeClr val="tx1"/>
                </a:solidFill>
                <a:latin typeface="Arial Rounded MT Bold" panose="020F0704030504030204" pitchFamily="34" charset="0"/>
              </a:rPr>
              <a:t>Scientists: Ken Smith and Charlie Paull</a:t>
            </a:r>
          </a:p>
          <a:p>
            <a:r>
              <a:rPr lang="en-US" dirty="0" smtClean="0">
                <a:solidFill>
                  <a:schemeClr val="tx1"/>
                </a:solidFill>
                <a:latin typeface="Arial Rounded MT Bold" panose="020F0704030504030204" pitchFamily="34" charset="0"/>
              </a:rPr>
              <a:t>Project Manager: Brett Hobson</a:t>
            </a:r>
          </a:p>
          <a:p>
            <a:r>
              <a:rPr lang="en-US" dirty="0" smtClean="0">
                <a:solidFill>
                  <a:schemeClr val="tx1"/>
                </a:solidFill>
                <a:latin typeface="Arial Rounded MT Bold" panose="020F0704030504030204" pitchFamily="34" charset="0"/>
              </a:rPr>
              <a:t>Systems Engineer: Mathieu Kemp</a:t>
            </a:r>
          </a:p>
          <a:p>
            <a:r>
              <a:rPr lang="en-US" dirty="0" smtClean="0">
                <a:solidFill>
                  <a:schemeClr val="tx1"/>
                </a:solidFill>
                <a:latin typeface="Arial Rounded MT Bold" panose="020F0704030504030204" pitchFamily="34" charset="0"/>
              </a:rPr>
              <a:t>AUV Engineer: Hans Thomas</a:t>
            </a:r>
          </a:p>
          <a:p>
            <a:r>
              <a:rPr lang="en-US" dirty="0" smtClean="0">
                <a:solidFill>
                  <a:schemeClr val="tx1"/>
                </a:solidFill>
                <a:latin typeface="Arial Rounded MT Bold" panose="020F0704030504030204" pitchFamily="34" charset="0"/>
              </a:rPr>
              <a:t>Controls Engineer: Rob McEwen</a:t>
            </a:r>
          </a:p>
          <a:p>
            <a:r>
              <a:rPr lang="en-US" dirty="0" smtClean="0">
                <a:solidFill>
                  <a:schemeClr val="tx1"/>
                </a:solidFill>
                <a:latin typeface="Arial Rounded MT Bold" panose="020F0704030504030204" pitchFamily="34" charset="0"/>
              </a:rPr>
              <a:t>EE: Scott Jensen, Paul McGill</a:t>
            </a:r>
          </a:p>
          <a:p>
            <a:r>
              <a:rPr lang="en-US" dirty="0" smtClean="0">
                <a:solidFill>
                  <a:schemeClr val="tx1"/>
                </a:solidFill>
                <a:latin typeface="Arial Rounded MT Bold" panose="020F0704030504030204" pitchFamily="34" charset="0"/>
              </a:rPr>
              <a:t>SE: Kent Headley, Rich Henthorn</a:t>
            </a:r>
          </a:p>
          <a:p>
            <a:r>
              <a:rPr lang="en-US" dirty="0" smtClean="0">
                <a:solidFill>
                  <a:schemeClr val="tx1"/>
                </a:solidFill>
                <a:latin typeface="Arial Rounded MT Bold" panose="020F0704030504030204" pitchFamily="34" charset="0"/>
              </a:rPr>
              <a:t>ME: Jon Erickson, Brett Hobson</a:t>
            </a:r>
            <a:endParaRPr lang="en-US"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02134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926701" y="504505"/>
            <a:ext cx="22843" cy="1657118"/>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240992" y="1646262"/>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2279474" y="2010187"/>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98877" y="3952100"/>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0" name="TextBox 19"/>
          <p:cNvSpPr txBox="1"/>
          <p:nvPr/>
        </p:nvSpPr>
        <p:spPr>
          <a:xfrm>
            <a:off x="1795602" y="322365"/>
            <a:ext cx="578015" cy="307777"/>
          </a:xfrm>
          <a:prstGeom prst="rect">
            <a:avLst/>
          </a:prstGeom>
          <a:noFill/>
        </p:spPr>
        <p:txBody>
          <a:bodyPr wrap="none" rtlCol="0">
            <a:spAutoFit/>
          </a:bodyPr>
          <a:lstStyle/>
          <a:p>
            <a:r>
              <a:rPr lang="en-US" sz="1400" dirty="0">
                <a:solidFill>
                  <a:schemeClr val="bg1"/>
                </a:solidFill>
              </a:rPr>
              <a:t>float</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0" name="Rectangle 29"/>
          <p:cNvSpPr/>
          <p:nvPr/>
        </p:nvSpPr>
        <p:spPr>
          <a:xfrm rot="16200000">
            <a:off x="2707389" y="2531112"/>
            <a:ext cx="486102" cy="184461"/>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3266742" y="1864372"/>
            <a:ext cx="613607" cy="307777"/>
          </a:xfrm>
          <a:prstGeom prst="rect">
            <a:avLst/>
          </a:prstGeom>
          <a:noFill/>
        </p:spPr>
        <p:txBody>
          <a:bodyPr wrap="none" rtlCol="0">
            <a:spAutoFit/>
          </a:bodyPr>
          <a:lstStyle/>
          <a:p>
            <a:r>
              <a:rPr lang="en-US" sz="1400" dirty="0" err="1">
                <a:solidFill>
                  <a:schemeClr val="bg1"/>
                </a:solidFill>
              </a:rPr>
              <a:t>iUSBL</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37" name="Rectangle 36"/>
          <p:cNvSpPr/>
          <p:nvPr/>
        </p:nvSpPr>
        <p:spPr>
          <a:xfrm>
            <a:off x="5099305" y="3611836"/>
            <a:ext cx="146211" cy="82227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8" name="Extract 37"/>
          <p:cNvSpPr/>
          <p:nvPr/>
        </p:nvSpPr>
        <p:spPr>
          <a:xfrm>
            <a:off x="4758525" y="4641704"/>
            <a:ext cx="831480" cy="332782"/>
          </a:xfrm>
          <a:prstGeom prst="flowChartExtra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9" name="TextBox 38"/>
          <p:cNvSpPr txBox="1"/>
          <p:nvPr/>
        </p:nvSpPr>
        <p:spPr>
          <a:xfrm>
            <a:off x="3686185" y="4023512"/>
            <a:ext cx="1308371" cy="307777"/>
          </a:xfrm>
          <a:prstGeom prst="rect">
            <a:avLst/>
          </a:prstGeom>
          <a:noFill/>
        </p:spPr>
        <p:txBody>
          <a:bodyPr wrap="none" rtlCol="0">
            <a:spAutoFit/>
          </a:bodyPr>
          <a:lstStyle/>
          <a:p>
            <a:r>
              <a:rPr lang="en-US" sz="1400" dirty="0" smtClean="0">
                <a:solidFill>
                  <a:schemeClr val="bg1"/>
                </a:solidFill>
              </a:rPr>
              <a:t> Opt. LBL </a:t>
            </a:r>
            <a:r>
              <a:rPr lang="en-US" sz="1400" dirty="0">
                <a:solidFill>
                  <a:schemeClr val="bg1"/>
                </a:solidFill>
              </a:rPr>
              <a:t>(x4)</a:t>
            </a: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2" name="TextBox 41"/>
          <p:cNvSpPr txBox="1"/>
          <p:nvPr/>
        </p:nvSpPr>
        <p:spPr>
          <a:xfrm>
            <a:off x="7285515" y="1596951"/>
            <a:ext cx="1537062" cy="523220"/>
          </a:xfrm>
          <a:prstGeom prst="rect">
            <a:avLst/>
          </a:prstGeom>
          <a:noFill/>
        </p:spPr>
        <p:txBody>
          <a:bodyPr wrap="none" rtlCol="0">
            <a:spAutoFit/>
          </a:bodyPr>
          <a:lstStyle/>
          <a:p>
            <a:pPr algn="ctr"/>
            <a:r>
              <a:rPr lang="en-US" sz="1400">
                <a:solidFill>
                  <a:schemeClr val="bg1"/>
                </a:solidFill>
              </a:rPr>
              <a:t>Avtrak </a:t>
            </a:r>
          </a:p>
          <a:p>
            <a:pPr algn="ctr"/>
            <a:r>
              <a:rPr lang="en-US" sz="1400">
                <a:solidFill>
                  <a:schemeClr val="bg1"/>
                </a:solidFill>
              </a:rPr>
              <a:t>(track&amp;comms)</a:t>
            </a: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3095145" y="2436489"/>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52" name="Summing Junction 51"/>
          <p:cNvSpPr/>
          <p:nvPr/>
        </p:nvSpPr>
        <p:spPr>
          <a:xfrm>
            <a:off x="5033154" y="4400827"/>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sp>
        <p:nvSpPr>
          <p:cNvPr id="3" name="Rectangle 2"/>
          <p:cNvSpPr/>
          <p:nvPr/>
        </p:nvSpPr>
        <p:spPr>
          <a:xfrm>
            <a:off x="157524" y="167771"/>
            <a:ext cx="1588923" cy="10406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8893" y="2161623"/>
            <a:ext cx="2467628" cy="7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893" y="3060500"/>
            <a:ext cx="2481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536521" y="1524876"/>
            <a:ext cx="1305934" cy="6446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538451" y="3060500"/>
            <a:ext cx="1189498" cy="7291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237746" y="3053380"/>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965591" y="2823982"/>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7" name="TextBox 66"/>
          <p:cNvSpPr txBox="1"/>
          <p:nvPr/>
        </p:nvSpPr>
        <p:spPr>
          <a:xfrm>
            <a:off x="136712" y="2405711"/>
            <a:ext cx="1508701" cy="369332"/>
          </a:xfrm>
          <a:prstGeom prst="rect">
            <a:avLst/>
          </a:prstGeom>
          <a:noFill/>
        </p:spPr>
        <p:txBody>
          <a:bodyPr wrap="square" rtlCol="0">
            <a:spAutoFit/>
          </a:bodyPr>
          <a:lstStyle/>
          <a:p>
            <a:r>
              <a:rPr lang="en-US" dirty="0" smtClean="0">
                <a:solidFill>
                  <a:schemeClr val="bg1"/>
                </a:solidFill>
              </a:rPr>
              <a:t>AUV Dock</a:t>
            </a:r>
            <a:endParaRPr lang="en-US" dirty="0">
              <a:solidFill>
                <a:schemeClr val="bg1"/>
              </a:solidFill>
            </a:endParaRPr>
          </a:p>
        </p:txBody>
      </p:sp>
      <p:sp>
        <p:nvSpPr>
          <p:cNvPr id="68" name="TextBox 67"/>
          <p:cNvSpPr txBox="1"/>
          <p:nvPr/>
        </p:nvSpPr>
        <p:spPr>
          <a:xfrm>
            <a:off x="46706" y="3212453"/>
            <a:ext cx="891415" cy="954107"/>
          </a:xfrm>
          <a:prstGeom prst="rect">
            <a:avLst/>
          </a:prstGeom>
          <a:noFill/>
        </p:spPr>
        <p:txBody>
          <a:bodyPr wrap="square" rtlCol="0">
            <a:spAutoFit/>
          </a:bodyPr>
          <a:lstStyle/>
          <a:p>
            <a:r>
              <a:rPr lang="en-US" sz="1400" dirty="0" smtClean="0">
                <a:solidFill>
                  <a:schemeClr val="bg1"/>
                </a:solidFill>
              </a:rPr>
              <a:t>Data &amp; Opt.</a:t>
            </a:r>
          </a:p>
          <a:p>
            <a:r>
              <a:rPr lang="en-US" sz="1400" dirty="0" smtClean="0">
                <a:solidFill>
                  <a:schemeClr val="bg1"/>
                </a:solidFill>
              </a:rPr>
              <a:t>Power</a:t>
            </a:r>
          </a:p>
          <a:p>
            <a:r>
              <a:rPr lang="en-US" sz="1400" dirty="0" smtClean="0">
                <a:solidFill>
                  <a:schemeClr val="bg1"/>
                </a:solidFill>
              </a:rPr>
              <a:t>Transfer</a:t>
            </a:r>
            <a:endParaRPr lang="en-US" sz="1400" dirty="0">
              <a:solidFill>
                <a:schemeClr val="bg1"/>
              </a:solidFill>
            </a:endParaRPr>
          </a:p>
        </p:txBody>
      </p:sp>
    </p:spTree>
    <p:extLst>
      <p:ext uri="{BB962C8B-B14F-4D97-AF65-F5344CB8AC3E}">
        <p14:creationId xmlns:p14="http://schemas.microsoft.com/office/powerpoint/2010/main" val="1866129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bson\Pictures\Docking\conedock_u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31" y="3705781"/>
            <a:ext cx="4130414" cy="2864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bson\Pictures\Docking\DSC_0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8" y="1787910"/>
            <a:ext cx="2583907" cy="171839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900393_AUV_Docking\AUV_Docking.Pictures\Photos\Recovered dock\DSC_0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64" y="1124030"/>
            <a:ext cx="4233188" cy="281479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26128" y="408372"/>
            <a:ext cx="8260672" cy="1039427"/>
          </a:xfrm>
          <a:prstGeom prst="rect">
            <a:avLst/>
          </a:prstGeom>
        </p:spPr>
        <p:txBody>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smtClean="0">
                <a:solidFill>
                  <a:schemeClr val="bg1"/>
                </a:solidFill>
                <a:latin typeface="Arial Rounded MT Bold" panose="020F0704030504030204" pitchFamily="34" charset="0"/>
              </a:rPr>
              <a:t> 2007 MBARI Dock</a:t>
            </a:r>
            <a:endParaRPr lang="en-US" dirty="0">
              <a:solidFill>
                <a:schemeClr val="bg1"/>
              </a:solidFill>
              <a:latin typeface="Arial Rounded MT Bold" panose="020F0704030504030204" pitchFamily="34" charset="0"/>
            </a:endParaRPr>
          </a:p>
        </p:txBody>
      </p:sp>
      <p:pic>
        <p:nvPicPr>
          <p:cNvPr id="4102" name="Picture 6" descr="C:\Users\hobson\Pictures\Docking\DSC_1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1775" y="4973249"/>
            <a:ext cx="985032" cy="147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014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normAutofit/>
          </a:bodyPr>
          <a:lstStyle/>
          <a:p>
            <a:r>
              <a:rPr lang="en-US" altLang="en-US" dirty="0" smtClean="0">
                <a:solidFill>
                  <a:schemeClr val="bg1"/>
                </a:solidFill>
                <a:latin typeface="Arial Rounded MT Bold" panose="020F0704030504030204" pitchFamily="34" charset="0"/>
              </a:rPr>
              <a:t>‘07 Docking Video</a:t>
            </a:r>
            <a:br>
              <a:rPr lang="en-US" altLang="en-US" dirty="0" smtClean="0">
                <a:solidFill>
                  <a:schemeClr val="bg1"/>
                </a:solidFill>
                <a:latin typeface="Arial Rounded MT Bold" panose="020F0704030504030204" pitchFamily="34" charset="0"/>
              </a:rPr>
            </a:br>
            <a:r>
              <a:rPr lang="en-US" altLang="en-US" sz="1400" dirty="0" smtClean="0">
                <a:solidFill>
                  <a:schemeClr val="bg1"/>
                </a:solidFill>
                <a:latin typeface="Arial Rounded MT Bold" panose="020F0704030504030204" pitchFamily="34" charset="0"/>
              </a:rPr>
              <a:t>- plays during question period</a:t>
            </a:r>
            <a:endParaRPr lang="en-US" altLang="en-US" sz="1400" dirty="0">
              <a:solidFill>
                <a:schemeClr val="bg1"/>
              </a:solidFill>
              <a:latin typeface="Arial Rounded MT Bold" panose="020F0704030504030204" pitchFamily="34" charset="0"/>
            </a:endParaRPr>
          </a:p>
        </p:txBody>
      </p:sp>
      <p:pic>
        <p:nvPicPr>
          <p:cNvPr id="6" name="AllFourDocks.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43178" y="1771759"/>
            <a:ext cx="5830887" cy="4373562"/>
          </a:xfrm>
        </p:spPr>
      </p:pic>
    </p:spTree>
    <p:extLst>
      <p:ext uri="{BB962C8B-B14F-4D97-AF65-F5344CB8AC3E}">
        <p14:creationId xmlns:p14="http://schemas.microsoft.com/office/powerpoint/2010/main" val="26967399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83115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9518" y="577474"/>
            <a:ext cx="8317282" cy="506028"/>
          </a:xfrm>
        </p:spPr>
        <p:txBody>
          <a:bodyPr>
            <a:normAutofit fontScale="90000"/>
          </a:bodyPr>
          <a:lstStyle/>
          <a:p>
            <a:r>
              <a:rPr lang="en-US" dirty="0" smtClean="0">
                <a:solidFill>
                  <a:schemeClr val="bg1"/>
                </a:solidFill>
              </a:rPr>
              <a:t>Approach -2</a:t>
            </a:r>
            <a:endParaRPr lang="en-US" dirty="0">
              <a:solidFill>
                <a:schemeClr val="bg1"/>
              </a:solidFill>
            </a:endParaRPr>
          </a:p>
        </p:txBody>
      </p:sp>
      <p:sp>
        <p:nvSpPr>
          <p:cNvPr id="6" name="Content Placeholder 5"/>
          <p:cNvSpPr>
            <a:spLocks noGrp="1"/>
          </p:cNvSpPr>
          <p:nvPr>
            <p:ph idx="1"/>
          </p:nvPr>
        </p:nvSpPr>
        <p:spPr>
          <a:xfrm>
            <a:off x="125260" y="1752600"/>
            <a:ext cx="9093895" cy="4373563"/>
          </a:xfrm>
          <a:ln>
            <a:solidFill>
              <a:schemeClr val="tx1"/>
            </a:solidFill>
          </a:ln>
        </p:spPr>
        <p:txBody>
          <a:bodyPr>
            <a:normAutofit/>
          </a:bodyPr>
          <a:lstStyle/>
          <a:p>
            <a:pPr>
              <a:buClrTx/>
            </a:pPr>
            <a:r>
              <a:rPr lang="en-US" dirty="0" smtClean="0">
                <a:solidFill>
                  <a:schemeClr val="bg1"/>
                </a:solidFill>
                <a:latin typeface="Arial Rounded MT Bold" panose="020F0704030504030204" pitchFamily="34" charset="0"/>
              </a:rPr>
              <a:t>Leverage previous work by MBARI and others</a:t>
            </a:r>
          </a:p>
          <a:p>
            <a:pPr lvl="1">
              <a:buClrTx/>
            </a:pPr>
            <a:r>
              <a:rPr lang="en-US" dirty="0" smtClean="0">
                <a:solidFill>
                  <a:schemeClr val="bg1"/>
                </a:solidFill>
                <a:latin typeface="Arial Rounded MT Bold" panose="020F0704030504030204" pitchFamily="34" charset="0"/>
              </a:rPr>
              <a:t>MBARI’s AUV docking (2007), Bluefin, WHOI/Hydroid, General Atomics, SPAWAR</a:t>
            </a:r>
          </a:p>
          <a:p>
            <a:pPr lvl="1">
              <a:buClrTx/>
            </a:pPr>
            <a:r>
              <a:rPr lang="en-US" dirty="0" smtClean="0">
                <a:solidFill>
                  <a:schemeClr val="bg1"/>
                </a:solidFill>
                <a:latin typeface="Arial Rounded MT Bold" panose="020F0704030504030204" pitchFamily="34" charset="0"/>
              </a:rPr>
              <a:t>Benthic Rover – 5 years of continuous (almost) operations at </a:t>
            </a:r>
            <a:r>
              <a:rPr lang="en-US" dirty="0" err="1" smtClean="0">
                <a:solidFill>
                  <a:schemeClr val="bg1"/>
                </a:solidFill>
                <a:latin typeface="Arial Rounded MT Bold" panose="020F0704030504030204" pitchFamily="34" charset="0"/>
              </a:rPr>
              <a:t>St.M</a:t>
            </a:r>
            <a:endParaRPr lang="en-US" dirty="0" smtClean="0">
              <a:solidFill>
                <a:schemeClr val="bg1"/>
              </a:solidFill>
              <a:latin typeface="Arial Rounded MT Bold" panose="020F0704030504030204" pitchFamily="34" charset="0"/>
            </a:endParaRPr>
          </a:p>
          <a:p>
            <a:pPr>
              <a:buClrTx/>
            </a:pPr>
            <a:r>
              <a:rPr lang="en-US" b="1" dirty="0" smtClean="0">
                <a:solidFill>
                  <a:schemeClr val="bg1"/>
                </a:solidFill>
                <a:latin typeface="Arial Rounded MT Bold" panose="020F0704030504030204" pitchFamily="34" charset="0"/>
              </a:rPr>
              <a:t>Build 2 AUVs</a:t>
            </a:r>
            <a:endParaRPr lang="en-US" b="1" dirty="0">
              <a:solidFill>
                <a:schemeClr val="bg1"/>
              </a:solidFill>
              <a:latin typeface="Arial Rounded MT Bold" panose="020F0704030504030204" pitchFamily="34" charset="0"/>
            </a:endParaRPr>
          </a:p>
          <a:p>
            <a:pPr lvl="1">
              <a:buClrTx/>
            </a:pPr>
            <a:r>
              <a:rPr lang="en-US" b="1" dirty="0" smtClean="0">
                <a:solidFill>
                  <a:schemeClr val="bg1"/>
                </a:solidFill>
                <a:latin typeface="Arial Rounded MT Bold" panose="020F0704030504030204" pitchFamily="34" charset="0"/>
              </a:rPr>
              <a:t>Program 1:</a:t>
            </a:r>
            <a:r>
              <a:rPr lang="en-US" dirty="0" smtClean="0">
                <a:solidFill>
                  <a:schemeClr val="bg1"/>
                </a:solidFill>
                <a:latin typeface="Arial Rounded MT Bold" panose="020F0704030504030204" pitchFamily="34" charset="0"/>
              </a:rPr>
              <a:t> Pelagic Benthic Coupling and </a:t>
            </a:r>
            <a:r>
              <a:rPr lang="en-US" dirty="0" smtClean="0">
                <a:solidFill>
                  <a:schemeClr val="bg1"/>
                </a:solidFill>
                <a:latin typeface="Arial Rounded MT Bold" panose="020F0704030504030204" pitchFamily="34" charset="0"/>
              </a:rPr>
              <a:t>Carbon Cycling </a:t>
            </a:r>
            <a:r>
              <a:rPr lang="en-US" dirty="0" smtClean="0">
                <a:solidFill>
                  <a:schemeClr val="bg1"/>
                </a:solidFill>
                <a:latin typeface="Arial Rounded MT Bold" panose="020F0704030504030204" pitchFamily="34" charset="0"/>
              </a:rPr>
              <a:t>(Smith</a:t>
            </a:r>
            <a:r>
              <a:rPr lang="en-US" dirty="0">
                <a:solidFill>
                  <a:schemeClr val="bg1"/>
                </a:solidFill>
                <a:latin typeface="Arial Rounded MT Bold" panose="020F0704030504030204" pitchFamily="34" charset="0"/>
              </a:rPr>
              <a:t>) </a:t>
            </a:r>
          </a:p>
          <a:p>
            <a:pPr lvl="1">
              <a:buClrTx/>
            </a:pPr>
            <a:r>
              <a:rPr lang="en-US" b="1" dirty="0" smtClean="0">
                <a:solidFill>
                  <a:schemeClr val="bg1"/>
                </a:solidFill>
                <a:latin typeface="Arial Rounded MT Bold" panose="020F0704030504030204" pitchFamily="34" charset="0"/>
              </a:rPr>
              <a:t>Program 2 </a:t>
            </a:r>
            <a:r>
              <a:rPr lang="en-US" dirty="0" smtClean="0">
                <a:solidFill>
                  <a:schemeClr val="bg1"/>
                </a:solidFill>
                <a:latin typeface="Arial Rounded MT Bold" panose="020F0704030504030204" pitchFamily="34" charset="0"/>
              </a:rPr>
              <a:t>: </a:t>
            </a:r>
            <a:r>
              <a:rPr lang="en-US" dirty="0">
                <a:solidFill>
                  <a:schemeClr val="bg1"/>
                </a:solidFill>
                <a:latin typeface="Arial Rounded MT Bold" panose="020F0704030504030204" pitchFamily="34" charset="0"/>
              </a:rPr>
              <a:t>2019 mud-volcano monitoring in Arctic </a:t>
            </a:r>
            <a:r>
              <a:rPr lang="en-US" dirty="0" smtClean="0">
                <a:solidFill>
                  <a:schemeClr val="bg1"/>
                </a:solidFill>
                <a:latin typeface="Arial Rounded MT Bold" panose="020F0704030504030204" pitchFamily="34" charset="0"/>
              </a:rPr>
              <a:t>(Paull)</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0291304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3"/>
          <p:cNvSpPr>
            <a:spLocks noGrp="1"/>
          </p:cNvSpPr>
          <p:nvPr>
            <p:ph type="dt" sz="half" idx="10"/>
          </p:nvPr>
        </p:nvSpPr>
        <p:spPr/>
        <p:txBody>
          <a:bodyPr/>
          <a:lstStyle/>
          <a:p>
            <a:r>
              <a:rPr lang="en-US" altLang="en-US"/>
              <a:t>3 Feb 06; RSM ; Page </a:t>
            </a:r>
            <a:fld id="{47B9F7E1-A198-41DF-AE05-09AB6892324D}" type="slidenum">
              <a:rPr lang="en-US" altLang="en-US"/>
              <a:pPr/>
              <a:t>15</a:t>
            </a:fld>
            <a:endParaRPr lang="en-US" altLang="en-US"/>
          </a:p>
        </p:txBody>
      </p:sp>
      <p:sp>
        <p:nvSpPr>
          <p:cNvPr id="201730" name="Rectangle 2"/>
          <p:cNvSpPr>
            <a:spLocks noGrp="1" noChangeArrowheads="1"/>
          </p:cNvSpPr>
          <p:nvPr>
            <p:ph type="title"/>
          </p:nvPr>
        </p:nvSpPr>
        <p:spPr>
          <a:xfrm>
            <a:off x="153565" y="101484"/>
            <a:ext cx="8836869" cy="1039427"/>
          </a:xfrm>
        </p:spPr>
        <p:txBody>
          <a:bodyPr>
            <a:normAutofit fontScale="90000"/>
          </a:bodyPr>
          <a:lstStyle/>
          <a:p>
            <a:r>
              <a:rPr lang="en-US" altLang="en-US" dirty="0"/>
              <a:t>Docking State Transition Diagram</a:t>
            </a:r>
          </a:p>
        </p:txBody>
      </p:sp>
      <p:sp>
        <p:nvSpPr>
          <p:cNvPr id="201731" name="Oval 3"/>
          <p:cNvSpPr>
            <a:spLocks noChangeArrowheads="1"/>
          </p:cNvSpPr>
          <p:nvPr/>
        </p:nvSpPr>
        <p:spPr bwMode="auto">
          <a:xfrm>
            <a:off x="3657600" y="1066800"/>
            <a:ext cx="1371600" cy="1295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dirty="0"/>
              <a:t>Flight</a:t>
            </a:r>
          </a:p>
          <a:p>
            <a:pPr algn="ctr"/>
            <a:r>
              <a:rPr lang="en-US" altLang="en-US" sz="1800" dirty="0"/>
              <a:t>(Waypoints,</a:t>
            </a:r>
          </a:p>
          <a:p>
            <a:pPr algn="ctr"/>
            <a:r>
              <a:rPr lang="en-US" altLang="en-US" sz="1800" dirty="0" err="1"/>
              <a:t>Setpoints</a:t>
            </a:r>
            <a:r>
              <a:rPr lang="en-US" altLang="en-US" sz="1800" dirty="0"/>
              <a:t>)</a:t>
            </a:r>
          </a:p>
        </p:txBody>
      </p:sp>
      <p:sp>
        <p:nvSpPr>
          <p:cNvPr id="201732" name="Oval 4"/>
          <p:cNvSpPr>
            <a:spLocks noChangeArrowheads="1"/>
          </p:cNvSpPr>
          <p:nvPr/>
        </p:nvSpPr>
        <p:spPr bwMode="auto">
          <a:xfrm>
            <a:off x="3810000" y="2667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Docking</a:t>
            </a:r>
          </a:p>
          <a:p>
            <a:pPr algn="ctr"/>
            <a:r>
              <a:rPr lang="en-US" altLang="en-US" sz="1800"/>
              <a:t>Homing</a:t>
            </a:r>
          </a:p>
        </p:txBody>
      </p:sp>
      <p:sp>
        <p:nvSpPr>
          <p:cNvPr id="201733" name="Line 5"/>
          <p:cNvSpPr>
            <a:spLocks noChangeShapeType="1"/>
          </p:cNvSpPr>
          <p:nvPr/>
        </p:nvSpPr>
        <p:spPr bwMode="auto">
          <a:xfrm>
            <a:off x="4343400" y="23622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4" name="Oval 6"/>
          <p:cNvSpPr>
            <a:spLocks noChangeArrowheads="1"/>
          </p:cNvSpPr>
          <p:nvPr/>
        </p:nvSpPr>
        <p:spPr bwMode="auto">
          <a:xfrm>
            <a:off x="3810000" y="38862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Stopped</a:t>
            </a:r>
          </a:p>
        </p:txBody>
      </p:sp>
      <p:sp>
        <p:nvSpPr>
          <p:cNvPr id="201735" name="Line 7"/>
          <p:cNvSpPr>
            <a:spLocks noChangeShapeType="1"/>
          </p:cNvSpPr>
          <p:nvPr/>
        </p:nvSpPr>
        <p:spPr bwMode="auto">
          <a:xfrm>
            <a:off x="4343400" y="3581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6" name="Oval 8"/>
          <p:cNvSpPr>
            <a:spLocks noChangeArrowheads="1"/>
          </p:cNvSpPr>
          <p:nvPr/>
        </p:nvSpPr>
        <p:spPr bwMode="auto">
          <a:xfrm>
            <a:off x="5410200" y="3886200"/>
            <a:ext cx="1143000" cy="9906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Missed</a:t>
            </a:r>
          </a:p>
          <a:p>
            <a:pPr algn="ctr"/>
            <a:r>
              <a:rPr lang="en-US" altLang="en-US" sz="1800"/>
              <a:t>Approach</a:t>
            </a:r>
          </a:p>
        </p:txBody>
      </p:sp>
      <p:sp>
        <p:nvSpPr>
          <p:cNvPr id="201737" name="Oval 9"/>
          <p:cNvSpPr>
            <a:spLocks noChangeArrowheads="1"/>
          </p:cNvSpPr>
          <p:nvPr/>
        </p:nvSpPr>
        <p:spPr bwMode="auto">
          <a:xfrm>
            <a:off x="2133600" y="38100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Undocking</a:t>
            </a:r>
          </a:p>
        </p:txBody>
      </p:sp>
      <p:sp>
        <p:nvSpPr>
          <p:cNvPr id="201738" name="Oval 10"/>
          <p:cNvSpPr>
            <a:spLocks noChangeArrowheads="1"/>
          </p:cNvSpPr>
          <p:nvPr/>
        </p:nvSpPr>
        <p:spPr bwMode="auto">
          <a:xfrm>
            <a:off x="5257800" y="56388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Electrical</a:t>
            </a:r>
          </a:p>
          <a:p>
            <a:pPr algn="ctr"/>
            <a:r>
              <a:rPr lang="en-US" altLang="en-US" sz="1800"/>
              <a:t>Dock</a:t>
            </a:r>
          </a:p>
          <a:p>
            <a:pPr algn="ctr"/>
            <a:r>
              <a:rPr lang="en-US" altLang="en-US" sz="1800"/>
              <a:t>Contact</a:t>
            </a:r>
          </a:p>
        </p:txBody>
      </p:sp>
      <p:sp>
        <p:nvSpPr>
          <p:cNvPr id="201739" name="Oval 11"/>
          <p:cNvSpPr>
            <a:spLocks noChangeArrowheads="1"/>
          </p:cNvSpPr>
          <p:nvPr/>
        </p:nvSpPr>
        <p:spPr bwMode="auto">
          <a:xfrm>
            <a:off x="3810000" y="5334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Pin</a:t>
            </a:r>
          </a:p>
          <a:p>
            <a:pPr algn="ctr"/>
            <a:r>
              <a:rPr lang="en-US" altLang="en-US" sz="1800"/>
              <a:t>Inserted</a:t>
            </a:r>
          </a:p>
        </p:txBody>
      </p:sp>
      <p:sp>
        <p:nvSpPr>
          <p:cNvPr id="201740" name="Freeform 12"/>
          <p:cNvSpPr>
            <a:spLocks/>
          </p:cNvSpPr>
          <p:nvPr/>
        </p:nvSpPr>
        <p:spPr bwMode="auto">
          <a:xfrm>
            <a:off x="4724400" y="5549900"/>
            <a:ext cx="762000" cy="165100"/>
          </a:xfrm>
          <a:custGeom>
            <a:avLst/>
            <a:gdLst>
              <a:gd name="T0" fmla="*/ 0 w 480"/>
              <a:gd name="T1" fmla="*/ 56 h 104"/>
              <a:gd name="T2" fmla="*/ 288 w 480"/>
              <a:gd name="T3" fmla="*/ 8 h 104"/>
              <a:gd name="T4" fmla="*/ 480 w 480"/>
              <a:gd name="T5" fmla="*/ 104 h 104"/>
            </a:gdLst>
            <a:ahLst/>
            <a:cxnLst>
              <a:cxn ang="0">
                <a:pos x="T0" y="T1"/>
              </a:cxn>
              <a:cxn ang="0">
                <a:pos x="T2" y="T3"/>
              </a:cxn>
              <a:cxn ang="0">
                <a:pos x="T4" y="T5"/>
              </a:cxn>
            </a:cxnLst>
            <a:rect l="0" t="0" r="r" b="b"/>
            <a:pathLst>
              <a:path w="480" h="104">
                <a:moveTo>
                  <a:pt x="0" y="56"/>
                </a:moveTo>
                <a:cubicBezTo>
                  <a:pt x="104" y="28"/>
                  <a:pt x="208" y="0"/>
                  <a:pt x="288" y="8"/>
                </a:cubicBezTo>
                <a:cubicBezTo>
                  <a:pt x="368" y="16"/>
                  <a:pt x="448" y="88"/>
                  <a:pt x="480" y="104"/>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1" name="Freeform 13"/>
          <p:cNvSpPr>
            <a:spLocks/>
          </p:cNvSpPr>
          <p:nvPr/>
        </p:nvSpPr>
        <p:spPr bwMode="auto">
          <a:xfrm>
            <a:off x="4419600" y="6248400"/>
            <a:ext cx="914400" cy="330200"/>
          </a:xfrm>
          <a:custGeom>
            <a:avLst/>
            <a:gdLst>
              <a:gd name="T0" fmla="*/ 576 w 576"/>
              <a:gd name="T1" fmla="*/ 96 h 208"/>
              <a:gd name="T2" fmla="*/ 336 w 576"/>
              <a:gd name="T3" fmla="*/ 192 h 208"/>
              <a:gd name="T4" fmla="*/ 0 w 576"/>
              <a:gd name="T5" fmla="*/ 0 h 208"/>
            </a:gdLst>
            <a:ahLst/>
            <a:cxnLst>
              <a:cxn ang="0">
                <a:pos x="T0" y="T1"/>
              </a:cxn>
              <a:cxn ang="0">
                <a:pos x="T2" y="T3"/>
              </a:cxn>
              <a:cxn ang="0">
                <a:pos x="T4" y="T5"/>
              </a:cxn>
            </a:cxnLst>
            <a:rect l="0" t="0" r="r" b="b"/>
            <a:pathLst>
              <a:path w="576" h="208">
                <a:moveTo>
                  <a:pt x="576" y="96"/>
                </a:moveTo>
                <a:cubicBezTo>
                  <a:pt x="504" y="152"/>
                  <a:pt x="432" y="208"/>
                  <a:pt x="336" y="192"/>
                </a:cubicBezTo>
                <a:cubicBezTo>
                  <a:pt x="240" y="176"/>
                  <a:pt x="120" y="88"/>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2" name="Freeform 14"/>
          <p:cNvSpPr>
            <a:spLocks/>
          </p:cNvSpPr>
          <p:nvPr/>
        </p:nvSpPr>
        <p:spPr bwMode="auto">
          <a:xfrm>
            <a:off x="4495800" y="4800600"/>
            <a:ext cx="76200" cy="533400"/>
          </a:xfrm>
          <a:custGeom>
            <a:avLst/>
            <a:gdLst>
              <a:gd name="T0" fmla="*/ 0 w 48"/>
              <a:gd name="T1" fmla="*/ 0 h 336"/>
              <a:gd name="T2" fmla="*/ 48 w 48"/>
              <a:gd name="T3" fmla="*/ 192 h 336"/>
              <a:gd name="T4" fmla="*/ 0 w 48"/>
              <a:gd name="T5" fmla="*/ 336 h 336"/>
            </a:gdLst>
            <a:ahLst/>
            <a:cxnLst>
              <a:cxn ang="0">
                <a:pos x="T0" y="T1"/>
              </a:cxn>
              <a:cxn ang="0">
                <a:pos x="T2" y="T3"/>
              </a:cxn>
              <a:cxn ang="0">
                <a:pos x="T4" y="T5"/>
              </a:cxn>
            </a:cxnLst>
            <a:rect l="0" t="0" r="r" b="b"/>
            <a:pathLst>
              <a:path w="48" h="336">
                <a:moveTo>
                  <a:pt x="0" y="0"/>
                </a:moveTo>
                <a:cubicBezTo>
                  <a:pt x="24" y="68"/>
                  <a:pt x="48" y="136"/>
                  <a:pt x="48" y="192"/>
                </a:cubicBezTo>
                <a:cubicBezTo>
                  <a:pt x="48" y="248"/>
                  <a:pt x="24" y="292"/>
                  <a:pt x="0" y="33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3" name="Freeform 15"/>
          <p:cNvSpPr>
            <a:spLocks/>
          </p:cNvSpPr>
          <p:nvPr/>
        </p:nvSpPr>
        <p:spPr bwMode="auto">
          <a:xfrm>
            <a:off x="3973513" y="4724400"/>
            <a:ext cx="76200" cy="685800"/>
          </a:xfrm>
          <a:custGeom>
            <a:avLst/>
            <a:gdLst>
              <a:gd name="T0" fmla="*/ 48 w 48"/>
              <a:gd name="T1" fmla="*/ 432 h 432"/>
              <a:gd name="T2" fmla="*/ 0 w 48"/>
              <a:gd name="T3" fmla="*/ 240 h 432"/>
              <a:gd name="T4" fmla="*/ 48 w 48"/>
              <a:gd name="T5" fmla="*/ 0 h 432"/>
            </a:gdLst>
            <a:ahLst/>
            <a:cxnLst>
              <a:cxn ang="0">
                <a:pos x="T0" y="T1"/>
              </a:cxn>
              <a:cxn ang="0">
                <a:pos x="T2" y="T3"/>
              </a:cxn>
              <a:cxn ang="0">
                <a:pos x="T4" y="T5"/>
              </a:cxn>
            </a:cxnLst>
            <a:rect l="0" t="0" r="r" b="b"/>
            <a:pathLst>
              <a:path w="48" h="432">
                <a:moveTo>
                  <a:pt x="48" y="432"/>
                </a:moveTo>
                <a:cubicBezTo>
                  <a:pt x="24" y="372"/>
                  <a:pt x="0" y="312"/>
                  <a:pt x="0" y="240"/>
                </a:cubicBezTo>
                <a:cubicBezTo>
                  <a:pt x="0" y="168"/>
                  <a:pt x="24" y="84"/>
                  <a:pt x="48"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4" name="Line 16"/>
          <p:cNvSpPr>
            <a:spLocks noChangeShapeType="1"/>
          </p:cNvSpPr>
          <p:nvPr/>
        </p:nvSpPr>
        <p:spPr bwMode="auto">
          <a:xfrm>
            <a:off x="4724400" y="3352800"/>
            <a:ext cx="9144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5" name="Freeform 17"/>
          <p:cNvSpPr>
            <a:spLocks/>
          </p:cNvSpPr>
          <p:nvPr/>
        </p:nvSpPr>
        <p:spPr bwMode="auto">
          <a:xfrm>
            <a:off x="5029200" y="1676400"/>
            <a:ext cx="1409700" cy="2209800"/>
          </a:xfrm>
          <a:custGeom>
            <a:avLst/>
            <a:gdLst>
              <a:gd name="T0" fmla="*/ 720 w 888"/>
              <a:gd name="T1" fmla="*/ 1392 h 1392"/>
              <a:gd name="T2" fmla="*/ 768 w 888"/>
              <a:gd name="T3" fmla="*/ 576 h 1392"/>
              <a:gd name="T4" fmla="*/ 0 w 888"/>
              <a:gd name="T5" fmla="*/ 0 h 1392"/>
            </a:gdLst>
            <a:ahLst/>
            <a:cxnLst>
              <a:cxn ang="0">
                <a:pos x="T0" y="T1"/>
              </a:cxn>
              <a:cxn ang="0">
                <a:pos x="T2" y="T3"/>
              </a:cxn>
              <a:cxn ang="0">
                <a:pos x="T4" y="T5"/>
              </a:cxn>
            </a:cxnLst>
            <a:rect l="0" t="0" r="r" b="b"/>
            <a:pathLst>
              <a:path w="888" h="1392">
                <a:moveTo>
                  <a:pt x="720" y="1392"/>
                </a:moveTo>
                <a:cubicBezTo>
                  <a:pt x="804" y="1100"/>
                  <a:pt x="888" y="808"/>
                  <a:pt x="768" y="576"/>
                </a:cubicBezTo>
                <a:cubicBezTo>
                  <a:pt x="648" y="344"/>
                  <a:pt x="324" y="172"/>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6" name="Freeform 18"/>
          <p:cNvSpPr>
            <a:spLocks/>
          </p:cNvSpPr>
          <p:nvPr/>
        </p:nvSpPr>
        <p:spPr bwMode="auto">
          <a:xfrm>
            <a:off x="3200400" y="3962400"/>
            <a:ext cx="685800" cy="152400"/>
          </a:xfrm>
          <a:custGeom>
            <a:avLst/>
            <a:gdLst>
              <a:gd name="T0" fmla="*/ 432 w 432"/>
              <a:gd name="T1" fmla="*/ 96 h 96"/>
              <a:gd name="T2" fmla="*/ 192 w 432"/>
              <a:gd name="T3" fmla="*/ 0 h 96"/>
              <a:gd name="T4" fmla="*/ 0 w 432"/>
              <a:gd name="T5" fmla="*/ 96 h 96"/>
            </a:gdLst>
            <a:ahLst/>
            <a:cxnLst>
              <a:cxn ang="0">
                <a:pos x="T0" y="T1"/>
              </a:cxn>
              <a:cxn ang="0">
                <a:pos x="T2" y="T3"/>
              </a:cxn>
              <a:cxn ang="0">
                <a:pos x="T4" y="T5"/>
              </a:cxn>
            </a:cxnLst>
            <a:rect l="0" t="0" r="r" b="b"/>
            <a:pathLst>
              <a:path w="432" h="96">
                <a:moveTo>
                  <a:pt x="432" y="96"/>
                </a:moveTo>
                <a:cubicBezTo>
                  <a:pt x="348" y="48"/>
                  <a:pt x="264" y="0"/>
                  <a:pt x="192" y="0"/>
                </a:cubicBezTo>
                <a:cubicBezTo>
                  <a:pt x="120" y="0"/>
                  <a:pt x="60" y="48"/>
                  <a:pt x="0" y="9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7" name="Freeform 19"/>
          <p:cNvSpPr>
            <a:spLocks/>
          </p:cNvSpPr>
          <p:nvPr/>
        </p:nvSpPr>
        <p:spPr bwMode="auto">
          <a:xfrm>
            <a:off x="3200400" y="4572000"/>
            <a:ext cx="685800" cy="152400"/>
          </a:xfrm>
          <a:custGeom>
            <a:avLst/>
            <a:gdLst>
              <a:gd name="T0" fmla="*/ 0 w 432"/>
              <a:gd name="T1" fmla="*/ 0 h 96"/>
              <a:gd name="T2" fmla="*/ 240 w 432"/>
              <a:gd name="T3" fmla="*/ 96 h 96"/>
              <a:gd name="T4" fmla="*/ 432 w 432"/>
              <a:gd name="T5" fmla="*/ 0 h 96"/>
            </a:gdLst>
            <a:ahLst/>
            <a:cxnLst>
              <a:cxn ang="0">
                <a:pos x="T0" y="T1"/>
              </a:cxn>
              <a:cxn ang="0">
                <a:pos x="T2" y="T3"/>
              </a:cxn>
              <a:cxn ang="0">
                <a:pos x="T4" y="T5"/>
              </a:cxn>
            </a:cxnLst>
            <a:rect l="0" t="0" r="r" b="b"/>
            <a:pathLst>
              <a:path w="432" h="96">
                <a:moveTo>
                  <a:pt x="0" y="0"/>
                </a:moveTo>
                <a:cubicBezTo>
                  <a:pt x="84" y="48"/>
                  <a:pt x="168" y="96"/>
                  <a:pt x="240" y="96"/>
                </a:cubicBezTo>
                <a:cubicBezTo>
                  <a:pt x="312" y="96"/>
                  <a:pt x="372" y="48"/>
                  <a:pt x="4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8" name="Freeform 20"/>
          <p:cNvSpPr>
            <a:spLocks/>
          </p:cNvSpPr>
          <p:nvPr/>
        </p:nvSpPr>
        <p:spPr bwMode="auto">
          <a:xfrm>
            <a:off x="2336800" y="1676400"/>
            <a:ext cx="1320800" cy="2133600"/>
          </a:xfrm>
          <a:custGeom>
            <a:avLst/>
            <a:gdLst>
              <a:gd name="T0" fmla="*/ 160 w 832"/>
              <a:gd name="T1" fmla="*/ 1344 h 1344"/>
              <a:gd name="T2" fmla="*/ 112 w 832"/>
              <a:gd name="T3" fmla="*/ 528 h 1344"/>
              <a:gd name="T4" fmla="*/ 832 w 832"/>
              <a:gd name="T5" fmla="*/ 0 h 1344"/>
            </a:gdLst>
            <a:ahLst/>
            <a:cxnLst>
              <a:cxn ang="0">
                <a:pos x="T0" y="T1"/>
              </a:cxn>
              <a:cxn ang="0">
                <a:pos x="T2" y="T3"/>
              </a:cxn>
              <a:cxn ang="0">
                <a:pos x="T4" y="T5"/>
              </a:cxn>
            </a:cxnLst>
            <a:rect l="0" t="0" r="r" b="b"/>
            <a:pathLst>
              <a:path w="832" h="1344">
                <a:moveTo>
                  <a:pt x="160" y="1344"/>
                </a:moveTo>
                <a:cubicBezTo>
                  <a:pt x="80" y="1048"/>
                  <a:pt x="0" y="752"/>
                  <a:pt x="112" y="528"/>
                </a:cubicBezTo>
                <a:cubicBezTo>
                  <a:pt x="224" y="304"/>
                  <a:pt x="528" y="152"/>
                  <a:pt x="8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419002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X:\900393_AUV_Docking\AUV_Docking.Pictures\MBARI Docking on MI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84" y="212943"/>
            <a:ext cx="8260919" cy="6026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617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Design elements</a:t>
            </a:r>
          </a:p>
        </p:txBody>
      </p:sp>
      <p:sp>
        <p:nvSpPr>
          <p:cNvPr id="3" name="Content Placeholder 2"/>
          <p:cNvSpPr>
            <a:spLocks noGrp="1"/>
          </p:cNvSpPr>
          <p:nvPr>
            <p:ph idx="1"/>
          </p:nvPr>
        </p:nvSpPr>
        <p:spPr>
          <a:ln>
            <a:solidFill>
              <a:srgbClr val="000000"/>
            </a:solidFill>
          </a:ln>
        </p:spPr>
        <p:txBody>
          <a:bodyPr>
            <a:normAutofit/>
          </a:bodyPr>
          <a:lstStyle/>
          <a:p>
            <a:r>
              <a:rPr lang="en-US" b="1"/>
              <a:t>Must have</a:t>
            </a:r>
          </a:p>
          <a:p>
            <a:pPr lvl="1"/>
            <a:r>
              <a:rPr lang="en-US"/>
              <a:t>Benthic payload.</a:t>
            </a:r>
          </a:p>
          <a:p>
            <a:pPr lvl="1"/>
            <a:r>
              <a:rPr lang="en-US"/>
              <a:t>Docking system.</a:t>
            </a:r>
          </a:p>
          <a:p>
            <a:pPr lvl="1"/>
            <a:r>
              <a:rPr lang="en-US"/>
              <a:t>Hibernation controller.</a:t>
            </a:r>
          </a:p>
          <a:p>
            <a:pPr lvl="1"/>
            <a:r>
              <a:rPr lang="en-US"/>
              <a:t>Corrosion-free exterior.</a:t>
            </a:r>
          </a:p>
          <a:p>
            <a:pPr lvl="1"/>
            <a:r>
              <a:rPr lang="en-US"/>
              <a:t>Extended duration s/w.</a:t>
            </a:r>
          </a:p>
          <a:p>
            <a:pPr lvl="1"/>
            <a:r>
              <a:rPr lang="en-US"/>
              <a:t>Fail-safe aborts:</a:t>
            </a:r>
          </a:p>
          <a:p>
            <a:pPr lvl="2"/>
            <a:r>
              <a:rPr lang="en-US"/>
              <a:t>when docked: stay docked.</a:t>
            </a:r>
          </a:p>
          <a:p>
            <a:pPr lvl="2"/>
            <a:r>
              <a:rPr lang="en-US"/>
              <a:t>when undocked: park on seafloor.</a:t>
            </a:r>
          </a:p>
          <a:p>
            <a:r>
              <a:rPr lang="en-US" b="1"/>
              <a:t>Highly desirable</a:t>
            </a:r>
          </a:p>
          <a:p>
            <a:pPr lvl="1"/>
            <a:r>
              <a:rPr lang="en-US"/>
              <a:t>Event-triggered response</a:t>
            </a:r>
          </a:p>
        </p:txBody>
      </p:sp>
    </p:spTree>
    <p:extLst>
      <p:ext uri="{BB962C8B-B14F-4D97-AF65-F5344CB8AC3E}">
        <p14:creationId xmlns:p14="http://schemas.microsoft.com/office/powerpoint/2010/main" val="33290993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Timelines</a:t>
            </a:r>
          </a:p>
        </p:txBody>
      </p:sp>
      <p:graphicFrame>
        <p:nvGraphicFramePr>
          <p:cNvPr id="3" name="Object 2"/>
          <p:cNvGraphicFramePr>
            <a:graphicFrameLocks noChangeAspect="1"/>
          </p:cNvGraphicFramePr>
          <p:nvPr>
            <p:extLst>
              <p:ext uri="{D42A27DB-BD31-4B8C-83A1-F6EECF244321}">
                <p14:modId xmlns:p14="http://schemas.microsoft.com/office/powerpoint/2010/main" val="1332189480"/>
              </p:ext>
            </p:extLst>
          </p:nvPr>
        </p:nvGraphicFramePr>
        <p:xfrm>
          <a:off x="115279" y="2059053"/>
          <a:ext cx="8907527" cy="2820717"/>
        </p:xfrm>
        <a:graphic>
          <a:graphicData uri="http://schemas.openxmlformats.org/presentationml/2006/ole">
            <mc:AlternateContent xmlns:mc="http://schemas.openxmlformats.org/markup-compatibility/2006">
              <mc:Choice xmlns:v="urn:schemas-microsoft-com:vml" Requires="v">
                <p:oleObj spid="_x0000_s1067" name="Worksheet" r:id="rId3" imgW="18173700" imgH="5753100" progId="Excel.Sheet.12">
                  <p:embed/>
                </p:oleObj>
              </mc:Choice>
              <mc:Fallback>
                <p:oleObj name="Worksheet" r:id="rId3" imgW="18173700" imgH="5753100" progId="Excel.Sheet.12">
                  <p:embed/>
                  <p:pic>
                    <p:nvPicPr>
                      <p:cNvPr id="0" name=""/>
                      <p:cNvPicPr/>
                      <p:nvPr/>
                    </p:nvPicPr>
                    <p:blipFill>
                      <a:blip r:embed="rId4"/>
                      <a:stretch>
                        <a:fillRect/>
                      </a:stretch>
                    </p:blipFill>
                    <p:spPr>
                      <a:xfrm>
                        <a:off x="115279" y="2059053"/>
                        <a:ext cx="8907527" cy="2820717"/>
                      </a:xfrm>
                      <a:prstGeom prst="rect">
                        <a:avLst/>
                      </a:prstGeom>
                    </p:spPr>
                  </p:pic>
                </p:oleObj>
              </mc:Fallback>
            </mc:AlternateContent>
          </a:graphicData>
        </a:graphic>
      </p:graphicFrame>
    </p:spTree>
    <p:extLst>
      <p:ext uri="{BB962C8B-B14F-4D97-AF65-F5344CB8AC3E}">
        <p14:creationId xmlns:p14="http://schemas.microsoft.com/office/powerpoint/2010/main" val="3842849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WBS: see spreadsheet</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92599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Park &amp; Fly AUV – Abstract</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lgn="ctr">
              <a:buClrTx/>
            </a:pPr>
            <a:r>
              <a:rPr lang="en-US" dirty="0">
                <a:solidFill>
                  <a:schemeClr val="bg1"/>
                </a:solidFill>
                <a:latin typeface="Arial Rounded MT Bold" panose="020F0704030504030204" pitchFamily="34" charset="0"/>
              </a:rPr>
              <a:t>Develop the capability for a persistent presence in the deep ocean</a:t>
            </a:r>
          </a:p>
          <a:p>
            <a:pPr marL="114300" indent="0">
              <a:buClrTx/>
              <a:buNone/>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Conduct seasonal, seafloor imaging and bioacoustics surveys at Station-M.  Without a ship.</a:t>
            </a:r>
          </a:p>
          <a:p>
            <a:pPr>
              <a:buClrTx/>
            </a:pPr>
            <a:r>
              <a:rPr lang="en-US" dirty="0" smtClean="0">
                <a:solidFill>
                  <a:schemeClr val="bg1"/>
                </a:solidFill>
                <a:latin typeface="Arial Rounded MT Bold" panose="020F0704030504030204" pitchFamily="34" charset="0"/>
              </a:rPr>
              <a:t>Conduct seasonal, seafloor mapping with </a:t>
            </a:r>
            <a:r>
              <a:rPr lang="en-US" dirty="0" err="1" smtClean="0">
                <a:solidFill>
                  <a:schemeClr val="bg1"/>
                </a:solidFill>
                <a:latin typeface="Arial Rounded MT Bold" panose="020F0704030504030204" pitchFamily="34" charset="0"/>
              </a:rPr>
              <a:t>sidescan</a:t>
            </a:r>
            <a:r>
              <a:rPr lang="en-US" dirty="0" smtClean="0">
                <a:solidFill>
                  <a:schemeClr val="bg1"/>
                </a:solidFill>
                <a:latin typeface="Arial Rounded MT Bold" panose="020F0704030504030204" pitchFamily="34" charset="0"/>
              </a:rPr>
              <a:t> and multi-beam sonars to </a:t>
            </a:r>
            <a:r>
              <a:rPr lang="en-US" dirty="0">
                <a:solidFill>
                  <a:schemeClr val="bg1"/>
                </a:solidFill>
                <a:latin typeface="Arial Rounded MT Bold" panose="020F0704030504030204" pitchFamily="34" charset="0"/>
              </a:rPr>
              <a:t>investigate the geologic evolution of mud </a:t>
            </a:r>
            <a:r>
              <a:rPr lang="en-US" dirty="0" smtClean="0">
                <a:solidFill>
                  <a:schemeClr val="bg1"/>
                </a:solidFill>
                <a:latin typeface="Arial Rounded MT Bold" panose="020F0704030504030204" pitchFamily="34" charset="0"/>
              </a:rPr>
              <a:t>volcanoes in the Arctic.  Under the ice, without a ship, for one year. </a:t>
            </a:r>
          </a:p>
          <a:p>
            <a:pPr>
              <a:buClrTx/>
            </a:pPr>
            <a:endParaRPr lang="en-US" dirty="0" smtClean="0">
              <a:solidFill>
                <a:schemeClr val="bg1"/>
              </a:solidFill>
              <a:latin typeface="Arial Rounded MT Bold" panose="020F0704030504030204" pitchFamily="34" charset="0"/>
            </a:endParaRPr>
          </a:p>
          <a:p>
            <a:pPr>
              <a:buClrTx/>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p:txBody>
      </p:sp>
      <p:sp>
        <p:nvSpPr>
          <p:cNvPr id="6" name="Freeform 5"/>
          <p:cNvSpPr/>
          <p:nvPr/>
        </p:nvSpPr>
        <p:spPr>
          <a:xfrm>
            <a:off x="1457017" y="2702466"/>
            <a:ext cx="6085918" cy="410646"/>
          </a:xfrm>
          <a:custGeom>
            <a:avLst/>
            <a:gdLst>
              <a:gd name="connsiteX0" fmla="*/ 0 w 6085918"/>
              <a:gd name="connsiteY0" fmla="*/ 303780 h 410646"/>
              <a:gd name="connsiteX1" fmla="*/ 1647173 w 6085918"/>
              <a:gd name="connsiteY1" fmla="*/ 115890 h 410646"/>
              <a:gd name="connsiteX2" fmla="*/ 4490581 w 6085918"/>
              <a:gd name="connsiteY2" fmla="*/ 410251 h 410646"/>
              <a:gd name="connsiteX3" fmla="*/ 5943600 w 6085918"/>
              <a:gd name="connsiteY3" fmla="*/ 40733 h 410646"/>
              <a:gd name="connsiteX4" fmla="*/ 6031282 w 6085918"/>
              <a:gd name="connsiteY4" fmla="*/ 9418 h 410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918" h="410646">
                <a:moveTo>
                  <a:pt x="0" y="303780"/>
                </a:moveTo>
                <a:cubicBezTo>
                  <a:pt x="449371" y="200962"/>
                  <a:pt x="898743" y="98145"/>
                  <a:pt x="1647173" y="115890"/>
                </a:cubicBezTo>
                <a:cubicBezTo>
                  <a:pt x="2395603" y="133635"/>
                  <a:pt x="3774510" y="422777"/>
                  <a:pt x="4490581" y="410251"/>
                </a:cubicBezTo>
                <a:cubicBezTo>
                  <a:pt x="5206652" y="397725"/>
                  <a:pt x="5686817" y="107538"/>
                  <a:pt x="5943600" y="40733"/>
                </a:cubicBezTo>
                <a:cubicBezTo>
                  <a:pt x="6200383" y="-26072"/>
                  <a:pt x="6031282" y="9418"/>
                  <a:pt x="6031282" y="9418"/>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094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Atomics - Notional</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32" y="1447799"/>
            <a:ext cx="6920631" cy="5153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50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04800" y="458000"/>
            <a:ext cx="8520600" cy="763600"/>
          </a:xfrm>
          <a:prstGeom prst="rect">
            <a:avLst/>
          </a:prstGeom>
        </p:spPr>
        <p:txBody>
          <a:bodyPr lIns="91425" tIns="91425" rIns="91425" bIns="91425" anchor="t" anchorCtr="0">
            <a:noAutofit/>
          </a:bodyPr>
          <a:lstStyle/>
          <a:p>
            <a:pPr lvl="0">
              <a:spcBef>
                <a:spcPts val="0"/>
              </a:spcBef>
              <a:buNone/>
            </a:pPr>
            <a:r>
              <a:rPr lang="en" dirty="0"/>
              <a:t>WPDX Medium Power Data </a:t>
            </a:r>
            <a:r>
              <a:rPr lang="en" dirty="0" smtClean="0"/>
              <a:t>Sheet</a:t>
            </a:r>
            <a:br>
              <a:rPr lang="en" dirty="0" smtClean="0"/>
            </a:br>
            <a:r>
              <a:rPr lang="en" sz="2800" dirty="0" smtClean="0"/>
              <a:t>MBARI/Maughan</a:t>
            </a:r>
            <a:endParaRPr lang="en" sz="2800" dirty="0"/>
          </a:p>
        </p:txBody>
      </p:sp>
      <p:sp>
        <p:nvSpPr>
          <p:cNvPr id="61" name="Shape 61"/>
          <p:cNvSpPr txBox="1">
            <a:spLocks noGrp="1"/>
          </p:cNvSpPr>
          <p:nvPr>
            <p:ph type="body" idx="1"/>
          </p:nvPr>
        </p:nvSpPr>
        <p:spPr>
          <a:xfrm>
            <a:off x="665967" y="1640562"/>
            <a:ext cx="7467600" cy="3048000"/>
          </a:xfrm>
          <a:prstGeom prst="rect">
            <a:avLst/>
          </a:prstGeom>
        </p:spPr>
        <p:txBody>
          <a:bodyPr lIns="91425" tIns="91425" rIns="91425" bIns="91425" anchor="t" anchorCtr="0">
            <a:noAutofit/>
          </a:bodyPr>
          <a:lstStyle/>
          <a:p>
            <a:pPr marL="457200" lvl="0" indent="-228600" rtl="0">
              <a:spcBef>
                <a:spcPts val="0"/>
              </a:spcBef>
            </a:pPr>
            <a:r>
              <a:rPr lang="en" sz="2000" dirty="0"/>
              <a:t>Power: </a:t>
            </a:r>
          </a:p>
          <a:p>
            <a:pPr marL="914400" lvl="1" indent="-228600" rtl="0">
              <a:spcBef>
                <a:spcPts val="0"/>
              </a:spcBef>
            </a:pPr>
            <a:r>
              <a:rPr lang="en" sz="1600" dirty="0"/>
              <a:t>150 Watt continuous, 240 Watt peak (1 hr), resonant transfer using PowerByProxi technology</a:t>
            </a:r>
          </a:p>
          <a:p>
            <a:pPr marL="914400" lvl="1" indent="-228600" rtl="0">
              <a:spcBef>
                <a:spcPts val="0"/>
              </a:spcBef>
            </a:pPr>
            <a:r>
              <a:rPr lang="en" sz="1600" dirty="0"/>
              <a:t>Voltage:  24v DC input and output</a:t>
            </a:r>
          </a:p>
          <a:p>
            <a:pPr marL="914400" lvl="1" indent="-228600" rtl="0">
              <a:spcBef>
                <a:spcPts val="0"/>
              </a:spcBef>
            </a:pPr>
            <a:r>
              <a:rPr lang="en" sz="1600" dirty="0"/>
              <a:t>Current: 6 Amp output</a:t>
            </a:r>
          </a:p>
          <a:p>
            <a:pPr marL="914400" lvl="1" indent="-228600" rtl="0">
              <a:spcBef>
                <a:spcPts val="0"/>
              </a:spcBef>
            </a:pPr>
            <a:r>
              <a:rPr lang="en" sz="1600" dirty="0"/>
              <a:t>Efficiency: ~75%</a:t>
            </a:r>
          </a:p>
          <a:p>
            <a:pPr marL="457200" lvl="0" indent="-228600" rtl="0">
              <a:spcBef>
                <a:spcPts val="0"/>
              </a:spcBef>
            </a:pPr>
            <a:r>
              <a:rPr lang="en" sz="2000" dirty="0"/>
              <a:t>Data:</a:t>
            </a:r>
          </a:p>
          <a:p>
            <a:pPr marL="914400" lvl="1" indent="-228600" rtl="0">
              <a:spcBef>
                <a:spcPts val="0"/>
              </a:spcBef>
            </a:pPr>
            <a:r>
              <a:rPr lang="en" sz="1600" dirty="0"/>
              <a:t>100 Mbps ethernet</a:t>
            </a:r>
          </a:p>
          <a:p>
            <a:pPr marL="914400" lvl="1" indent="-228600" rtl="0">
              <a:spcBef>
                <a:spcPts val="0"/>
              </a:spcBef>
            </a:pPr>
            <a:r>
              <a:rPr lang="en" sz="1600" dirty="0"/>
              <a:t>Option RF: 2.4 GHz point to point Ubiquity Radio, 10mW nominal, adjustable to 600mW</a:t>
            </a:r>
          </a:p>
          <a:p>
            <a:pPr marL="914400" lvl="1" indent="-228600" rtl="0">
              <a:spcBef>
                <a:spcPts val="0"/>
              </a:spcBef>
            </a:pPr>
            <a:r>
              <a:rPr lang="en" sz="1600" dirty="0"/>
              <a:t>Option Optical: ‘work in progress’</a:t>
            </a:r>
          </a:p>
          <a:p>
            <a:pPr marL="457200" lvl="0" indent="-228600" rtl="0">
              <a:spcBef>
                <a:spcPts val="0"/>
              </a:spcBef>
            </a:pPr>
            <a:r>
              <a:rPr lang="en" sz="2000" dirty="0"/>
              <a:t>0 to 5 mm separation (derated from 1cm to allow for potting thickness)</a:t>
            </a:r>
          </a:p>
          <a:p>
            <a:pPr lvl="0">
              <a:spcBef>
                <a:spcPts val="0"/>
              </a:spcBef>
              <a:buNone/>
            </a:pPr>
            <a:endParaRPr sz="2000" dirty="0"/>
          </a:p>
        </p:txBody>
      </p:sp>
    </p:spTree>
    <p:extLst>
      <p:ext uri="{BB962C8B-B14F-4D97-AF65-F5344CB8AC3E}">
        <p14:creationId xmlns:p14="http://schemas.microsoft.com/office/powerpoint/2010/main" val="942767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311700" y="180567"/>
            <a:ext cx="8520600" cy="1176400"/>
          </a:xfrm>
          <a:prstGeom prst="rect">
            <a:avLst/>
          </a:prstGeom>
        </p:spPr>
        <p:txBody>
          <a:bodyPr lIns="91425" tIns="91425" rIns="91425" bIns="91425" anchor="t" anchorCtr="0">
            <a:noAutofit/>
          </a:bodyPr>
          <a:lstStyle/>
          <a:p>
            <a:pPr lvl="0" algn="ctr">
              <a:spcBef>
                <a:spcPts val="0"/>
              </a:spcBef>
              <a:buNone/>
            </a:pPr>
            <a:r>
              <a:rPr lang="en" dirty="0"/>
              <a:t>Block Diagram of What we want to build for MARS </a:t>
            </a:r>
            <a:r>
              <a:rPr lang="en" sz="2300" dirty="0"/>
              <a:t>Toast goes in the Toaster</a:t>
            </a:r>
          </a:p>
        </p:txBody>
      </p:sp>
      <p:sp>
        <p:nvSpPr>
          <p:cNvPr id="67" name="Shape 67"/>
          <p:cNvSpPr/>
          <p:nvPr/>
        </p:nvSpPr>
        <p:spPr>
          <a:xfrm>
            <a:off x="2529997" y="1790218"/>
            <a:ext cx="3359700" cy="23608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28413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48225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38319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5348072" y="1882884"/>
            <a:ext cx="223800" cy="4432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5445472" y="1980484"/>
            <a:ext cx="2461500" cy="2480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2594847" y="1882884"/>
            <a:ext cx="157500" cy="4432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74" name="Shape 74"/>
          <p:cNvGrpSpPr/>
          <p:nvPr/>
        </p:nvGrpSpPr>
        <p:grpSpPr>
          <a:xfrm>
            <a:off x="253414" y="1729684"/>
            <a:ext cx="1737835" cy="2643883"/>
            <a:chOff x="311741" y="2192300"/>
            <a:chExt cx="1737835" cy="1982912"/>
          </a:xfrm>
        </p:grpSpPr>
        <p:sp>
          <p:nvSpPr>
            <p:cNvPr id="75" name="Shape 75"/>
            <p:cNvSpPr/>
            <p:nvPr/>
          </p:nvSpPr>
          <p:spPr>
            <a:xfrm>
              <a:off x="1108777" y="2748412"/>
              <a:ext cx="940800" cy="14268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1461114" y="3519790"/>
              <a:ext cx="526058" cy="577154"/>
            </a:xfrm>
            <a:prstGeom prst="ellipse">
              <a:avLst/>
            </a:prstGeom>
            <a:solidFill>
              <a:srgbClr val="274E1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77" name="Shape 77"/>
            <p:cNvGrpSpPr/>
            <p:nvPr/>
          </p:nvGrpSpPr>
          <p:grpSpPr>
            <a:xfrm>
              <a:off x="1223820" y="3260848"/>
              <a:ext cx="98635" cy="836096"/>
              <a:chOff x="609700" y="1829025"/>
              <a:chExt cx="155700" cy="1193400"/>
            </a:xfrm>
          </p:grpSpPr>
          <p:sp>
            <p:nvSpPr>
              <p:cNvPr id="78" name="Shape 78"/>
              <p:cNvSpPr/>
              <p:nvPr/>
            </p:nvSpPr>
            <p:spPr>
              <a:xfrm>
                <a:off x="609700" y="2328525"/>
                <a:ext cx="155700" cy="6939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flipH="1">
                <a:off x="648675" y="1829025"/>
                <a:ext cx="64800" cy="4995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0" name="Shape 80"/>
            <p:cNvSpPr/>
            <p:nvPr/>
          </p:nvSpPr>
          <p:spPr>
            <a:xfrm rot="5400000">
              <a:off x="1686409" y="3163756"/>
              <a:ext cx="290889" cy="184918"/>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rot="5400000">
              <a:off x="1762599" y="2853645"/>
              <a:ext cx="138508" cy="184918"/>
            </a:xfrm>
            <a:prstGeom prst="rect">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2" name="Shape 82"/>
            <p:cNvCxnSpPr/>
            <p:nvPr/>
          </p:nvCxnSpPr>
          <p:spPr>
            <a:xfrm flipH="1">
              <a:off x="311741" y="2830207"/>
              <a:ext cx="797399" cy="209100"/>
            </a:xfrm>
            <a:prstGeom prst="curvedConnector3">
              <a:avLst>
                <a:gd name="adj1" fmla="val 50000"/>
              </a:avLst>
            </a:prstGeom>
            <a:noFill/>
            <a:ln w="38100" cap="flat" cmpd="sng">
              <a:solidFill>
                <a:schemeClr val="dk2"/>
              </a:solidFill>
              <a:prstDash val="solid"/>
              <a:round/>
              <a:headEnd type="none" w="lg" len="lg"/>
              <a:tailEnd type="none" w="lg" len="lg"/>
            </a:ln>
          </p:spPr>
        </p:cxnSp>
        <p:sp>
          <p:nvSpPr>
            <p:cNvPr id="83" name="Shape 83"/>
            <p:cNvSpPr/>
            <p:nvPr/>
          </p:nvSpPr>
          <p:spPr>
            <a:xfrm>
              <a:off x="1277775" y="2416025"/>
              <a:ext cx="603300" cy="332400"/>
            </a:xfrm>
            <a:prstGeom prst="trapezoid">
              <a:avLst>
                <a:gd name="adj" fmla="val 25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1355600" y="2192300"/>
              <a:ext cx="441000" cy="223500"/>
            </a:xfrm>
            <a:prstGeom prst="frame">
              <a:avLst>
                <a:gd name="adj1" fmla="val 125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5" name="Shape 85"/>
          <p:cNvSpPr/>
          <p:nvPr/>
        </p:nvSpPr>
        <p:spPr>
          <a:xfrm>
            <a:off x="32480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42386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2292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8" name="Shape 88"/>
          <p:cNvCxnSpPr/>
          <p:nvPr/>
        </p:nvCxnSpPr>
        <p:spPr>
          <a:xfrm>
            <a:off x="5902772" y="3736051"/>
            <a:ext cx="1355700" cy="346000"/>
          </a:xfrm>
          <a:prstGeom prst="curvedConnector3">
            <a:avLst>
              <a:gd name="adj1" fmla="val 50000"/>
            </a:avLst>
          </a:prstGeom>
          <a:noFill/>
          <a:ln w="76200" cap="flat" cmpd="sng">
            <a:solidFill>
              <a:schemeClr val="dk2"/>
            </a:solidFill>
            <a:prstDash val="solid"/>
            <a:round/>
            <a:headEnd type="none" w="lg" len="lg"/>
            <a:tailEnd type="none" w="lg" len="lg"/>
          </a:ln>
        </p:spPr>
      </p:cxnSp>
      <p:grpSp>
        <p:nvGrpSpPr>
          <p:cNvPr id="89" name="Shape 89"/>
          <p:cNvGrpSpPr/>
          <p:nvPr/>
        </p:nvGrpSpPr>
        <p:grpSpPr>
          <a:xfrm>
            <a:off x="3023375" y="4722734"/>
            <a:ext cx="940937" cy="1902549"/>
            <a:chOff x="4605602" y="3349987"/>
            <a:chExt cx="940937" cy="1426912"/>
          </a:xfrm>
        </p:grpSpPr>
        <p:sp>
          <p:nvSpPr>
            <p:cNvPr id="90" name="Shape 90"/>
            <p:cNvSpPr/>
            <p:nvPr/>
          </p:nvSpPr>
          <p:spPr>
            <a:xfrm>
              <a:off x="4605602" y="3349987"/>
              <a:ext cx="940937" cy="1426912"/>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4957939" y="4121365"/>
              <a:ext cx="526058" cy="577154"/>
            </a:xfrm>
            <a:prstGeom prst="ellipse">
              <a:avLst/>
            </a:prstGeom>
            <a:solidFill>
              <a:srgbClr val="274E1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92" name="Shape 92"/>
            <p:cNvGrpSpPr/>
            <p:nvPr/>
          </p:nvGrpSpPr>
          <p:grpSpPr>
            <a:xfrm>
              <a:off x="4720645" y="3862423"/>
              <a:ext cx="98635" cy="836096"/>
              <a:chOff x="609700" y="1829025"/>
              <a:chExt cx="155700" cy="1193400"/>
            </a:xfrm>
          </p:grpSpPr>
          <p:sp>
            <p:nvSpPr>
              <p:cNvPr id="93" name="Shape 93"/>
              <p:cNvSpPr/>
              <p:nvPr/>
            </p:nvSpPr>
            <p:spPr>
              <a:xfrm>
                <a:off x="609700" y="2328525"/>
                <a:ext cx="155700" cy="6939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flipH="1">
                <a:off x="648675" y="1829025"/>
                <a:ext cx="64800" cy="4995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sp>
        <p:nvSpPr>
          <p:cNvPr id="95" name="Shape 95"/>
          <p:cNvSpPr/>
          <p:nvPr/>
        </p:nvSpPr>
        <p:spPr>
          <a:xfrm>
            <a:off x="5635938" y="2990524"/>
            <a:ext cx="184800" cy="3880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5635938" y="3492824"/>
            <a:ext cx="184800" cy="388000"/>
          </a:xfrm>
          <a:prstGeom prst="rect">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txBox="1"/>
          <p:nvPr/>
        </p:nvSpPr>
        <p:spPr>
          <a:xfrm>
            <a:off x="7340497" y="3208284"/>
            <a:ext cx="1492200" cy="1474800"/>
          </a:xfrm>
          <a:prstGeom prst="rect">
            <a:avLst/>
          </a:prstGeom>
          <a:noFill/>
          <a:ln>
            <a:noFill/>
          </a:ln>
        </p:spPr>
        <p:txBody>
          <a:bodyPr lIns="91425" tIns="91425" rIns="91425" bIns="91425" anchor="t" anchorCtr="0">
            <a:noAutofit/>
          </a:bodyPr>
          <a:lstStyle/>
          <a:p>
            <a:pPr lvl="0" rtl="0">
              <a:spcBef>
                <a:spcPts val="0"/>
              </a:spcBef>
              <a:buNone/>
            </a:pPr>
            <a:r>
              <a:rPr lang="en" sz="1200"/>
              <a:t>Input:</a:t>
            </a:r>
          </a:p>
          <a:p>
            <a:pPr lvl="0" rtl="0">
              <a:spcBef>
                <a:spcPts val="0"/>
              </a:spcBef>
              <a:buNone/>
            </a:pPr>
            <a:r>
              <a:rPr lang="en" sz="1200"/>
              <a:t>375v @ 2 amps</a:t>
            </a:r>
          </a:p>
          <a:p>
            <a:pPr lvl="0" rtl="0">
              <a:spcBef>
                <a:spcPts val="0"/>
              </a:spcBef>
              <a:buNone/>
            </a:pPr>
            <a:r>
              <a:rPr lang="en" sz="1200"/>
              <a:t>               or</a:t>
            </a:r>
          </a:p>
          <a:p>
            <a:pPr lvl="0">
              <a:spcBef>
                <a:spcPts val="0"/>
              </a:spcBef>
              <a:buNone/>
            </a:pPr>
            <a:r>
              <a:rPr lang="en" sz="1200"/>
              <a:t> 24v @ 30 amps</a:t>
            </a:r>
          </a:p>
        </p:txBody>
      </p:sp>
      <p:sp>
        <p:nvSpPr>
          <p:cNvPr id="98" name="Shape 98"/>
          <p:cNvSpPr/>
          <p:nvPr/>
        </p:nvSpPr>
        <p:spPr>
          <a:xfrm>
            <a:off x="6663972" y="4682920"/>
            <a:ext cx="184800" cy="195600"/>
          </a:xfrm>
          <a:prstGeom prst="rect">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6663972" y="5789687"/>
            <a:ext cx="184800" cy="195600"/>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6663972" y="5400020"/>
            <a:ext cx="184800" cy="1956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6663972" y="6569020"/>
            <a:ext cx="184800" cy="195600"/>
          </a:xfrm>
          <a:prstGeom prst="rect">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6663972" y="6179354"/>
            <a:ext cx="184800" cy="195600"/>
          </a:xfrm>
          <a:prstGeom prst="rect">
            <a:avLst/>
          </a:prstGeom>
          <a:solidFill>
            <a:srgbClr val="38761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6663972" y="5041468"/>
            <a:ext cx="184800" cy="1956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txBox="1"/>
          <p:nvPr/>
        </p:nvSpPr>
        <p:spPr>
          <a:xfrm>
            <a:off x="6985972" y="6418618"/>
            <a:ext cx="1161000" cy="346000"/>
          </a:xfrm>
          <a:prstGeom prst="rect">
            <a:avLst/>
          </a:prstGeom>
          <a:noFill/>
          <a:ln>
            <a:noFill/>
          </a:ln>
        </p:spPr>
        <p:txBody>
          <a:bodyPr lIns="91425" tIns="91425" rIns="91425" bIns="91425" anchor="t" anchorCtr="0">
            <a:noAutofit/>
          </a:bodyPr>
          <a:lstStyle/>
          <a:p>
            <a:pPr lvl="0">
              <a:spcBef>
                <a:spcPts val="0"/>
              </a:spcBef>
              <a:buNone/>
            </a:pPr>
            <a:r>
              <a:rPr lang="en" sz="1200"/>
              <a:t>Load Light</a:t>
            </a:r>
          </a:p>
        </p:txBody>
      </p:sp>
      <p:sp>
        <p:nvSpPr>
          <p:cNvPr id="105" name="Shape 105"/>
          <p:cNvSpPr txBox="1"/>
          <p:nvPr/>
        </p:nvSpPr>
        <p:spPr>
          <a:xfrm>
            <a:off x="6985972" y="6012218"/>
            <a:ext cx="1323000" cy="346000"/>
          </a:xfrm>
          <a:prstGeom prst="rect">
            <a:avLst/>
          </a:prstGeom>
          <a:noFill/>
          <a:ln>
            <a:noFill/>
          </a:ln>
        </p:spPr>
        <p:txBody>
          <a:bodyPr lIns="91425" tIns="91425" rIns="91425" bIns="91425" anchor="t" anchorCtr="0">
            <a:noAutofit/>
          </a:bodyPr>
          <a:lstStyle/>
          <a:p>
            <a:pPr lvl="0" rtl="0">
              <a:spcBef>
                <a:spcPts val="0"/>
              </a:spcBef>
              <a:buNone/>
            </a:pPr>
            <a:r>
              <a:rPr lang="en" sz="1200"/>
              <a:t>Resonant Power</a:t>
            </a:r>
          </a:p>
        </p:txBody>
      </p:sp>
      <p:sp>
        <p:nvSpPr>
          <p:cNvPr id="106" name="Shape 106"/>
          <p:cNvSpPr txBox="1"/>
          <p:nvPr/>
        </p:nvSpPr>
        <p:spPr>
          <a:xfrm>
            <a:off x="6985972" y="5656618"/>
            <a:ext cx="1803000" cy="346000"/>
          </a:xfrm>
          <a:prstGeom prst="rect">
            <a:avLst/>
          </a:prstGeom>
          <a:noFill/>
          <a:ln>
            <a:noFill/>
          </a:ln>
        </p:spPr>
        <p:txBody>
          <a:bodyPr lIns="91425" tIns="91425" rIns="91425" bIns="91425" anchor="t" anchorCtr="0">
            <a:noAutofit/>
          </a:bodyPr>
          <a:lstStyle/>
          <a:p>
            <a:pPr lvl="0" rtl="0">
              <a:spcBef>
                <a:spcPts val="0"/>
              </a:spcBef>
              <a:buNone/>
            </a:pPr>
            <a:r>
              <a:rPr lang="en" sz="1200"/>
              <a:t>Load Control / Mon</a:t>
            </a:r>
          </a:p>
        </p:txBody>
      </p:sp>
      <p:sp>
        <p:nvSpPr>
          <p:cNvPr id="107" name="Shape 107"/>
          <p:cNvSpPr txBox="1"/>
          <p:nvPr/>
        </p:nvSpPr>
        <p:spPr>
          <a:xfrm>
            <a:off x="6985972" y="5240618"/>
            <a:ext cx="1589100" cy="346000"/>
          </a:xfrm>
          <a:prstGeom prst="rect">
            <a:avLst/>
          </a:prstGeom>
          <a:noFill/>
          <a:ln>
            <a:noFill/>
          </a:ln>
        </p:spPr>
        <p:txBody>
          <a:bodyPr lIns="91425" tIns="91425" rIns="91425" bIns="91425" anchor="t" anchorCtr="0">
            <a:noAutofit/>
          </a:bodyPr>
          <a:lstStyle/>
          <a:p>
            <a:pPr lvl="0" rtl="0">
              <a:spcBef>
                <a:spcPts val="0"/>
              </a:spcBef>
              <a:buNone/>
            </a:pPr>
            <a:r>
              <a:rPr lang="en" sz="1200"/>
              <a:t>802.11 PtP Radio</a:t>
            </a:r>
          </a:p>
        </p:txBody>
      </p:sp>
      <p:sp>
        <p:nvSpPr>
          <p:cNvPr id="108" name="Shape 108"/>
          <p:cNvSpPr txBox="1"/>
          <p:nvPr/>
        </p:nvSpPr>
        <p:spPr>
          <a:xfrm>
            <a:off x="6985972" y="4894618"/>
            <a:ext cx="2158500" cy="346000"/>
          </a:xfrm>
          <a:prstGeom prst="rect">
            <a:avLst/>
          </a:prstGeom>
          <a:noFill/>
          <a:ln>
            <a:noFill/>
          </a:ln>
        </p:spPr>
        <p:txBody>
          <a:bodyPr lIns="91425" tIns="91425" rIns="91425" bIns="91425" anchor="t" anchorCtr="0">
            <a:noAutofit/>
          </a:bodyPr>
          <a:lstStyle/>
          <a:p>
            <a:pPr lvl="0" rtl="0">
              <a:spcBef>
                <a:spcPts val="0"/>
              </a:spcBef>
              <a:buNone/>
            </a:pPr>
            <a:r>
              <a:rPr lang="en" sz="1200"/>
              <a:t>Ethernet Switch / Status Mon</a:t>
            </a:r>
          </a:p>
        </p:txBody>
      </p:sp>
      <p:sp>
        <p:nvSpPr>
          <p:cNvPr id="109" name="Shape 109"/>
          <p:cNvSpPr txBox="1"/>
          <p:nvPr/>
        </p:nvSpPr>
        <p:spPr>
          <a:xfrm>
            <a:off x="6985972" y="4589818"/>
            <a:ext cx="1965300" cy="346000"/>
          </a:xfrm>
          <a:prstGeom prst="rect">
            <a:avLst/>
          </a:prstGeom>
          <a:noFill/>
          <a:ln>
            <a:noFill/>
          </a:ln>
        </p:spPr>
        <p:txBody>
          <a:bodyPr lIns="91425" tIns="91425" rIns="91425" bIns="91425" anchor="t" anchorCtr="0">
            <a:noAutofit/>
          </a:bodyPr>
          <a:lstStyle/>
          <a:p>
            <a:pPr lvl="0" rtl="0">
              <a:spcBef>
                <a:spcPts val="0"/>
              </a:spcBef>
              <a:buNone/>
            </a:pPr>
            <a:r>
              <a:rPr lang="en" sz="1200"/>
              <a:t>Inrush Lim / 375 to 24v </a:t>
            </a:r>
          </a:p>
        </p:txBody>
      </p:sp>
      <p:cxnSp>
        <p:nvCxnSpPr>
          <p:cNvPr id="110" name="Shape 110"/>
          <p:cNvCxnSpPr>
            <a:stCxn id="90" idx="0"/>
          </p:cNvCxnSpPr>
          <p:nvPr/>
        </p:nvCxnSpPr>
        <p:spPr>
          <a:xfrm rot="10800000">
            <a:off x="3418543" y="3649534"/>
            <a:ext cx="75300" cy="1073200"/>
          </a:xfrm>
          <a:prstGeom prst="straightConnector1">
            <a:avLst/>
          </a:prstGeom>
          <a:noFill/>
          <a:ln w="9525" cap="flat" cmpd="sng">
            <a:solidFill>
              <a:schemeClr val="dk2"/>
            </a:solidFill>
            <a:prstDash val="solid"/>
            <a:round/>
            <a:headEnd type="none" w="lg" len="lg"/>
            <a:tailEnd type="triangle" w="lg" len="lg"/>
          </a:ln>
        </p:spPr>
      </p:cxnSp>
      <p:cxnSp>
        <p:nvCxnSpPr>
          <p:cNvPr id="111" name="Shape 111"/>
          <p:cNvCxnSpPr/>
          <p:nvPr/>
        </p:nvCxnSpPr>
        <p:spPr>
          <a:xfrm rot="10800000" flipH="1">
            <a:off x="1991647" y="3208284"/>
            <a:ext cx="1025100" cy="1176400"/>
          </a:xfrm>
          <a:prstGeom prst="straightConnector1">
            <a:avLst/>
          </a:prstGeom>
          <a:noFill/>
          <a:ln w="9525" cap="flat" cmpd="sng">
            <a:solidFill>
              <a:schemeClr val="dk2"/>
            </a:solidFill>
            <a:prstDash val="solid"/>
            <a:round/>
            <a:headEnd type="none" w="lg" len="lg"/>
            <a:tailEnd type="triangle" w="lg" len="lg"/>
          </a:ln>
        </p:spPr>
      </p:cxnSp>
      <p:sp>
        <p:nvSpPr>
          <p:cNvPr id="112" name="Shape 112"/>
          <p:cNvSpPr/>
          <p:nvPr/>
        </p:nvSpPr>
        <p:spPr>
          <a:xfrm>
            <a:off x="5635947" y="2485348"/>
            <a:ext cx="184800" cy="346000"/>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txBox="1"/>
          <p:nvPr/>
        </p:nvSpPr>
        <p:spPr>
          <a:xfrm>
            <a:off x="570372" y="4530051"/>
            <a:ext cx="1803000" cy="792400"/>
          </a:xfrm>
          <a:prstGeom prst="rect">
            <a:avLst/>
          </a:prstGeom>
          <a:noFill/>
          <a:ln>
            <a:noFill/>
          </a:ln>
        </p:spPr>
        <p:txBody>
          <a:bodyPr lIns="91425" tIns="91425" rIns="91425" bIns="91425" anchor="t" anchorCtr="0">
            <a:noAutofit/>
          </a:bodyPr>
          <a:lstStyle/>
          <a:p>
            <a:pPr lvl="0" rtl="0">
              <a:spcBef>
                <a:spcPts val="0"/>
              </a:spcBef>
              <a:buNone/>
            </a:pPr>
            <a:r>
              <a:rPr lang="en"/>
              <a:t>150W continuous</a:t>
            </a:r>
          </a:p>
          <a:p>
            <a:pPr lvl="0">
              <a:spcBef>
                <a:spcPts val="0"/>
              </a:spcBef>
              <a:buNone/>
            </a:pPr>
            <a:r>
              <a:rPr lang="en"/>
              <a:t>240W peak</a:t>
            </a:r>
          </a:p>
        </p:txBody>
      </p:sp>
    </p:spTree>
    <p:extLst>
      <p:ext uri="{BB962C8B-B14F-4D97-AF65-F5344CB8AC3E}">
        <p14:creationId xmlns:p14="http://schemas.microsoft.com/office/powerpoint/2010/main" val="177361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Backups</a:t>
            </a: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528255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Park&amp;Fly: Notional CONOPS</a:t>
            </a:r>
          </a:p>
        </p:txBody>
      </p:sp>
      <p:sp>
        <p:nvSpPr>
          <p:cNvPr id="5" name="Content Placeholder 4"/>
          <p:cNvSpPr>
            <a:spLocks noGrp="1"/>
          </p:cNvSpPr>
          <p:nvPr>
            <p:ph idx="1"/>
          </p:nvPr>
        </p:nvSpPr>
        <p:spPr>
          <a:ln>
            <a:solidFill>
              <a:srgbClr val="000000"/>
            </a:solidFill>
          </a:ln>
        </p:spPr>
        <p:txBody>
          <a:bodyPr>
            <a:normAutofit fontScale="85000" lnSpcReduction="10000"/>
          </a:bodyPr>
          <a:lstStyle/>
          <a:p>
            <a:pPr marL="514350" indent="-514350">
              <a:buFont typeface="+mj-lt"/>
              <a:buAutoNum type="arabicPeriod"/>
            </a:pPr>
            <a:r>
              <a:rPr lang="en-US" dirty="0"/>
              <a:t>Arrive at site</a:t>
            </a:r>
          </a:p>
          <a:p>
            <a:pPr marL="514350" indent="-514350">
              <a:buFont typeface="+mj-lt"/>
              <a:buAutoNum type="arabicPeriod"/>
            </a:pPr>
            <a:r>
              <a:rPr lang="en-US" dirty="0"/>
              <a:t>Deploy the dock and LBL</a:t>
            </a:r>
          </a:p>
          <a:p>
            <a:pPr marL="514350" indent="-514350">
              <a:buFont typeface="+mj-lt"/>
              <a:buAutoNum type="arabicPeriod"/>
            </a:pPr>
            <a:r>
              <a:rPr lang="en-US" dirty="0"/>
              <a:t>Prep the AUV</a:t>
            </a:r>
          </a:p>
          <a:p>
            <a:pPr marL="514350" indent="-514350">
              <a:buFont typeface="+mj-lt"/>
              <a:buAutoNum type="arabicPeriod"/>
            </a:pPr>
            <a:r>
              <a:rPr lang="en-US" dirty="0"/>
              <a:t>Launch the AUV</a:t>
            </a:r>
          </a:p>
          <a:p>
            <a:pPr marL="514350" indent="-514350">
              <a:buFont typeface="+mj-lt"/>
              <a:buAutoNum type="arabicPeriod"/>
            </a:pPr>
            <a:r>
              <a:rPr lang="en-US" dirty="0"/>
              <a:t>Run first transect</a:t>
            </a:r>
          </a:p>
          <a:p>
            <a:pPr marL="514350" indent="-514350">
              <a:buFont typeface="+mj-lt"/>
              <a:buAutoNum type="arabicPeriod"/>
            </a:pPr>
            <a:r>
              <a:rPr lang="en-US" dirty="0"/>
              <a:t>Park</a:t>
            </a:r>
          </a:p>
          <a:p>
            <a:pPr marL="514350" indent="-514350">
              <a:buFont typeface="+mj-lt"/>
              <a:buAutoNum type="arabicPeriod"/>
            </a:pPr>
            <a:r>
              <a:rPr lang="en-US" dirty="0"/>
              <a:t>Parking verification</a:t>
            </a:r>
          </a:p>
          <a:p>
            <a:pPr marL="514350" indent="-514350">
              <a:buFont typeface="+mj-lt"/>
              <a:buAutoNum type="arabicPeriod"/>
            </a:pPr>
            <a:r>
              <a:rPr lang="en-US" dirty="0"/>
              <a:t>Depart site</a:t>
            </a:r>
          </a:p>
          <a:p>
            <a:pPr marL="514350" indent="-514350">
              <a:buFont typeface="+mj-lt"/>
              <a:buAutoNum type="arabicPeriod"/>
            </a:pPr>
            <a:r>
              <a:rPr lang="en-US" dirty="0"/>
              <a:t>AUV periodically parks and </a:t>
            </a:r>
            <a:r>
              <a:rPr lang="en-US" dirty="0" smtClean="0"/>
              <a:t>flies</a:t>
            </a:r>
          </a:p>
          <a:p>
            <a:pPr marL="297180" lvl="1" indent="0">
              <a:buNone/>
            </a:pPr>
            <a:r>
              <a:rPr lang="en-US" dirty="0" smtClean="0"/>
              <a:t>- At Station-M, could control from shore via wave-glider </a:t>
            </a:r>
            <a:r>
              <a:rPr lang="en-US" dirty="0" err="1" smtClean="0"/>
              <a:t>comm</a:t>
            </a:r>
            <a:r>
              <a:rPr lang="en-US" dirty="0" smtClean="0"/>
              <a:t> relay</a:t>
            </a:r>
            <a:endParaRPr lang="en-US" dirty="0"/>
          </a:p>
          <a:p>
            <a:pPr marL="514350" indent="-514350">
              <a:buFont typeface="+mj-lt"/>
              <a:buAutoNum type="arabicPeriod"/>
            </a:pPr>
            <a:r>
              <a:rPr lang="en-US" dirty="0"/>
              <a:t>Return to site</a:t>
            </a:r>
          </a:p>
          <a:p>
            <a:pPr marL="514350" indent="-514350">
              <a:buFont typeface="+mj-lt"/>
              <a:buAutoNum type="arabicPeriod"/>
            </a:pPr>
            <a:r>
              <a:rPr lang="en-US" dirty="0"/>
              <a:t>Recover AUV</a:t>
            </a:r>
          </a:p>
          <a:p>
            <a:pPr marL="514350" indent="-514350">
              <a:buFont typeface="+mj-lt"/>
              <a:buAutoNum type="arabicPeriod"/>
            </a:pPr>
            <a:r>
              <a:rPr lang="en-US" dirty="0"/>
              <a:t>Recover dock and LBL (minus anchor)</a:t>
            </a:r>
          </a:p>
        </p:txBody>
      </p:sp>
    </p:spTree>
    <p:extLst>
      <p:ext uri="{BB962C8B-B14F-4D97-AF65-F5344CB8AC3E}">
        <p14:creationId xmlns:p14="http://schemas.microsoft.com/office/powerpoint/2010/main" val="3335747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8068" y="226979"/>
            <a:ext cx="8260672" cy="1039427"/>
          </a:xfrm>
        </p:spPr>
        <p:txBody>
          <a:bodyPr>
            <a:normAutofit fontScale="90000"/>
          </a:bodyPr>
          <a:lstStyle/>
          <a:p>
            <a:r>
              <a:rPr lang="en-US" dirty="0">
                <a:solidFill>
                  <a:schemeClr val="bg1"/>
                </a:solidFill>
                <a:latin typeface="Arial Rounded MT Bold" panose="020F0704030504030204" pitchFamily="34" charset="0"/>
              </a:rPr>
              <a:t/>
            </a:r>
            <a:br>
              <a:rPr lang="en-US" dirty="0">
                <a:solidFill>
                  <a:schemeClr val="bg1"/>
                </a:solidFill>
                <a:latin typeface="Arial Rounded MT Bold" panose="020F0704030504030204" pitchFamily="34" charset="0"/>
              </a:rPr>
            </a:br>
            <a:r>
              <a:rPr lang="en-US" dirty="0">
                <a:solidFill>
                  <a:schemeClr val="bg1"/>
                </a:solidFill>
                <a:latin typeface="Arial Rounded MT Bold" panose="020F0704030504030204" pitchFamily="34" charset="0"/>
              </a:rPr>
              <a:t>Near-term opportunities</a:t>
            </a:r>
          </a:p>
        </p:txBody>
      </p:sp>
      <p:sp>
        <p:nvSpPr>
          <p:cNvPr id="5" name="TextBox 4"/>
          <p:cNvSpPr txBox="1"/>
          <p:nvPr/>
        </p:nvSpPr>
        <p:spPr>
          <a:xfrm>
            <a:off x="297268" y="2035016"/>
            <a:ext cx="4236705" cy="1754327"/>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Benthic AUV (Ken)</a:t>
            </a:r>
          </a:p>
          <a:p>
            <a:pPr marL="285750" indent="-285750">
              <a:buFont typeface="Arial"/>
              <a:buChar char="•"/>
            </a:pPr>
            <a:r>
              <a:rPr lang="en-US" dirty="0">
                <a:solidFill>
                  <a:schemeClr val="bg1"/>
                </a:solidFill>
                <a:latin typeface="Arial Rounded MT Bold" panose="020F0704030504030204" pitchFamily="34" charset="0"/>
              </a:rPr>
              <a:t>4 deep transects in 12 months.</a:t>
            </a:r>
          </a:p>
          <a:p>
            <a:pPr marL="285750" indent="-285750">
              <a:buFont typeface="Arial"/>
              <a:buChar char="•"/>
            </a:pPr>
            <a:r>
              <a:rPr lang="en-US" dirty="0">
                <a:solidFill>
                  <a:schemeClr val="bg1"/>
                </a:solidFill>
                <a:latin typeface="Arial Rounded MT Bold" panose="020F0704030504030204" pitchFamily="34" charset="0"/>
              </a:rPr>
              <a:t>Sample w/down-looking camera one way, MBES the other way.</a:t>
            </a:r>
          </a:p>
          <a:p>
            <a:pPr marL="285750" indent="-285750">
              <a:buFont typeface="Arial"/>
              <a:buChar char="•"/>
            </a:pPr>
            <a:r>
              <a:rPr lang="en-US" dirty="0">
                <a:solidFill>
                  <a:schemeClr val="bg1"/>
                </a:solidFill>
                <a:latin typeface="Arial Rounded MT Bold" panose="020F0704030504030204" pitchFamily="34" charset="0"/>
              </a:rPr>
              <a:t>Highly desirable: Event-triggered response.</a:t>
            </a:r>
          </a:p>
        </p:txBody>
      </p:sp>
      <p:sp>
        <p:nvSpPr>
          <p:cNvPr id="6" name="TextBox 5"/>
          <p:cNvSpPr txBox="1"/>
          <p:nvPr/>
        </p:nvSpPr>
        <p:spPr>
          <a:xfrm>
            <a:off x="4624888" y="2035016"/>
            <a:ext cx="4452722" cy="1754327"/>
          </a:xfrm>
          <a:prstGeom prst="rect">
            <a:avLst/>
          </a:prstGeom>
          <a:noFill/>
          <a:ln>
            <a:solidFill>
              <a:srgbClr val="000000"/>
            </a:solidFill>
          </a:ln>
        </p:spPr>
        <p:txBody>
          <a:bodyPr wrap="square" rtlCol="0">
            <a:spAutoFit/>
          </a:bodyPr>
          <a:lstStyle/>
          <a:p>
            <a:pPr algn="ctr"/>
            <a:r>
              <a:rPr lang="en-US" b="1">
                <a:solidFill>
                  <a:schemeClr val="bg1"/>
                </a:solidFill>
                <a:latin typeface="Arial Rounded MT Bold" panose="020F0704030504030204" pitchFamily="34" charset="0"/>
              </a:rPr>
              <a:t>Arctic AUV (mud volcanoes, Charlie)</a:t>
            </a:r>
          </a:p>
          <a:p>
            <a:pPr marL="285750" indent="-285750">
              <a:buFont typeface="Arial"/>
              <a:buChar char="•"/>
            </a:pPr>
            <a:r>
              <a:rPr lang="en-US">
                <a:solidFill>
                  <a:schemeClr val="bg1"/>
                </a:solidFill>
                <a:latin typeface="Arial Rounded MT Bold" panose="020F0704030504030204" pitchFamily="34" charset="0"/>
              </a:rPr>
              <a:t>6 under-ice surveys in 12 months</a:t>
            </a:r>
          </a:p>
          <a:p>
            <a:pPr marL="285750" indent="-285750">
              <a:buFont typeface="Arial"/>
              <a:buChar char="•"/>
            </a:pPr>
            <a:r>
              <a:rPr lang="en-US">
                <a:solidFill>
                  <a:schemeClr val="bg1"/>
                </a:solidFill>
                <a:latin typeface="Arial Rounded MT Bold" panose="020F0704030504030204" pitchFamily="34" charset="0"/>
              </a:rPr>
              <a:t>MBES &amp; SSS</a:t>
            </a:r>
          </a:p>
          <a:p>
            <a:pPr marL="285750" indent="-285750">
              <a:buFont typeface="Arial"/>
              <a:buChar char="•"/>
            </a:pPr>
            <a:r>
              <a:rPr lang="en-US">
                <a:solidFill>
                  <a:schemeClr val="bg1"/>
                </a:solidFill>
                <a:latin typeface="Arial Rounded MT Bold" panose="020F0704030504030204" pitchFamily="34" charset="0"/>
              </a:rPr>
              <a:t>Highly desirable: Event-triggered response. </a:t>
            </a:r>
          </a:p>
          <a:p>
            <a:pPr marL="285750" indent="-285750">
              <a:buFont typeface="Arial"/>
              <a:buChar char="•"/>
            </a:pPr>
            <a:r>
              <a:rPr lang="en-US">
                <a:solidFill>
                  <a:schemeClr val="bg1"/>
                </a:solidFill>
                <a:latin typeface="Arial Rounded MT Bold" panose="020F0704030504030204" pitchFamily="34" charset="0"/>
              </a:rPr>
              <a:t>Ship date: </a:t>
            </a:r>
            <a:r>
              <a:rPr lang="en-US" b="1">
                <a:solidFill>
                  <a:schemeClr val="bg1"/>
                </a:solidFill>
                <a:latin typeface="Arial Rounded MT Bold" panose="020F0704030504030204" pitchFamily="34" charset="0"/>
              </a:rPr>
              <a:t>April 2019 </a:t>
            </a:r>
            <a:endParaRPr lang="en-US">
              <a:solidFill>
                <a:schemeClr val="bg1"/>
              </a:solidFill>
              <a:latin typeface="Arial Rounded MT Bold" panose="020F0704030504030204" pitchFamily="34" charset="0"/>
            </a:endParaRPr>
          </a:p>
        </p:txBody>
      </p:sp>
      <p:sp>
        <p:nvSpPr>
          <p:cNvPr id="2" name="Rectangle 1"/>
          <p:cNvSpPr/>
          <p:nvPr/>
        </p:nvSpPr>
        <p:spPr>
          <a:xfrm>
            <a:off x="297268" y="3867584"/>
            <a:ext cx="4236705" cy="1200329"/>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r>
              <a:rPr lang="en-US">
                <a:solidFill>
                  <a:schemeClr val="bg1"/>
                </a:solidFill>
                <a:latin typeface="Arial Rounded MT Bold" panose="020F0704030504030204" pitchFamily="34" charset="0"/>
              </a:rPr>
              <a:t> </a:t>
            </a:r>
          </a:p>
          <a:p>
            <a:pPr marL="285750" indent="-285750">
              <a:buFont typeface="Arial"/>
              <a:buChar char="•"/>
            </a:pPr>
            <a:r>
              <a:rPr lang="en-US">
                <a:solidFill>
                  <a:schemeClr val="bg1"/>
                </a:solidFill>
                <a:latin typeface="Arial Rounded MT Bold" panose="020F0704030504030204" pitchFamily="34" charset="0"/>
              </a:rPr>
              <a:t>Camera: low-altitude / low-speed</a:t>
            </a:r>
          </a:p>
          <a:p>
            <a:pPr marL="285750" indent="-285750">
              <a:buFont typeface="Arial"/>
              <a:buChar char="•"/>
            </a:pPr>
            <a:r>
              <a:rPr lang="en-US">
                <a:solidFill>
                  <a:schemeClr val="bg1"/>
                </a:solidFill>
                <a:latin typeface="Arial Rounded MT Bold" panose="020F0704030504030204" pitchFamily="34" charset="0"/>
              </a:rPr>
              <a:t>Trigger: a-comms from sediment event sensor.</a:t>
            </a:r>
          </a:p>
        </p:txBody>
      </p:sp>
      <p:sp>
        <p:nvSpPr>
          <p:cNvPr id="3" name="Rectangle 2"/>
          <p:cNvSpPr/>
          <p:nvPr/>
        </p:nvSpPr>
        <p:spPr>
          <a:xfrm>
            <a:off x="4624888" y="3867584"/>
            <a:ext cx="4452722" cy="1477328"/>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p>
          <a:p>
            <a:pPr marL="285750" indent="-285750">
              <a:buFont typeface="Arial"/>
              <a:buChar char="•"/>
            </a:pPr>
            <a:r>
              <a:rPr lang="en-US">
                <a:solidFill>
                  <a:schemeClr val="bg1"/>
                </a:solidFill>
                <a:latin typeface="Arial Rounded MT Bold" panose="020F0704030504030204" pitchFamily="34" charset="0"/>
              </a:rPr>
              <a:t>300m&lt;D&lt; 750m depending on volcano</a:t>
            </a:r>
          </a:p>
          <a:p>
            <a:pPr marL="285750" indent="-285750">
              <a:buFont typeface="Arial"/>
              <a:buChar char="•"/>
            </a:pPr>
            <a:r>
              <a:rPr lang="en-US">
                <a:solidFill>
                  <a:schemeClr val="bg1"/>
                </a:solidFill>
                <a:latin typeface="Arial Rounded MT Bold" panose="020F0704030504030204" pitchFamily="34" charset="0"/>
              </a:rPr>
              <a:t>Trigger: sound-pressure level from eruption.</a:t>
            </a:r>
          </a:p>
        </p:txBody>
      </p:sp>
    </p:spTree>
    <p:extLst>
      <p:ext uri="{BB962C8B-B14F-4D97-AF65-F5344CB8AC3E}">
        <p14:creationId xmlns:p14="http://schemas.microsoft.com/office/powerpoint/2010/main" val="2210952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Approach -1</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buClrTx/>
            </a:pPr>
            <a:r>
              <a:rPr lang="en-US" dirty="0" smtClean="0">
                <a:solidFill>
                  <a:schemeClr val="bg1"/>
                </a:solidFill>
                <a:latin typeface="Arial Rounded MT Bold" panose="020F0704030504030204" pitchFamily="34" charset="0"/>
              </a:rPr>
              <a:t>Stretch AUV operation from a continuous run over 17 hours to ~four 3-hours missions spaced over one year</a:t>
            </a:r>
          </a:p>
          <a:p>
            <a:pPr>
              <a:buClrTx/>
            </a:pPr>
            <a:r>
              <a:rPr lang="en-US" dirty="0" smtClean="0">
                <a:solidFill>
                  <a:schemeClr val="bg1"/>
                </a:solidFill>
                <a:latin typeface="Arial Rounded MT Bold" panose="020F0704030504030204" pitchFamily="34" charset="0"/>
              </a:rPr>
              <a:t>Park the AUV inside of a docking station between missions and put it to sleep</a:t>
            </a:r>
          </a:p>
          <a:p>
            <a:pPr>
              <a:buClrTx/>
            </a:pPr>
            <a:r>
              <a:rPr lang="en-US" dirty="0" smtClean="0">
                <a:solidFill>
                  <a:schemeClr val="bg1"/>
                </a:solidFill>
                <a:latin typeface="Arial Rounded MT Bold" panose="020F0704030504030204" pitchFamily="34" charset="0"/>
              </a:rPr>
              <a:t>Use an independent hibernation controller to wake the AUV up, run the checks, start the mission and watch for problems.  If the AUV cannot get back to the dock, sink the AUV to the seafloor and wait for help</a:t>
            </a:r>
          </a:p>
          <a:p>
            <a:pPr>
              <a:buClrTx/>
            </a:pPr>
            <a:r>
              <a:rPr lang="en-US" dirty="0" smtClean="0">
                <a:solidFill>
                  <a:schemeClr val="bg1"/>
                </a:solidFill>
                <a:latin typeface="Arial Rounded MT Bold" panose="020F0704030504030204" pitchFamily="34" charset="0"/>
              </a:rPr>
              <a:t>Optionally trigger the deployments remotely or locally for event response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22798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Why we think this is Do-able</a:t>
            </a:r>
            <a:endParaRPr lang="en-US" dirty="0">
              <a:solidFill>
                <a:schemeClr val="bg1"/>
              </a:solidFill>
              <a:latin typeface="Arial Rounded MT Bold" panose="020F0704030504030204" pitchFamily="34" charset="0"/>
            </a:endParaRPr>
          </a:p>
        </p:txBody>
      </p:sp>
      <p:sp>
        <p:nvSpPr>
          <p:cNvPr id="3" name="TextBox 2"/>
          <p:cNvSpPr txBox="1"/>
          <p:nvPr/>
        </p:nvSpPr>
        <p:spPr>
          <a:xfrm>
            <a:off x="807928" y="2004164"/>
            <a:ext cx="7878872" cy="3785652"/>
          </a:xfrm>
          <a:prstGeom prst="rect">
            <a:avLst/>
          </a:prstGeom>
          <a:noFill/>
        </p:spPr>
        <p:txBody>
          <a:bodyPr wrap="square" rtlCol="0">
            <a:spAutoFit/>
          </a:bodyPr>
          <a:lstStyle/>
          <a:p>
            <a:pPr marL="342900" indent="-342900">
              <a:buAutoNum type="arabicPeriod"/>
            </a:pPr>
            <a:r>
              <a:rPr lang="en-US" sz="2400" dirty="0" smtClean="0">
                <a:solidFill>
                  <a:schemeClr val="bg1"/>
                </a:solidFill>
                <a:latin typeface="Arial Rounded MT Bold" panose="020F0704030504030204" pitchFamily="34" charset="0"/>
              </a:rPr>
              <a:t>Strong fleet of Dorado vehicles, spares and operational know-how</a:t>
            </a:r>
          </a:p>
          <a:p>
            <a:pPr marL="342900" indent="-342900">
              <a:buAutoNum type="arabicPeriod"/>
            </a:pPr>
            <a:r>
              <a:rPr lang="en-US" sz="2400" dirty="0" smtClean="0">
                <a:solidFill>
                  <a:schemeClr val="bg1"/>
                </a:solidFill>
                <a:latin typeface="Arial Rounded MT Bold" panose="020F0704030504030204" pitchFamily="34" charset="0"/>
              </a:rPr>
              <a:t>Dorado docking success in 2007, and efforts at Bluefin</a:t>
            </a:r>
            <a:r>
              <a:rPr lang="en-US" sz="2400" dirty="0">
                <a:solidFill>
                  <a:schemeClr val="bg1"/>
                </a:solidFill>
                <a:latin typeface="Arial Rounded MT Bold" panose="020F0704030504030204" pitchFamily="34" charset="0"/>
              </a:rPr>
              <a:t>, </a:t>
            </a:r>
            <a:r>
              <a:rPr lang="en-US" sz="2400" dirty="0" smtClean="0">
                <a:solidFill>
                  <a:schemeClr val="bg1"/>
                </a:solidFill>
                <a:latin typeface="Arial Rounded MT Bold" panose="020F0704030504030204" pitchFamily="34" charset="0"/>
              </a:rPr>
              <a:t>WHOI/Hydroid and SPAWAR</a:t>
            </a:r>
          </a:p>
          <a:p>
            <a:pPr marL="342900" indent="-342900">
              <a:buAutoNum type="arabicPeriod"/>
            </a:pPr>
            <a:r>
              <a:rPr lang="en-US" sz="2400" dirty="0" smtClean="0">
                <a:solidFill>
                  <a:schemeClr val="bg1"/>
                </a:solidFill>
                <a:latin typeface="Arial Rounded MT Bold" panose="020F0704030504030204" pitchFamily="34" charset="0"/>
              </a:rPr>
              <a:t>Long-term deployment of the Benthic Rover</a:t>
            </a:r>
          </a:p>
          <a:p>
            <a:pPr marL="342900" indent="-342900">
              <a:buAutoNum type="arabicPeriod"/>
            </a:pPr>
            <a:r>
              <a:rPr lang="en-US" sz="2400" dirty="0" smtClean="0">
                <a:solidFill>
                  <a:schemeClr val="bg1"/>
                </a:solidFill>
                <a:latin typeface="Arial Rounded MT Bold" panose="020F0704030504030204" pitchFamily="34" charset="0"/>
              </a:rPr>
              <a:t>Industrial partnerships (motivated to ensure our success) with </a:t>
            </a:r>
            <a:r>
              <a:rPr lang="en-US" sz="2400" dirty="0" err="1" smtClean="0">
                <a:solidFill>
                  <a:schemeClr val="bg1"/>
                </a:solidFill>
                <a:latin typeface="Arial Rounded MT Bold" panose="020F0704030504030204" pitchFamily="34" charset="0"/>
              </a:rPr>
              <a:t>Sonardyne</a:t>
            </a:r>
            <a:r>
              <a:rPr lang="en-US" sz="2400" dirty="0" smtClean="0">
                <a:solidFill>
                  <a:schemeClr val="bg1"/>
                </a:solidFill>
                <a:latin typeface="Arial Rounded MT Bold" panose="020F0704030504030204" pitchFamily="34" charset="0"/>
              </a:rPr>
              <a:t> (homing), Bluefin, </a:t>
            </a:r>
            <a:r>
              <a:rPr lang="en-US" sz="2400" dirty="0">
                <a:solidFill>
                  <a:schemeClr val="bg1"/>
                </a:solidFill>
                <a:latin typeface="Arial Rounded MT Bold" panose="020F0704030504030204" pitchFamily="34" charset="0"/>
              </a:rPr>
              <a:t>General Atomics (power/data transfer, batteries, homing</a:t>
            </a:r>
            <a:r>
              <a:rPr lang="en-US" sz="2400" dirty="0" smtClean="0">
                <a:solidFill>
                  <a:schemeClr val="bg1"/>
                </a:solidFill>
                <a:latin typeface="Arial Rounded MT Bold" panose="020F0704030504030204" pitchFamily="34" charset="0"/>
              </a:rPr>
              <a:t>)</a:t>
            </a:r>
          </a:p>
          <a:p>
            <a:pPr marL="342900" indent="-342900">
              <a:buAutoNum type="arabicPeriod"/>
            </a:pPr>
            <a:endParaRPr lang="en-US" sz="24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301353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bg1"/>
                </a:solidFill>
                <a:latin typeface="Arial Rounded MT Bold" panose="020F0704030504030204" pitchFamily="34" charset="0"/>
              </a:rPr>
              <a:t>What are the Risk elements?</a:t>
            </a:r>
            <a:endParaRPr lang="en-US" dirty="0">
              <a:solidFill>
                <a:schemeClr val="bg1"/>
              </a:solidFill>
              <a:latin typeface="Arial Rounded MT Bold" panose="020F0704030504030204" pitchFamily="34" charset="0"/>
            </a:endParaRPr>
          </a:p>
        </p:txBody>
      </p:sp>
      <p:sp>
        <p:nvSpPr>
          <p:cNvPr id="5" name="Content Placeholder 4"/>
          <p:cNvSpPr>
            <a:spLocks noGrp="1"/>
          </p:cNvSpPr>
          <p:nvPr>
            <p:ph idx="1"/>
          </p:nvPr>
        </p:nvSpPr>
        <p:spPr>
          <a:xfrm>
            <a:off x="713982" y="1678489"/>
            <a:ext cx="7753611" cy="4972832"/>
          </a:xfrm>
          <a:ln>
            <a:solidFill>
              <a:schemeClr val="accent2"/>
            </a:solidFill>
          </a:ln>
        </p:spPr>
        <p:txBody>
          <a:bodyPr>
            <a:noAutofit/>
          </a:bodyPr>
          <a:lstStyle/>
          <a:p>
            <a:pPr>
              <a:buClrTx/>
            </a:pPr>
            <a:r>
              <a:rPr lang="en-US" dirty="0">
                <a:solidFill>
                  <a:schemeClr val="bg1"/>
                </a:solidFill>
                <a:latin typeface="Arial Rounded MT Bold" panose="020F0704030504030204" pitchFamily="34" charset="0"/>
              </a:rPr>
              <a:t>Schedule (arctic AUV 2019 launch </a:t>
            </a:r>
            <a:r>
              <a:rPr lang="en-US" dirty="0" smtClean="0">
                <a:solidFill>
                  <a:schemeClr val="bg1"/>
                </a:solidFill>
                <a:latin typeface="Arial Rounded MT Bold" panose="020F0704030504030204" pitchFamily="34" charset="0"/>
              </a:rPr>
              <a:t>window)</a:t>
            </a:r>
          </a:p>
          <a:p>
            <a:pPr>
              <a:buClrTx/>
            </a:pPr>
            <a:r>
              <a:rPr lang="en-US" dirty="0" smtClean="0">
                <a:solidFill>
                  <a:schemeClr val="bg1"/>
                </a:solidFill>
                <a:latin typeface="Arial Rounded MT Bold" panose="020F0704030504030204" pitchFamily="34" charset="0"/>
              </a:rPr>
              <a:t>Long-term </a:t>
            </a:r>
            <a:r>
              <a:rPr lang="en-US" dirty="0">
                <a:solidFill>
                  <a:schemeClr val="bg1"/>
                </a:solidFill>
                <a:latin typeface="Arial Rounded MT Bold" panose="020F0704030504030204" pitchFamily="34" charset="0"/>
              </a:rPr>
              <a:t>environmental </a:t>
            </a:r>
            <a:r>
              <a:rPr lang="en-US" dirty="0" smtClean="0">
                <a:solidFill>
                  <a:schemeClr val="bg1"/>
                </a:solidFill>
                <a:latin typeface="Arial Rounded MT Bold" panose="020F0704030504030204" pitchFamily="34" charset="0"/>
              </a:rPr>
              <a:t>exposure</a:t>
            </a:r>
          </a:p>
          <a:p>
            <a:pPr>
              <a:buClrTx/>
            </a:pPr>
            <a:r>
              <a:rPr lang="en-US" dirty="0" smtClean="0">
                <a:solidFill>
                  <a:schemeClr val="bg1"/>
                </a:solidFill>
                <a:latin typeface="Arial Rounded MT Bold" panose="020F0704030504030204" pitchFamily="34" charset="0"/>
              </a:rPr>
              <a:t>Long-duration</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Robust </a:t>
            </a:r>
            <a:r>
              <a:rPr lang="en-US" dirty="0" smtClean="0">
                <a:solidFill>
                  <a:schemeClr val="bg1"/>
                </a:solidFill>
                <a:latin typeface="Arial Rounded MT Bold" panose="020F0704030504030204" pitchFamily="34" charset="0"/>
              </a:rPr>
              <a:t>docking/undocking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Unattended boot </a:t>
            </a:r>
            <a:r>
              <a:rPr lang="en-US" dirty="0" smtClean="0">
                <a:solidFill>
                  <a:schemeClr val="bg1"/>
                </a:solidFill>
                <a:latin typeface="Arial Rounded MT Bold" panose="020F0704030504030204" pitchFamily="34" charset="0"/>
              </a:rPr>
              <a:t>reliability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Guaranteeing data quality &amp; </a:t>
            </a:r>
            <a:r>
              <a:rPr lang="en-US" dirty="0" smtClean="0">
                <a:solidFill>
                  <a:schemeClr val="bg1"/>
                </a:solidFill>
                <a:latin typeface="Arial Rounded MT Bold" panose="020F0704030504030204" pitchFamily="34" charset="0"/>
              </a:rPr>
              <a:t>integrity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Extended duration S/W </a:t>
            </a:r>
            <a:r>
              <a:rPr lang="en-US" dirty="0" smtClean="0">
                <a:solidFill>
                  <a:schemeClr val="bg1"/>
                </a:solidFill>
                <a:latin typeface="Arial Rounded MT Bold" panose="020F0704030504030204" pitchFamily="34" charset="0"/>
              </a:rPr>
              <a:t>error-handling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Testing long mission in a short </a:t>
            </a:r>
            <a:r>
              <a:rPr lang="en-US" dirty="0" smtClean="0">
                <a:solidFill>
                  <a:schemeClr val="bg1"/>
                </a:solidFill>
                <a:latin typeface="Arial Rounded MT Bold" panose="020F0704030504030204" pitchFamily="34" charset="0"/>
              </a:rPr>
              <a:t>time</a:t>
            </a:r>
          </a:p>
          <a:p>
            <a:pPr>
              <a:buClrTx/>
            </a:pPr>
            <a:r>
              <a:rPr lang="en-US" dirty="0" smtClean="0">
                <a:solidFill>
                  <a:schemeClr val="bg1"/>
                </a:solidFill>
                <a:latin typeface="Arial Rounded MT Bold" panose="020F0704030504030204" pitchFamily="34" charset="0"/>
              </a:rPr>
              <a:t>Cannot </a:t>
            </a:r>
            <a:r>
              <a:rPr lang="en-US" dirty="0">
                <a:solidFill>
                  <a:schemeClr val="bg1"/>
                </a:solidFill>
                <a:latin typeface="Arial Rounded MT Bold" panose="020F0704030504030204" pitchFamily="34" charset="0"/>
              </a:rPr>
              <a:t>monitor AUV </a:t>
            </a:r>
            <a:r>
              <a:rPr lang="en-US" dirty="0" smtClean="0">
                <a:solidFill>
                  <a:schemeClr val="bg1"/>
                </a:solidFill>
                <a:latin typeface="Arial Rounded MT Bold" panose="020F0704030504030204" pitchFamily="34" charset="0"/>
              </a:rPr>
              <a:t>status</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Cost and # of operational assets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250405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Risk Reduction</a:t>
            </a:r>
            <a:endParaRPr lang="en-US" dirty="0">
              <a:solidFill>
                <a:schemeClr val="bg1"/>
              </a:solidFill>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4331475"/>
              </p:ext>
            </p:extLst>
          </p:nvPr>
        </p:nvGraphicFramePr>
        <p:xfrm>
          <a:off x="490620" y="1643972"/>
          <a:ext cx="8229600" cy="50596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a:latin typeface="Arial Rounded MT Bold" panose="020F0704030504030204" pitchFamily="34" charset="0"/>
                        </a:rPr>
                        <a:t>Risk</a:t>
                      </a:r>
                    </a:p>
                  </a:txBody>
                  <a:tcPr/>
                </a:tc>
                <a:tc>
                  <a:txBody>
                    <a:bodyPr/>
                    <a:lstStyle/>
                    <a:p>
                      <a:r>
                        <a:rPr lang="en-US">
                          <a:latin typeface="Arial Rounded MT Bold" panose="020F0704030504030204" pitchFamily="34" charset="0"/>
                        </a:rPr>
                        <a:t>Approach</a:t>
                      </a:r>
                    </a:p>
                  </a:txBody>
                  <a:tcPr/>
                </a:tc>
              </a:tr>
              <a:tr h="370840">
                <a:tc>
                  <a:txBody>
                    <a:bodyPr/>
                    <a:lstStyle/>
                    <a:p>
                      <a:r>
                        <a:rPr lang="en-US">
                          <a:latin typeface="Arial Rounded MT Bold" panose="020F0704030504030204" pitchFamily="34" charset="0"/>
                        </a:rPr>
                        <a:t>Schedule</a:t>
                      </a:r>
                    </a:p>
                  </a:txBody>
                  <a:tcPr/>
                </a:tc>
                <a:tc>
                  <a:txBody>
                    <a:bodyPr/>
                    <a:lstStyle/>
                    <a:p>
                      <a:pPr marL="285750" indent="-285750">
                        <a:buFont typeface="Arial"/>
                        <a:buChar char="•"/>
                      </a:pPr>
                      <a:r>
                        <a:rPr lang="en-US">
                          <a:latin typeface="Arial Rounded MT Bold" panose="020F0704030504030204" pitchFamily="34" charset="0"/>
                        </a:rPr>
                        <a:t>ramp-up funding July 2016</a:t>
                      </a:r>
                    </a:p>
                    <a:p>
                      <a:pPr marL="285750" indent="-285750">
                        <a:buFont typeface="Arial"/>
                        <a:buChar char="•"/>
                      </a:pPr>
                      <a:r>
                        <a:rPr lang="en-US">
                          <a:latin typeface="Arial Rounded MT Bold" panose="020F0704030504030204" pitchFamily="34" charset="0"/>
                        </a:rPr>
                        <a:t>resource</a:t>
                      </a:r>
                      <a:r>
                        <a:rPr lang="en-US" baseline="0">
                          <a:latin typeface="Arial Rounded MT Bold" panose="020F0704030504030204" pitchFamily="34" charset="0"/>
                        </a:rPr>
                        <a:t> continuity</a:t>
                      </a:r>
                    </a:p>
                    <a:p>
                      <a:pPr marL="285750" indent="-285750">
                        <a:buFont typeface="Arial"/>
                        <a:buChar char="•"/>
                      </a:pPr>
                      <a:r>
                        <a:rPr lang="en-US" baseline="0">
                          <a:latin typeface="Arial Rounded MT Bold" panose="020F0704030504030204" pitchFamily="34" charset="0"/>
                        </a:rPr>
                        <a:t>go/nogo gates</a:t>
                      </a:r>
                      <a:endParaRPr lang="en-US">
                        <a:latin typeface="Arial Rounded MT Bold" panose="020F0704030504030204" pitchFamily="34" charset="0"/>
                      </a:endParaRPr>
                    </a:p>
                  </a:txBody>
                  <a:tcPr/>
                </a:tc>
              </a:tr>
              <a:tr h="370840">
                <a:tc>
                  <a:txBody>
                    <a:bodyPr/>
                    <a:lstStyle/>
                    <a:p>
                      <a:r>
                        <a:rPr lang="en-US" dirty="0">
                          <a:latin typeface="Arial Rounded MT Bold" panose="020F0704030504030204" pitchFamily="34" charset="0"/>
                        </a:rPr>
                        <a:t>Long-term environmental exposure</a:t>
                      </a:r>
                    </a:p>
                  </a:txBody>
                  <a:tcPr/>
                </a:tc>
                <a:tc>
                  <a:txBody>
                    <a:bodyPr/>
                    <a:lstStyle/>
                    <a:p>
                      <a:pPr marL="285750" indent="-285750">
                        <a:buFont typeface="Arial"/>
                        <a:buChar char="•"/>
                      </a:pPr>
                      <a:r>
                        <a:rPr lang="en-US" dirty="0">
                          <a:latin typeface="Arial Rounded MT Bold" panose="020F0704030504030204" pitchFamily="34" charset="0"/>
                        </a:rPr>
                        <a:t>all </a:t>
                      </a:r>
                      <a:r>
                        <a:rPr lang="en-US" dirty="0" err="1" smtClean="0">
                          <a:latin typeface="Arial Rounded MT Bold" panose="020F0704030504030204" pitchFamily="34" charset="0"/>
                        </a:rPr>
                        <a:t>Ti</a:t>
                      </a:r>
                      <a:r>
                        <a:rPr lang="en-US" dirty="0" smtClean="0">
                          <a:latin typeface="Arial Rounded MT Bold" panose="020F0704030504030204" pitchFamily="34" charset="0"/>
                        </a:rPr>
                        <a:t>/plastic/FRP</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larger oil reserve / testing</a:t>
                      </a:r>
                    </a:p>
                  </a:txBody>
                  <a:tcPr/>
                </a:tc>
              </a:tr>
              <a:tr h="370840">
                <a:tc>
                  <a:txBody>
                    <a:bodyPr/>
                    <a:lstStyle/>
                    <a:p>
                      <a:r>
                        <a:rPr lang="en-US">
                          <a:latin typeface="Arial Rounded MT Bold" panose="020F0704030504030204" pitchFamily="34" charset="0"/>
                        </a:rPr>
                        <a:t>Long-duration</a:t>
                      </a:r>
                    </a:p>
                  </a:txBody>
                  <a:tcPr/>
                </a:tc>
                <a:tc>
                  <a:txBody>
                    <a:bodyPr/>
                    <a:lstStyle/>
                    <a:p>
                      <a:pPr marL="285750" indent="-285750">
                        <a:buFont typeface="Arial"/>
                        <a:buChar char="•"/>
                      </a:pPr>
                      <a:r>
                        <a:rPr lang="en-US">
                          <a:latin typeface="Arial Rounded MT Bold" panose="020F0704030504030204" pitchFamily="34" charset="0"/>
                        </a:rPr>
                        <a:t>hibernation</a:t>
                      </a:r>
                    </a:p>
                    <a:p>
                      <a:pPr marL="285750" indent="-285750">
                        <a:buFont typeface="Arial"/>
                        <a:buChar char="•"/>
                      </a:pPr>
                      <a:r>
                        <a:rPr lang="en-US">
                          <a:latin typeface="Arial Rounded MT Bold" panose="020F0704030504030204" pitchFamily="34" charset="0"/>
                        </a:rPr>
                        <a:t>battery chemistry: trade study</a:t>
                      </a:r>
                    </a:p>
                  </a:txBody>
                  <a:tcPr/>
                </a:tc>
              </a:tr>
              <a:tr h="370840">
                <a:tc>
                  <a:txBody>
                    <a:bodyPr/>
                    <a:lstStyle/>
                    <a:p>
                      <a:r>
                        <a:rPr lang="en-US">
                          <a:latin typeface="Arial Rounded MT Bold" panose="020F0704030504030204" pitchFamily="34" charset="0"/>
                        </a:rPr>
                        <a:t>Robust</a:t>
                      </a:r>
                      <a:r>
                        <a:rPr lang="en-US" baseline="0">
                          <a:latin typeface="Arial Rounded MT Bold" panose="020F0704030504030204" pitchFamily="34" charset="0"/>
                        </a:rPr>
                        <a:t> docking</a:t>
                      </a:r>
                      <a:endParaRPr lang="en-US">
                        <a:latin typeface="Arial Rounded MT Bold" panose="020F0704030504030204" pitchFamily="34" charset="0"/>
                      </a:endParaRPr>
                    </a:p>
                  </a:txBody>
                  <a:tcPr/>
                </a:tc>
                <a:tc>
                  <a:txBody>
                    <a:bodyPr/>
                    <a:lstStyle/>
                    <a:p>
                      <a:pPr marL="285750" indent="-285750">
                        <a:buFont typeface="Arial"/>
                        <a:buChar char="•"/>
                      </a:pPr>
                      <a:r>
                        <a:rPr lang="en-US" dirty="0" smtClean="0">
                          <a:latin typeface="Arial Rounded MT Bold" panose="020F0704030504030204" pitchFamily="34" charset="0"/>
                        </a:rPr>
                        <a:t>Lots</a:t>
                      </a:r>
                      <a:r>
                        <a:rPr lang="en-US" baseline="0" dirty="0" smtClean="0">
                          <a:latin typeface="Arial Rounded MT Bold" panose="020F0704030504030204" pitchFamily="34" charset="0"/>
                        </a:rPr>
                        <a:t> of testing</a:t>
                      </a:r>
                      <a:endParaRPr lang="en-US" dirty="0">
                        <a:latin typeface="Arial Rounded MT Bold" panose="020F0704030504030204" pitchFamily="34" charset="0"/>
                      </a:endParaRPr>
                    </a:p>
                  </a:txBody>
                  <a:tcPr/>
                </a:tc>
              </a:tr>
              <a:tr h="370840">
                <a:tc>
                  <a:txBody>
                    <a:bodyPr/>
                    <a:lstStyle/>
                    <a:p>
                      <a:r>
                        <a:rPr lang="en-US">
                          <a:latin typeface="Arial Rounded MT Bold" panose="020F0704030504030204" pitchFamily="34" charset="0"/>
                        </a:rPr>
                        <a:t>Unattended</a:t>
                      </a:r>
                      <a:r>
                        <a:rPr lang="en-US" baseline="0">
                          <a:latin typeface="Arial Rounded MT Bold" panose="020F0704030504030204" pitchFamily="34" charset="0"/>
                        </a:rPr>
                        <a:t> boot</a:t>
                      </a:r>
                      <a:endParaRPr lang="en-US">
                        <a:latin typeface="Arial Rounded MT Bold" panose="020F0704030504030204" pitchFamily="34" charset="0"/>
                      </a:endParaRP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Data quality/integrity</a:t>
                      </a: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S/W error-handling</a:t>
                      </a:r>
                    </a:p>
                  </a:txBody>
                  <a:tcPr/>
                </a:tc>
                <a:tc>
                  <a:txBody>
                    <a:bodyPr/>
                    <a:lstStyle/>
                    <a:p>
                      <a:r>
                        <a:rPr lang="en-US" dirty="0">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Testing long-duration in short time</a:t>
                      </a:r>
                    </a:p>
                  </a:txBody>
                  <a:tcPr/>
                </a:tc>
                <a:tc>
                  <a:txBody>
                    <a:bodyPr/>
                    <a:lstStyle/>
                    <a:p>
                      <a:r>
                        <a:rPr lang="en-US">
                          <a:latin typeface="Arial Rounded MT Bold" panose="020F0704030504030204" pitchFamily="34" charset="0"/>
                        </a:rPr>
                        <a:t>see </a:t>
                      </a:r>
                      <a:r>
                        <a:rPr lang="en-US" i="1">
                          <a:latin typeface="Arial Rounded MT Bold" panose="020F0704030504030204" pitchFamily="34" charset="0"/>
                        </a:rPr>
                        <a:t>Test Sequence</a:t>
                      </a:r>
                    </a:p>
                  </a:txBody>
                  <a:tcPr/>
                </a:tc>
              </a:tr>
              <a:tr h="370840">
                <a:tc>
                  <a:txBody>
                    <a:bodyPr/>
                    <a:lstStyle/>
                    <a:p>
                      <a:r>
                        <a:rPr lang="en-US" dirty="0" smtClean="0">
                          <a:latin typeface="Arial Rounded MT Bold" panose="020F0704030504030204" pitchFamily="34" charset="0"/>
                        </a:rPr>
                        <a:t>No AUV status</a:t>
                      </a:r>
                      <a:endParaRPr lang="en-US" dirty="0">
                        <a:latin typeface="Arial Rounded MT Bold" panose="020F0704030504030204" pitchFamily="34" charset="0"/>
                      </a:endParaRPr>
                    </a:p>
                  </a:txBody>
                  <a:tcPr/>
                </a:tc>
                <a:tc>
                  <a:txBody>
                    <a:bodyPr/>
                    <a:lstStyle/>
                    <a:p>
                      <a:r>
                        <a:rPr lang="en-US" i="0" dirty="0" smtClean="0">
                          <a:latin typeface="Arial Rounded MT Bold" panose="020F0704030504030204" pitchFamily="34" charset="0"/>
                        </a:rPr>
                        <a:t>WG</a:t>
                      </a:r>
                      <a:r>
                        <a:rPr lang="en-US" i="0" baseline="0" dirty="0" smtClean="0">
                          <a:latin typeface="Arial Rounded MT Bold" panose="020F0704030504030204" pitchFamily="34" charset="0"/>
                        </a:rPr>
                        <a:t> for St. M, f</a:t>
                      </a:r>
                      <a:r>
                        <a:rPr lang="en-US" i="0" dirty="0" smtClean="0">
                          <a:latin typeface="Arial Rounded MT Bold" panose="020F0704030504030204" pitchFamily="34" charset="0"/>
                        </a:rPr>
                        <a:t>ail-safe</a:t>
                      </a:r>
                      <a:r>
                        <a:rPr lang="en-US" i="0" baseline="0" dirty="0" smtClean="0">
                          <a:latin typeface="Arial Rounded MT Bold" panose="020F0704030504030204" pitchFamily="34" charset="0"/>
                        </a:rPr>
                        <a:t> </a:t>
                      </a:r>
                      <a:r>
                        <a:rPr lang="en-US" i="0" baseline="0" dirty="0">
                          <a:latin typeface="Arial Rounded MT Bold" panose="020F0704030504030204" pitchFamily="34" charset="0"/>
                        </a:rPr>
                        <a:t>mission </a:t>
                      </a:r>
                      <a:r>
                        <a:rPr lang="en-US" i="0" baseline="0" dirty="0" smtClean="0">
                          <a:latin typeface="Arial Rounded MT Bold" panose="020F0704030504030204" pitchFamily="34" charset="0"/>
                        </a:rPr>
                        <a:t>abort</a:t>
                      </a:r>
                      <a:endParaRPr lang="en-US" i="0" dirty="0">
                        <a:latin typeface="Arial Rounded MT Bold" panose="020F0704030504030204" pitchFamily="34" charset="0"/>
                      </a:endParaRPr>
                    </a:p>
                  </a:txBody>
                  <a:tcPr/>
                </a:tc>
              </a:tr>
            </a:tbl>
          </a:graphicData>
        </a:graphic>
      </p:graphicFrame>
    </p:spTree>
    <p:extLst>
      <p:ext uri="{BB962C8B-B14F-4D97-AF65-F5344CB8AC3E}">
        <p14:creationId xmlns:p14="http://schemas.microsoft.com/office/powerpoint/2010/main" val="2239671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Proposed Test Sequence</a:t>
            </a:r>
          </a:p>
        </p:txBody>
      </p:sp>
      <p:graphicFrame>
        <p:nvGraphicFramePr>
          <p:cNvPr id="10" name="Object 9"/>
          <p:cNvGraphicFramePr>
            <a:graphicFrameLocks noChangeAspect="1"/>
          </p:cNvGraphicFramePr>
          <p:nvPr>
            <p:extLst>
              <p:ext uri="{D42A27DB-BD31-4B8C-83A1-F6EECF244321}">
                <p14:modId xmlns:p14="http://schemas.microsoft.com/office/powerpoint/2010/main" val="2311571051"/>
              </p:ext>
            </p:extLst>
          </p:nvPr>
        </p:nvGraphicFramePr>
        <p:xfrm>
          <a:off x="1179088" y="2919737"/>
          <a:ext cx="6134100" cy="3441700"/>
        </p:xfrm>
        <a:graphic>
          <a:graphicData uri="http://schemas.openxmlformats.org/presentationml/2006/ole">
            <mc:AlternateContent xmlns:mc="http://schemas.openxmlformats.org/markup-compatibility/2006">
              <mc:Choice xmlns:v="urn:schemas-microsoft-com:vml" Requires="v">
                <p:oleObj spid="_x0000_s2111" name="Worksheet" r:id="rId3" imgW="6134100" imgH="3441700" progId="Excel.Sheet.12">
                  <p:embed/>
                </p:oleObj>
              </mc:Choice>
              <mc:Fallback>
                <p:oleObj name="Worksheet" r:id="rId3" imgW="6134100" imgH="3441700" progId="Excel.Sheet.12">
                  <p:embed/>
                  <p:pic>
                    <p:nvPicPr>
                      <p:cNvPr id="0" name=""/>
                      <p:cNvPicPr/>
                      <p:nvPr/>
                    </p:nvPicPr>
                    <p:blipFill>
                      <a:blip r:embed="rId4"/>
                      <a:stretch>
                        <a:fillRect/>
                      </a:stretch>
                    </p:blipFill>
                    <p:spPr>
                      <a:xfrm>
                        <a:off x="1179088" y="2919737"/>
                        <a:ext cx="6134100" cy="3441700"/>
                      </a:xfrm>
                      <a:prstGeom prst="rect">
                        <a:avLst/>
                      </a:prstGeom>
                      <a:ln>
                        <a:solidFill>
                          <a:srgbClr val="000000"/>
                        </a:solidFill>
                      </a:ln>
                    </p:spPr>
                  </p:pic>
                </p:oleObj>
              </mc:Fallback>
            </mc:AlternateContent>
          </a:graphicData>
        </a:graphic>
      </p:graphicFrame>
      <p:grpSp>
        <p:nvGrpSpPr>
          <p:cNvPr id="14" name="Group 13"/>
          <p:cNvGrpSpPr/>
          <p:nvPr/>
        </p:nvGrpSpPr>
        <p:grpSpPr>
          <a:xfrm>
            <a:off x="591527" y="1797792"/>
            <a:ext cx="7514011" cy="867699"/>
            <a:chOff x="591527" y="1797792"/>
            <a:chExt cx="7514011" cy="867699"/>
          </a:xfrm>
        </p:grpSpPr>
        <p:graphicFrame>
          <p:nvGraphicFramePr>
            <p:cNvPr id="7" name="Object 6"/>
            <p:cNvGraphicFramePr>
              <a:graphicFrameLocks noChangeAspect="1"/>
            </p:cNvGraphicFramePr>
            <p:nvPr>
              <p:extLst>
                <p:ext uri="{D42A27DB-BD31-4B8C-83A1-F6EECF244321}">
                  <p14:modId xmlns:p14="http://schemas.microsoft.com/office/powerpoint/2010/main" val="3154319760"/>
                </p:ext>
              </p:extLst>
            </p:nvPr>
          </p:nvGraphicFramePr>
          <p:xfrm>
            <a:off x="591527" y="1948877"/>
            <a:ext cx="7514011" cy="716614"/>
          </p:xfrm>
          <a:graphic>
            <a:graphicData uri="http://schemas.openxmlformats.org/presentationml/2006/ole">
              <mc:AlternateContent xmlns:mc="http://schemas.openxmlformats.org/markup-compatibility/2006">
                <mc:Choice xmlns:v="urn:schemas-microsoft-com:vml" Requires="v">
                  <p:oleObj spid="_x0000_s2112" name="Worksheet" r:id="rId5" imgW="12395200" imgH="1181100" progId="Excel.Sheet.12">
                    <p:embed/>
                  </p:oleObj>
                </mc:Choice>
                <mc:Fallback>
                  <p:oleObj name="Worksheet" r:id="rId5" imgW="12395200" imgH="1181100" progId="Excel.Sheet.12">
                    <p:embed/>
                    <p:pic>
                      <p:nvPicPr>
                        <p:cNvPr id="0" name=""/>
                        <p:cNvPicPr/>
                        <p:nvPr/>
                      </p:nvPicPr>
                      <p:blipFill>
                        <a:blip r:embed="rId6"/>
                        <a:stretch>
                          <a:fillRect/>
                        </a:stretch>
                      </p:blipFill>
                      <p:spPr>
                        <a:xfrm>
                          <a:off x="591527" y="1948877"/>
                          <a:ext cx="7514011" cy="716614"/>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304047788"/>
                </p:ext>
              </p:extLst>
            </p:nvPr>
          </p:nvGraphicFramePr>
          <p:xfrm>
            <a:off x="591527" y="1797792"/>
            <a:ext cx="6983345" cy="120650"/>
          </p:xfrm>
          <a:graphic>
            <a:graphicData uri="http://schemas.openxmlformats.org/presentationml/2006/ole">
              <mc:AlternateContent xmlns:mc="http://schemas.openxmlformats.org/markup-compatibility/2006">
                <mc:Choice xmlns:v="urn:schemas-microsoft-com:vml" Requires="v">
                  <p:oleObj spid="_x0000_s2113" name="Worksheet" r:id="rId7" imgW="11569700" imgH="203200" progId="Excel.Sheet.12">
                    <p:embed/>
                  </p:oleObj>
                </mc:Choice>
                <mc:Fallback>
                  <p:oleObj name="Worksheet" r:id="rId7" imgW="11569700" imgH="203200" progId="Excel.Sheet.12">
                    <p:embed/>
                    <p:pic>
                      <p:nvPicPr>
                        <p:cNvPr id="0" name=""/>
                        <p:cNvPicPr/>
                        <p:nvPr/>
                      </p:nvPicPr>
                      <p:blipFill>
                        <a:blip r:embed="rId8"/>
                        <a:stretch>
                          <a:fillRect/>
                        </a:stretch>
                      </p:blipFill>
                      <p:spPr>
                        <a:xfrm>
                          <a:off x="591527" y="1797792"/>
                          <a:ext cx="6983345" cy="120650"/>
                        </a:xfrm>
                        <a:prstGeom prst="rect">
                          <a:avLst/>
                        </a:prstGeom>
                      </p:spPr>
                    </p:pic>
                  </p:oleObj>
                </mc:Fallback>
              </mc:AlternateContent>
            </a:graphicData>
          </a:graphic>
        </p:graphicFrame>
      </p:grpSp>
    </p:spTree>
    <p:extLst>
      <p:ext uri="{BB962C8B-B14F-4D97-AF65-F5344CB8AC3E}">
        <p14:creationId xmlns:p14="http://schemas.microsoft.com/office/powerpoint/2010/main" val="2896108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bg1"/>
                </a:solidFill>
                <a:latin typeface="Arial Rounded MT Bold" panose="020F0704030504030204" pitchFamily="34" charset="0"/>
              </a:rPr>
              <a:t>Estimated Resources</a:t>
            </a:r>
            <a:endParaRPr lang="en-US" dirty="0">
              <a:solidFill>
                <a:schemeClr val="bg1"/>
              </a:solidFill>
              <a:latin typeface="Arial Rounded MT Bold" panose="020F07040305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68805170"/>
              </p:ext>
            </p:extLst>
          </p:nvPr>
        </p:nvGraphicFramePr>
        <p:xfrm>
          <a:off x="757996" y="1767199"/>
          <a:ext cx="7848121" cy="3581400"/>
        </p:xfrm>
        <a:graphic>
          <a:graphicData uri="http://schemas.openxmlformats.org/drawingml/2006/table">
            <a:tbl>
              <a:tblPr firstRow="1" bandRow="1">
                <a:tableStyleId>{5C22544A-7EE6-4342-B048-85BDC9FD1C3A}</a:tableStyleId>
              </a:tblPr>
              <a:tblGrid>
                <a:gridCol w="1414358"/>
                <a:gridCol w="3376676"/>
                <a:gridCol w="1283918"/>
                <a:gridCol w="1773169"/>
              </a:tblGrid>
              <a:tr h="370840">
                <a:tc>
                  <a:txBody>
                    <a:bodyPr/>
                    <a:lstStyle/>
                    <a:p>
                      <a:r>
                        <a:rPr lang="en-US" dirty="0">
                          <a:latin typeface="Arial Rounded MT Bold" panose="020F0704030504030204" pitchFamily="34" charset="0"/>
                        </a:rPr>
                        <a:t>year</a:t>
                      </a:r>
                    </a:p>
                  </a:txBody>
                  <a:tcPr/>
                </a:tc>
                <a:tc>
                  <a:txBody>
                    <a:bodyPr/>
                    <a:lstStyle/>
                    <a:p>
                      <a:r>
                        <a:rPr lang="en-US">
                          <a:latin typeface="Arial Rounded MT Bold" panose="020F0704030504030204" pitchFamily="34" charset="0"/>
                        </a:rPr>
                        <a:t>labor</a:t>
                      </a:r>
                    </a:p>
                  </a:txBody>
                  <a:tcPr/>
                </a:tc>
                <a:tc>
                  <a:txBody>
                    <a:bodyPr/>
                    <a:lstStyle/>
                    <a:p>
                      <a:r>
                        <a:rPr lang="en-US" dirty="0" smtClean="0">
                          <a:latin typeface="Arial Rounded MT Bold" panose="020F0704030504030204" pitchFamily="34" charset="0"/>
                        </a:rPr>
                        <a:t>expense</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ship time</a:t>
                      </a:r>
                    </a:p>
                  </a:txBody>
                  <a:tcPr/>
                </a:tc>
              </a:tr>
              <a:tr h="370840">
                <a:tc>
                  <a:txBody>
                    <a:bodyPr/>
                    <a:lstStyle/>
                    <a:p>
                      <a:r>
                        <a:rPr lang="en-US">
                          <a:latin typeface="Arial Rounded MT Bold" panose="020F0704030504030204" pitchFamily="34" charset="0"/>
                        </a:rPr>
                        <a:t>2016 (acceleration)</a:t>
                      </a:r>
                    </a:p>
                  </a:txBody>
                  <a:tcPr/>
                </a:tc>
                <a:tc>
                  <a:txBody>
                    <a:bodyPr/>
                    <a:lstStyle/>
                    <a:p>
                      <a:r>
                        <a:rPr lang="en-US" dirty="0">
                          <a:latin typeface="Arial Rounded MT Bold" panose="020F0704030504030204" pitchFamily="34" charset="0"/>
                        </a:rPr>
                        <a:t>Brett: +1month</a:t>
                      </a:r>
                    </a:p>
                    <a:p>
                      <a:r>
                        <a:rPr lang="en-US" baseline="0" dirty="0">
                          <a:latin typeface="Arial Rounded MT Bold" panose="020F0704030504030204" pitchFamily="34" charset="0"/>
                        </a:rPr>
                        <a:t>Rob: +2 weeks</a:t>
                      </a:r>
                    </a:p>
                    <a:p>
                      <a:r>
                        <a:rPr lang="en-US" baseline="0" dirty="0">
                          <a:latin typeface="Arial Rounded MT Bold" panose="020F0704030504030204" pitchFamily="34" charset="0"/>
                        </a:rPr>
                        <a:t>Hans: + 1 month</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Arial Rounded MT Bold" panose="020F0704030504030204" pitchFamily="34" charset="0"/>
                        </a:rPr>
                        <a:t>(MK: 1 day/week)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Rounded MT Bold" panose="020F0704030504030204" pitchFamily="34" charset="0"/>
                        </a:rPr>
                        <a:t>$2k</a:t>
                      </a:r>
                      <a:endParaRPr lang="en-US" baseline="0" dirty="0">
                        <a:latin typeface="Arial Rounded MT Bold" panose="020F0704030504030204" pitchFamily="34" charset="0"/>
                      </a:endParaRPr>
                    </a:p>
                  </a:txBody>
                  <a:tcPr/>
                </a:tc>
                <a:tc>
                  <a:txBody>
                    <a:bodyPr/>
                    <a:lstStyle/>
                    <a:p>
                      <a:r>
                        <a:rPr lang="en-US">
                          <a:latin typeface="Arial Rounded MT Bold" panose="020F0704030504030204" pitchFamily="34" charset="0"/>
                        </a:rPr>
                        <a:t>3 days</a:t>
                      </a:r>
                    </a:p>
                  </a:txBody>
                  <a:tcPr/>
                </a:tc>
              </a:tr>
              <a:tr h="370840">
                <a:tc>
                  <a:txBody>
                    <a:bodyPr/>
                    <a:lstStyle/>
                    <a:p>
                      <a:r>
                        <a:rPr lang="en-US" dirty="0">
                          <a:latin typeface="Arial Rounded MT Bold" panose="020F0704030504030204" pitchFamily="34" charset="0"/>
                        </a:rPr>
                        <a:t>2017</a:t>
                      </a:r>
                    </a:p>
                  </a:txBody>
                  <a:tcPr/>
                </a:tc>
                <a:tc>
                  <a:txBody>
                    <a:bodyPr/>
                    <a:lstStyle/>
                    <a:p>
                      <a:r>
                        <a:rPr lang="en-US">
                          <a:latin typeface="Arial Rounded MT Bold" panose="020F0704030504030204" pitchFamily="34" charset="0"/>
                        </a:rPr>
                        <a:t>5 FTEs: design/fab/testing</a:t>
                      </a:r>
                    </a:p>
                  </a:txBody>
                  <a:tcPr/>
                </a:tc>
                <a:tc>
                  <a:txBody>
                    <a:bodyPr/>
                    <a:lstStyle/>
                    <a:p>
                      <a:r>
                        <a:rPr lang="en-US" dirty="0" smtClean="0">
                          <a:latin typeface="Arial Rounded MT Bold" panose="020F0704030504030204" pitchFamily="34" charset="0"/>
                        </a:rPr>
                        <a:t>$100k</a:t>
                      </a:r>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10 days</a:t>
                      </a:r>
                    </a:p>
                  </a:txBody>
                  <a:tcPr/>
                </a:tc>
              </a:tr>
              <a:tr h="370840">
                <a:tc>
                  <a:txBody>
                    <a:bodyPr/>
                    <a:lstStyle/>
                    <a:p>
                      <a:r>
                        <a:rPr lang="en-US">
                          <a:latin typeface="Arial Rounded MT Bold" panose="020F0704030504030204" pitchFamily="34" charset="0"/>
                        </a:rPr>
                        <a:t>2018</a:t>
                      </a:r>
                    </a:p>
                  </a:txBody>
                  <a:tcPr/>
                </a:tc>
                <a:tc>
                  <a:txBody>
                    <a:bodyPr/>
                    <a:lstStyle/>
                    <a:p>
                      <a:r>
                        <a:rPr lang="en-US">
                          <a:latin typeface="Arial Rounded MT Bold" panose="020F0704030504030204" pitchFamily="34" charset="0"/>
                        </a:rPr>
                        <a:t>5 FTEs: fab/assembly/at-sea</a:t>
                      </a:r>
                      <a:r>
                        <a:rPr lang="en-US" baseline="0">
                          <a:latin typeface="Arial Rounded MT Bold" panose="020F0704030504030204" pitchFamily="34" charset="0"/>
                        </a:rPr>
                        <a:t> testing</a:t>
                      </a:r>
                      <a:endParaRPr lang="en-US">
                        <a:latin typeface="Arial Rounded MT Bold" panose="020F0704030504030204" pitchFamily="34" charset="0"/>
                      </a:endParaRPr>
                    </a:p>
                  </a:txBody>
                  <a:tcPr/>
                </a:tc>
                <a:tc>
                  <a:txBody>
                    <a:bodyPr/>
                    <a:lstStyle/>
                    <a:p>
                      <a:r>
                        <a:rPr lang="en-US" dirty="0" smtClean="0">
                          <a:latin typeface="Arial Rounded MT Bold" panose="020F0704030504030204" pitchFamily="34" charset="0"/>
                        </a:rPr>
                        <a:t>$ 700k</a:t>
                      </a:r>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10 days</a:t>
                      </a:r>
                    </a:p>
                  </a:txBody>
                  <a:tcPr/>
                </a:tc>
              </a:tr>
              <a:tr h="370840">
                <a:tc>
                  <a:txBody>
                    <a:bodyPr/>
                    <a:lstStyle/>
                    <a:p>
                      <a:r>
                        <a:rPr lang="en-US">
                          <a:latin typeface="Arial Rounded MT Bold" panose="020F0704030504030204" pitchFamily="34" charset="0"/>
                        </a:rPr>
                        <a:t>2019</a:t>
                      </a:r>
                    </a:p>
                  </a:txBody>
                  <a:tcPr/>
                </a:tc>
                <a:tc>
                  <a:txBody>
                    <a:bodyPr/>
                    <a:lstStyle/>
                    <a:p>
                      <a:r>
                        <a:rPr lang="en-US">
                          <a:latin typeface="Arial Rounded MT Bold" panose="020F0704030504030204" pitchFamily="34" charset="0"/>
                        </a:rPr>
                        <a:t>2 deployments</a:t>
                      </a:r>
                    </a:p>
                  </a:txBody>
                  <a:tcPr/>
                </a:tc>
                <a:tc>
                  <a:txBody>
                    <a:bodyPr/>
                    <a:lstStyle/>
                    <a:p>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5 days (contingency)</a:t>
                      </a:r>
                    </a:p>
                  </a:txBody>
                  <a:tcPr/>
                </a:tc>
              </a:tr>
              <a:tr h="370840">
                <a:tc>
                  <a:txBody>
                    <a:bodyPr/>
                    <a:lstStyle/>
                    <a:p>
                      <a:r>
                        <a:rPr lang="en-US">
                          <a:latin typeface="Arial Rounded MT Bold" panose="020F0704030504030204" pitchFamily="34" charset="0"/>
                        </a:rPr>
                        <a:t>2020</a:t>
                      </a:r>
                    </a:p>
                  </a:txBody>
                  <a:tcPr/>
                </a:tc>
                <a:tc>
                  <a:txBody>
                    <a:bodyPr/>
                    <a:lstStyle/>
                    <a:p>
                      <a:r>
                        <a:rPr lang="en-US" dirty="0">
                          <a:latin typeface="Arial Rounded MT Bold" panose="020F0704030504030204" pitchFamily="34" charset="0"/>
                        </a:rPr>
                        <a:t>2 recoveries</a:t>
                      </a:r>
                    </a:p>
                  </a:txBody>
                  <a:tcPr/>
                </a:tc>
                <a:tc>
                  <a:txBody>
                    <a:bodyPr/>
                    <a:lstStyle/>
                    <a:p>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n/a</a:t>
                      </a:r>
                    </a:p>
                  </a:txBody>
                  <a:tcPr/>
                </a:tc>
              </a:tr>
            </a:tbl>
          </a:graphicData>
        </a:graphic>
      </p:graphicFrame>
    </p:spTree>
    <p:extLst>
      <p:ext uri="{BB962C8B-B14F-4D97-AF65-F5344CB8AC3E}">
        <p14:creationId xmlns:p14="http://schemas.microsoft.com/office/powerpoint/2010/main" val="21817901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15228</TotalTime>
  <Words>941</Words>
  <Application>Microsoft Office PowerPoint</Application>
  <PresentationFormat>On-screen Show (4:3)</PresentationFormat>
  <Paragraphs>212</Paragraphs>
  <Slides>24</Slides>
  <Notes>3</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Apothecary</vt:lpstr>
      <vt:lpstr>Worksheet</vt:lpstr>
      <vt:lpstr>Park –n- Fly AUV</vt:lpstr>
      <vt:lpstr>Park &amp; Fly AUV – Abstract</vt:lpstr>
      <vt:lpstr> Near-term opportunities</vt:lpstr>
      <vt:lpstr>Approach -1</vt:lpstr>
      <vt:lpstr>Why we think this is Do-able</vt:lpstr>
      <vt:lpstr>What are the Risk elements?</vt:lpstr>
      <vt:lpstr>Risk Reduction</vt:lpstr>
      <vt:lpstr>Proposed Test Sequence</vt:lpstr>
      <vt:lpstr>Estimated Resources</vt:lpstr>
      <vt:lpstr>PowerPoint Presentation</vt:lpstr>
      <vt:lpstr>PowerPoint Presentation</vt:lpstr>
      <vt:lpstr>‘07 Docking Video - plays during question period</vt:lpstr>
      <vt:lpstr>End</vt:lpstr>
      <vt:lpstr>Approach -2</vt:lpstr>
      <vt:lpstr>Docking State Transition Diagram</vt:lpstr>
      <vt:lpstr>PowerPoint Presentation</vt:lpstr>
      <vt:lpstr>New Design elements</vt:lpstr>
      <vt:lpstr>Timelines</vt:lpstr>
      <vt:lpstr>WBS: see spreadsheet</vt:lpstr>
      <vt:lpstr>General Atomics - Notional</vt:lpstr>
      <vt:lpstr>WPDX Medium Power Data Sheet MBARI/Maughan</vt:lpstr>
      <vt:lpstr>Block Diagram of What we want to build for MARS Toast goes in the Toaster</vt:lpstr>
      <vt:lpstr>Backups</vt:lpstr>
      <vt:lpstr>Park&amp;Fly: Notional CONOPS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Park&amp;Fly: CONOPS</dc:title>
  <dc:creator>Mathieu Kemp</dc:creator>
  <cp:lastModifiedBy>Brett</cp:lastModifiedBy>
  <cp:revision>78</cp:revision>
  <dcterms:created xsi:type="dcterms:W3CDTF">2016-04-22T15:32:35Z</dcterms:created>
  <dcterms:modified xsi:type="dcterms:W3CDTF">2016-06-23T20:22:47Z</dcterms:modified>
</cp:coreProperties>
</file>