
<file path=[Content_Types].xml><?xml version="1.0" encoding="utf-8"?>
<Types xmlns="http://schemas.openxmlformats.org/package/2006/content-types">
  <Default Extension="xml" ContentType="application/xml"/>
  <Default Extension="wmv" ContentType="video/unknown"/>
  <Default Extension="jpeg" ContentType="image/jpeg"/>
  <Default Extension="jpg" ContentType="image/jpeg"/>
  <Default Extension="rels" ContentType="application/vnd.openxmlformats-package.relationships+xml"/>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31"/>
  </p:notesMasterIdLst>
  <p:sldIdLst>
    <p:sldId id="283" r:id="rId2"/>
    <p:sldId id="290" r:id="rId3"/>
    <p:sldId id="291" r:id="rId4"/>
    <p:sldId id="292" r:id="rId5"/>
    <p:sldId id="293" r:id="rId6"/>
    <p:sldId id="294" r:id="rId7"/>
    <p:sldId id="295" r:id="rId8"/>
    <p:sldId id="282" r:id="rId9"/>
    <p:sldId id="258" r:id="rId10"/>
    <p:sldId id="280" r:id="rId11"/>
    <p:sldId id="288" r:id="rId12"/>
    <p:sldId id="289" r:id="rId13"/>
    <p:sldId id="285" r:id="rId14"/>
    <p:sldId id="257" r:id="rId15"/>
    <p:sldId id="287" r:id="rId16"/>
    <p:sldId id="286" r:id="rId17"/>
    <p:sldId id="260" r:id="rId18"/>
    <p:sldId id="268" r:id="rId19"/>
    <p:sldId id="281" r:id="rId20"/>
    <p:sldId id="271" r:id="rId21"/>
    <p:sldId id="270" r:id="rId22"/>
    <p:sldId id="275" r:id="rId23"/>
    <p:sldId id="278" r:id="rId24"/>
    <p:sldId id="284" r:id="rId25"/>
    <p:sldId id="265" r:id="rId26"/>
    <p:sldId id="256" r:id="rId27"/>
    <p:sldId id="272" r:id="rId28"/>
    <p:sldId id="273" r:id="rId29"/>
    <p:sldId id="274" r:id="rId3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p:scale>
          <a:sx n="190" d="100"/>
          <a:sy n="190" d="100"/>
        </p:scale>
        <p:origin x="-80" y="44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notesMaster" Target="notesMasters/notesMaster1.xml"/><Relationship Id="rId32" Type="http://schemas.openxmlformats.org/officeDocument/2006/relationships/printerSettings" Target="printerSettings/printerSettings1.bin"/><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presProps" Target="presProps.xml"/><Relationship Id="rId34" Type="http://schemas.openxmlformats.org/officeDocument/2006/relationships/viewProps" Target="viewProps.xml"/><Relationship Id="rId35" Type="http://schemas.openxmlformats.org/officeDocument/2006/relationships/theme" Target="theme/theme1.xml"/><Relationship Id="rId36"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AEA1B4E-5734-46D6-982C-E8A6D99AF783}" type="datetimeFigureOut">
              <a:rPr lang="en-US" smtClean="0"/>
              <a:t>7/7/16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980CD47-67F8-475A-8026-6F8CBA3FD452}" type="slidenum">
              <a:rPr lang="en-US" smtClean="0"/>
              <a:t>‹#›</a:t>
            </a:fld>
            <a:endParaRPr lang="en-US"/>
          </a:p>
        </p:txBody>
      </p:sp>
    </p:spTree>
    <p:extLst>
      <p:ext uri="{BB962C8B-B14F-4D97-AF65-F5344CB8AC3E}">
        <p14:creationId xmlns:p14="http://schemas.microsoft.com/office/powerpoint/2010/main" val="2174839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Shape 5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8" name="Shape 58"/>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Shape 6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4" name="Shape 64"/>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1700247C-A378-4749-88DA-3684483F5FCF}" type="datetimeFigureOut">
              <a:t>7/7/16</a:t>
            </a:fld>
            <a:endParaRPr lang="en-US"/>
          </a:p>
        </p:txBody>
      </p:sp>
      <p:sp>
        <p:nvSpPr>
          <p:cNvPr id="5" name="Footer Placeholder 4"/>
          <p:cNvSpPr>
            <a:spLocks noGrp="1"/>
          </p:cNvSpPr>
          <p:nvPr>
            <p:ph type="ftr" sz="quarter" idx="11"/>
          </p:nvPr>
        </p:nvSpPr>
        <p:spPr/>
        <p:txBody>
          <a:bodyPr/>
          <a:lstStyle/>
          <a:p>
            <a:endParaRPr lang="en-US"/>
          </a:p>
        </p:txBody>
      </p:sp>
      <p:sp>
        <p:nvSpPr>
          <p:cNvPr id="9" name="Rectangle 8"/>
          <p:cNvSpPr/>
          <p:nvPr/>
        </p:nvSpPr>
        <p:spPr>
          <a:xfrm>
            <a:off x="345440" y="2942602"/>
            <a:ext cx="7147931"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572652" y="2944634"/>
            <a:ext cx="1190348" cy="2459736"/>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7712714" y="3136658"/>
            <a:ext cx="910224" cy="2075688"/>
          </a:xfrm>
          <a:prstGeom prst="rect">
            <a:avLst/>
          </a:prstGeom>
          <a:solidFill>
            <a:schemeClr val="accent3">
              <a:alpha val="70000"/>
            </a:schemeClr>
          </a:solidFill>
          <a:ln w="63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445483" y="3055621"/>
            <a:ext cx="6947845"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a:xfrm>
            <a:off x="7786826" y="4625268"/>
            <a:ext cx="762000" cy="457200"/>
          </a:xfrm>
        </p:spPr>
        <p:txBody>
          <a:bodyPr/>
          <a:lstStyle>
            <a:lvl1pPr algn="ctr">
              <a:defRPr sz="2800">
                <a:solidFill>
                  <a:schemeClr val="accent1">
                    <a:lumMod val="50000"/>
                  </a:schemeClr>
                </a:solidFill>
              </a:defRPr>
            </a:lvl1pPr>
          </a:lstStyle>
          <a:p>
            <a:fld id="{48C7ADFC-673C-344D-BB82-A8A2CB086760}" type="slidenum">
              <a:rPr lang="uk-UA"/>
              <a:t>‹#›</a:t>
            </a:fld>
            <a:endParaRPr lang="uk-UA"/>
          </a:p>
        </p:txBody>
      </p:sp>
      <p:sp>
        <p:nvSpPr>
          <p:cNvPr id="11" name="Rectangle 10"/>
          <p:cNvSpPr/>
          <p:nvPr/>
        </p:nvSpPr>
        <p:spPr>
          <a:xfrm>
            <a:off x="541822" y="4559276"/>
            <a:ext cx="6755166"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538971" y="3139440"/>
            <a:ext cx="6760868"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642805" y="4648200"/>
            <a:ext cx="6553200" cy="457200"/>
          </a:xfrm>
        </p:spPr>
        <p:txBody>
          <a:bodyPr>
            <a:normAutofit/>
          </a:bodyPr>
          <a:lstStyle>
            <a:lvl1pPr marL="0" indent="0" algn="ctr">
              <a:buNone/>
              <a:defRPr sz="1800" cap="all" spc="3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2" name="Title 1"/>
          <p:cNvSpPr>
            <a:spLocks noGrp="1"/>
          </p:cNvSpPr>
          <p:nvPr>
            <p:ph type="ctrTitle"/>
          </p:nvPr>
        </p:nvSpPr>
        <p:spPr>
          <a:xfrm>
            <a:off x="604705" y="3227033"/>
            <a:ext cx="6629400" cy="1219201"/>
          </a:xfrm>
        </p:spPr>
        <p:txBody>
          <a:bodyPr anchor="b" anchorCtr="0">
            <a:noAutofit/>
          </a:bodyPr>
          <a:lstStyle>
            <a:lvl1pPr>
              <a:defRPr sz="4000">
                <a:solidFill>
                  <a:schemeClr val="accent1">
                    <a:lumMod val="50000"/>
                  </a:schemeClr>
                </a:solidFill>
              </a:defRPr>
            </a:lvl1pPr>
          </a:lstStyle>
          <a:p>
            <a:r>
              <a:rPr lang="en-US" smtClean="0"/>
              <a:t>Click to edit Master 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700247C-A378-4749-88DA-3684483F5FCF}" type="datetimeFigureOut">
              <a:t>7/7/16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C7ADFC-673C-344D-BB82-A8A2CB086760}" type="slidenum">
              <a:rPr lang="uk-UA"/>
              <a:t>‹#›</a:t>
            </a:fld>
            <a:endParaRPr lang="uk-U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6861702" y="228600"/>
            <a:ext cx="1859280" cy="6122634"/>
          </a:xfrm>
          <a:prstGeom prst="rect">
            <a:avLst/>
          </a:prstGeom>
          <a:solidFill>
            <a:srgbClr val="FFFFFF">
              <a:alpha val="8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8" name="Rectangle 7"/>
          <p:cNvSpPr/>
          <p:nvPr/>
        </p:nvSpPr>
        <p:spPr>
          <a:xfrm>
            <a:off x="6955225" y="351409"/>
            <a:ext cx="1672235" cy="587701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p:cNvSpPr>
            <a:spLocks noGrp="1"/>
          </p:cNvSpPr>
          <p:nvPr>
            <p:ph type="title" orient="vert"/>
          </p:nvPr>
        </p:nvSpPr>
        <p:spPr>
          <a:xfrm>
            <a:off x="7048577" y="395427"/>
            <a:ext cx="1485531" cy="578898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380999"/>
            <a:ext cx="6172200" cy="579120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700247C-A378-4749-88DA-3684483F5FCF}" type="datetimeFigureOut">
              <a:t>7/7/16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C7ADFC-673C-344D-BB82-A8A2CB086760}" type="slidenum">
              <a:rPr lang="uk-UA"/>
              <a:t>‹#›</a:t>
            </a:fld>
            <a:endParaRPr lang="uk-UA"/>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Shape 16"/>
        <p:cNvGrpSpPr/>
        <p:nvPr/>
      </p:nvGrpSpPr>
      <p:grpSpPr>
        <a:xfrm>
          <a:off x="0" y="0"/>
          <a:ext cx="0" cy="0"/>
          <a:chOff x="0" y="0"/>
          <a:chExt cx="0" cy="0"/>
        </a:xfrm>
      </p:grpSpPr>
      <p:sp>
        <p:nvSpPr>
          <p:cNvPr id="17" name="Shape 17"/>
          <p:cNvSpPr txBox="1">
            <a:spLocks noGrp="1"/>
          </p:cNvSpPr>
          <p:nvPr>
            <p:ph type="title"/>
          </p:nvPr>
        </p:nvSpPr>
        <p:spPr>
          <a:xfrm>
            <a:off x="311700" y="593367"/>
            <a:ext cx="8520600" cy="7636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18" name="Shape 18"/>
          <p:cNvSpPr txBox="1">
            <a:spLocks noGrp="1"/>
          </p:cNvSpPr>
          <p:nvPr>
            <p:ph type="body" idx="1"/>
          </p:nvPr>
        </p:nvSpPr>
        <p:spPr>
          <a:xfrm>
            <a:off x="311700" y="1536633"/>
            <a:ext cx="8520600" cy="45552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19" name="Shape 19"/>
          <p:cNvSpPr txBox="1">
            <a:spLocks noGrp="1"/>
          </p:cNvSpPr>
          <p:nvPr>
            <p:ph type="sldNum" idx="12"/>
          </p:nvPr>
        </p:nvSpPr>
        <p:spPr>
          <a:xfrm>
            <a:off x="8472457" y="6217621"/>
            <a:ext cx="548700" cy="524800"/>
          </a:xfrm>
          <a:prstGeom prst="rect">
            <a:avLst/>
          </a:prstGeom>
        </p:spPr>
        <p:txBody>
          <a:bodyPr lIns="91425" tIns="91425" rIns="91425" bIns="91425" anchor="ctr" anchorCtr="0">
            <a:noAutofit/>
          </a:bodyPr>
          <a:lstStyle/>
          <a:p>
            <a:pPr lvl="0">
              <a:spcBef>
                <a:spcPts val="0"/>
              </a:spcBef>
              <a:buNone/>
            </a:pPr>
            <a:fld id="{00000000-1234-1234-1234-123412341234}" type="slidenum">
              <a:rPr lang="en"/>
              <a:t>‹#›</a:t>
            </a:fld>
            <a:endParaRPr lang="en"/>
          </a:p>
        </p:txBody>
      </p:sp>
    </p:spTree>
    <p:extLst>
      <p:ext uri="{BB962C8B-B14F-4D97-AF65-F5344CB8AC3E}">
        <p14:creationId xmlns:p14="http://schemas.microsoft.com/office/powerpoint/2010/main" val="28150010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700247C-A378-4749-88DA-3684483F5FCF}" type="datetimeFigureOut">
              <a:t>7/7/16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C7ADFC-673C-344D-BB82-A8A2CB086760}" type="slidenum">
              <a:rPr lang="uk-UA"/>
              <a:t>‹#›</a:t>
            </a:fld>
            <a:endParaRPr lang="uk-U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1700247C-A378-4749-88DA-3684483F5FCF}" type="datetimeFigureOut">
              <a:t>7/7/16</a:t>
            </a:fld>
            <a:endParaRPr lang="en-US"/>
          </a:p>
        </p:txBody>
      </p:sp>
      <p:sp>
        <p:nvSpPr>
          <p:cNvPr id="13" name="Rectangle 12"/>
          <p:cNvSpPr/>
          <p:nvPr/>
        </p:nvSpPr>
        <p:spPr>
          <a:xfrm>
            <a:off x="451976" y="2946400"/>
            <a:ext cx="8265160"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567656" y="3048000"/>
            <a:ext cx="8033800"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C7ADFC-673C-344D-BB82-A8A2CB086760}" type="slidenum">
              <a:rPr lang="uk-UA"/>
              <a:t>‹#›</a:t>
            </a:fld>
            <a:endParaRPr lang="uk-UA"/>
          </a:p>
        </p:txBody>
      </p:sp>
      <p:sp>
        <p:nvSpPr>
          <p:cNvPr id="2" name="Title 1"/>
          <p:cNvSpPr>
            <a:spLocks noGrp="1"/>
          </p:cNvSpPr>
          <p:nvPr>
            <p:ph type="title"/>
          </p:nvPr>
        </p:nvSpPr>
        <p:spPr>
          <a:xfrm>
            <a:off x="736456" y="3200399"/>
            <a:ext cx="7696200" cy="1295401"/>
          </a:xfrm>
        </p:spPr>
        <p:txBody>
          <a:bodyPr anchor="b" anchorCtr="0">
            <a:noAutofit/>
          </a:bodyPr>
          <a:lstStyle>
            <a:lvl1pPr algn="ctr" defTabSz="914400" rtl="0" eaLnBrk="1" latinLnBrk="0" hangingPunct="1">
              <a:spcBef>
                <a:spcPct val="0"/>
              </a:spcBef>
              <a:buNone/>
              <a:defRPr lang="en-US" sz="4000" kern="1200" cap="all" baseline="0" dirty="0">
                <a:solidFill>
                  <a:schemeClr val="accent1">
                    <a:lumMod val="50000"/>
                  </a:schemeClr>
                </a:solidFill>
                <a:latin typeface="+mj-lt"/>
                <a:ea typeface="+mj-ea"/>
                <a:cs typeface="+mj-cs"/>
              </a:defRPr>
            </a:lvl1pPr>
          </a:lstStyle>
          <a:p>
            <a:r>
              <a:rPr lang="en-US" smtClean="0"/>
              <a:t>Click to edit Master title style</a:t>
            </a:r>
            <a:endParaRPr lang="en-US" dirty="0"/>
          </a:p>
        </p:txBody>
      </p:sp>
      <p:sp>
        <p:nvSpPr>
          <p:cNvPr id="15" name="Rectangle 14"/>
          <p:cNvSpPr/>
          <p:nvPr/>
        </p:nvSpPr>
        <p:spPr>
          <a:xfrm>
            <a:off x="675496" y="4541520"/>
            <a:ext cx="7818120"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736456" y="4607510"/>
            <a:ext cx="7696200" cy="523783"/>
          </a:xfrm>
        </p:spPr>
        <p:txBody>
          <a:bodyPr anchor="ctr">
            <a:normAutofit/>
          </a:bodyPr>
          <a:lstStyle>
            <a:lvl1pPr marL="0" indent="0" algn="ctr">
              <a:buNone/>
              <a:defRPr sz="2000" cap="all" spc="250" baseline="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14" name="Rectangle 13"/>
          <p:cNvSpPr/>
          <p:nvPr/>
        </p:nvSpPr>
        <p:spPr>
          <a:xfrm>
            <a:off x="675757" y="3124200"/>
            <a:ext cx="7817599"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26128"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700247C-A378-4749-88DA-3684483F5FCF}" type="datetimeFigureOut">
              <a:t>7/7/16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C7ADFC-673C-344D-BB82-A8A2CB086760}" type="slidenum">
              <a:rPr lang="uk-UA"/>
              <a:t>‹#›</a:t>
            </a:fld>
            <a:endParaRPr lang="uk-U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26128" y="1722438"/>
            <a:ext cx="4040188"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26128" y="2438400"/>
            <a:ext cx="4040188"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722438"/>
            <a:ext cx="4041775"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438400"/>
            <a:ext cx="4041775"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700247C-A378-4749-88DA-3684483F5FCF}" type="datetimeFigureOut">
              <a:t>7/7/16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8C7ADFC-673C-344D-BB82-A8A2CB086760}" type="slidenum">
              <a:rPr lang="uk-UA"/>
              <a:t>‹#›</a:t>
            </a:fld>
            <a:endParaRPr lang="uk-U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700247C-A378-4749-88DA-3684483F5FCF}" type="datetimeFigureOut">
              <a:t>7/7/16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C7ADFC-673C-344D-BB82-A8A2CB086760}" type="slidenum">
              <a:rPr lang="uk-UA"/>
              <a:t>‹#›</a:t>
            </a:fld>
            <a:endParaRPr lang="uk-U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ounded Rectangle 10"/>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Date Placeholder 1"/>
          <p:cNvSpPr>
            <a:spLocks noGrp="1"/>
          </p:cNvSpPr>
          <p:nvPr>
            <p:ph type="dt" sz="half" idx="10"/>
          </p:nvPr>
        </p:nvSpPr>
        <p:spPr/>
        <p:txBody>
          <a:bodyPr/>
          <a:lstStyle/>
          <a:p>
            <a:fld id="{1700247C-A378-4749-88DA-3684483F5FCF}" type="datetimeFigureOut">
              <a:t>7/7/16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C7ADFC-673C-344D-BB82-A8A2CB086760}" type="slidenum">
              <a:rPr lang="uk-UA"/>
              <a:t>‹#›</a:t>
            </a:fld>
            <a:endParaRPr lang="uk-U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ounded Rectangle 11"/>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3886200" y="685800"/>
            <a:ext cx="4572000" cy="52578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700247C-A378-4749-88DA-3684483F5FCF}" type="datetimeFigureOut">
              <a:t>7/7/16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C7ADFC-673C-344D-BB82-A8A2CB086760}" type="slidenum">
              <a:rPr lang="uk-UA"/>
              <a:t>‹#›</a:t>
            </a:fld>
            <a:endParaRPr lang="uk-UA"/>
          </a:p>
        </p:txBody>
      </p:sp>
      <p:sp>
        <p:nvSpPr>
          <p:cNvPr id="8" name="Rectangle 7"/>
          <p:cNvSpPr/>
          <p:nvPr/>
        </p:nvSpPr>
        <p:spPr>
          <a:xfrm>
            <a:off x="560034" y="1505712"/>
            <a:ext cx="2716566" cy="3523488"/>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676690" y="1642472"/>
            <a:ext cx="2483254" cy="3234328"/>
          </a:xfrm>
          <a:prstGeom prst="rect">
            <a:avLst/>
          </a:prstGeom>
          <a:solidFill>
            <a:srgbClr val="FFFFFF"/>
          </a:solid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half" idx="2"/>
          </p:nvPr>
        </p:nvSpPr>
        <p:spPr>
          <a:xfrm>
            <a:off x="769000" y="2971800"/>
            <a:ext cx="2298634" cy="1752600"/>
          </a:xfrm>
        </p:spPr>
        <p:txBody>
          <a:bodyPr/>
          <a:lstStyle>
            <a:lvl1pPr marL="0" indent="0">
              <a:spcBef>
                <a:spcPts val="4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 name="Title 1"/>
          <p:cNvSpPr>
            <a:spLocks noGrp="1"/>
          </p:cNvSpPr>
          <p:nvPr>
            <p:ph type="title"/>
          </p:nvPr>
        </p:nvSpPr>
        <p:spPr>
          <a:xfrm>
            <a:off x="769000" y="1734312"/>
            <a:ext cx="2298634" cy="1191620"/>
          </a:xfrm>
        </p:spPr>
        <p:txBody>
          <a:bodyPr anchor="b">
            <a:normAutofit/>
          </a:bodyPr>
          <a:lstStyle>
            <a:lvl1pPr algn="l">
              <a:defRPr sz="2000" b="0">
                <a:solidFill>
                  <a:schemeClr val="accent1">
                    <a:lumMod val="75000"/>
                  </a:schemeClr>
                </a:solidFill>
              </a:defRPr>
            </a:lvl1pPr>
          </a:lstStyle>
          <a:p>
            <a:r>
              <a:rPr lang="en-US" smtClean="0"/>
              <a:t>Click to edit Master title style</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Rounded Rectangle 8"/>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685800" y="621437"/>
            <a:ext cx="7772400" cy="4331564"/>
          </a:xfrm>
          <a:solidFill>
            <a:schemeClr val="bg2"/>
          </a:solidFill>
          <a:ln>
            <a:noFill/>
          </a:ln>
          <a:effectLst>
            <a:softEdge rad="12700"/>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5" name="Date Placeholder 4"/>
          <p:cNvSpPr>
            <a:spLocks noGrp="1"/>
          </p:cNvSpPr>
          <p:nvPr>
            <p:ph type="dt" sz="half" idx="10"/>
          </p:nvPr>
        </p:nvSpPr>
        <p:spPr/>
        <p:txBody>
          <a:bodyPr/>
          <a:lstStyle/>
          <a:p>
            <a:fld id="{1700247C-A378-4749-88DA-3684483F5FCF}" type="datetimeFigureOut">
              <a:t>7/7/16</a:t>
            </a:fld>
            <a:endParaRPr lang="en-US"/>
          </a:p>
        </p:txBody>
      </p:sp>
      <p:sp>
        <p:nvSpPr>
          <p:cNvPr id="7" name="Slide Number Placeholder 6"/>
          <p:cNvSpPr>
            <a:spLocks noGrp="1"/>
          </p:cNvSpPr>
          <p:nvPr>
            <p:ph type="sldNum" sz="quarter" idx="12"/>
          </p:nvPr>
        </p:nvSpPr>
        <p:spPr/>
        <p:txBody>
          <a:bodyPr/>
          <a:lstStyle/>
          <a:p>
            <a:fld id="{48C7ADFC-673C-344D-BB82-A8A2CB086760}" type="slidenum">
              <a:rPr lang="uk-UA"/>
              <a:t>‹#›</a:t>
            </a:fld>
            <a:endParaRPr lang="uk-UA"/>
          </a:p>
        </p:txBody>
      </p:sp>
      <p:sp>
        <p:nvSpPr>
          <p:cNvPr id="10" name="Rectangle 9"/>
          <p:cNvSpPr/>
          <p:nvPr/>
        </p:nvSpPr>
        <p:spPr>
          <a:xfrm>
            <a:off x="685800" y="4953000"/>
            <a:ext cx="7772400" cy="13716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61999" y="5029200"/>
            <a:ext cx="7600765" cy="1202924"/>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p:txBody>
          <a:bodyPr/>
          <a:lstStyle/>
          <a:p>
            <a:endParaRPr lang="en-US"/>
          </a:p>
        </p:txBody>
      </p:sp>
      <p:sp>
        <p:nvSpPr>
          <p:cNvPr id="13" name="Rectangle 12"/>
          <p:cNvSpPr/>
          <p:nvPr/>
        </p:nvSpPr>
        <p:spPr>
          <a:xfrm>
            <a:off x="914400" y="5638800"/>
            <a:ext cx="7328514" cy="451696"/>
          </a:xfrm>
          <a:prstGeom prst="rect">
            <a:avLst/>
          </a:prstGeom>
          <a:solidFill>
            <a:schemeClr val="accent1"/>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605589" y="5074920"/>
            <a:ext cx="7946136" cy="1097280"/>
          </a:xfrm>
          <a:prstGeom prst="rect">
            <a:avLst/>
          </a:prstGeom>
          <a:no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half" idx="2"/>
          </p:nvPr>
        </p:nvSpPr>
        <p:spPr>
          <a:xfrm>
            <a:off x="956289" y="5656556"/>
            <a:ext cx="7244736" cy="401715"/>
          </a:xfrm>
        </p:spPr>
        <p:txBody>
          <a:bodyPr anchor="ctr">
            <a:normAutofit/>
          </a:bodyPr>
          <a:lstStyle>
            <a:lvl1pPr marL="0" indent="0" algn="ctr">
              <a:buNone/>
              <a:defRPr sz="1500" cap="all" spc="250" baseline="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 name="Title 1"/>
          <p:cNvSpPr>
            <a:spLocks noGrp="1"/>
          </p:cNvSpPr>
          <p:nvPr>
            <p:ph type="title"/>
          </p:nvPr>
        </p:nvSpPr>
        <p:spPr>
          <a:xfrm>
            <a:off x="914400" y="5105400"/>
            <a:ext cx="7328514" cy="523043"/>
          </a:xfrm>
        </p:spPr>
        <p:txBody>
          <a:bodyPr anchor="ctr" anchorCtr="0"/>
          <a:lstStyle>
            <a:lvl1pPr algn="ctr">
              <a:defRPr sz="2000" b="0">
                <a:solidFill>
                  <a:schemeClr val="accent1">
                    <a:lumMod val="75000"/>
                  </a:schemeClr>
                </a:solidFill>
              </a:defRPr>
            </a:lvl1pPr>
          </a:lstStyle>
          <a:p>
            <a:r>
              <a:rPr lang="en-US" smtClean="0"/>
              <a:t>Click to edit Master title style</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4" Type="http://schemas.openxmlformats.org/officeDocument/2006/relationships/image" Target="../media/image2.jp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alphaModFix amt="49000"/>
            <a:lum/>
          </a:blip>
          <a:srcRect/>
          <a:stretch>
            <a:fillRect l="-6000" r="-6000"/>
          </a:stretch>
        </a:blipFill>
        <a:effectLst/>
      </p:bgPr>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7" name="Rounded Rectangle 6"/>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457200" y="1752600"/>
            <a:ext cx="8229600" cy="43735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2"/>
                </a:solidFill>
              </a:defRPr>
            </a:lvl1pPr>
          </a:lstStyle>
          <a:p>
            <a:fld id="{1700247C-A378-4749-88DA-3684483F5FCF}" type="datetimeFigureOut">
              <a:t>7/7/16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2"/>
                </a:solidFill>
              </a:defRPr>
            </a:lvl1pPr>
          </a:lstStyle>
          <a:p>
            <a:fld id="{48C7ADFC-673C-344D-BB82-A8A2CB086760}" type="slidenum">
              <a:rPr lang="uk-UA"/>
              <a:t>‹#›</a:t>
            </a:fld>
            <a:endParaRPr lang="uk-UA"/>
          </a:p>
        </p:txBody>
      </p:sp>
      <p:sp>
        <p:nvSpPr>
          <p:cNvPr id="9" name="Rectangle 8"/>
          <p:cNvSpPr/>
          <p:nvPr/>
        </p:nvSpPr>
        <p:spPr>
          <a:xfrm>
            <a:off x="274320" y="278166"/>
            <a:ext cx="8595360" cy="132588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10" name="Rectangle 9"/>
          <p:cNvSpPr/>
          <p:nvPr/>
        </p:nvSpPr>
        <p:spPr>
          <a:xfrm>
            <a:off x="372863" y="372862"/>
            <a:ext cx="8380520" cy="111858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26128" y="408372"/>
            <a:ext cx="8260672" cy="1039427"/>
          </a:xfrm>
          <a:prstGeom prst="rect">
            <a:avLst/>
          </a:prstGeom>
        </p:spPr>
        <p:txBody>
          <a:bodyPr vert="horz" lIns="91440" tIns="45720" rIns="91440" bIns="45720" rtlCol="0" anchor="ctr">
            <a:normAutofit/>
          </a:bodyPr>
          <a:lstStyle/>
          <a:p>
            <a:r>
              <a:rPr lang="en-US" smtClean="0"/>
              <a:t>Click to edit Master title style</a:t>
            </a:r>
            <a:endParaRPr lang="en-US" dirty="0"/>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defTabSz="914400" rtl="0" eaLnBrk="1" latinLnBrk="0" hangingPunct="1">
        <a:spcBef>
          <a:spcPct val="0"/>
        </a:spcBef>
        <a:buNone/>
        <a:defRPr sz="3500" kern="1200" cap="all" baseline="0">
          <a:solidFill>
            <a:schemeClr val="accent1">
              <a:lumMod val="75000"/>
            </a:schemeClr>
          </a:solidFill>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2pPr>
      <a:lvl3pPr marL="914400" indent="-228600" algn="l" defTabSz="914400" rtl="0" eaLnBrk="1" latinLnBrk="0" hangingPunct="1">
        <a:spcBef>
          <a:spcPct val="20000"/>
        </a:spcBef>
        <a:buClr>
          <a:schemeClr val="accent3"/>
        </a:buClr>
        <a:buFont typeface="Arial" pitchFamily="34" charset="0"/>
        <a:buChar char="•"/>
        <a:defRPr sz="1800" kern="1200">
          <a:solidFill>
            <a:schemeClr val="tx2"/>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2"/>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600" kern="1200" baseline="0">
          <a:solidFill>
            <a:schemeClr val="tx2"/>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7.jpeg"/><Relationship Id="rId4" Type="http://schemas.openxmlformats.org/officeDocument/2006/relationships/image" Target="../media/image8.jpeg"/><Relationship Id="rId5" Type="http://schemas.openxmlformats.org/officeDocument/2006/relationships/image" Target="../media/image9.jpeg"/><Relationship Id="rId1" Type="http://schemas.openxmlformats.org/officeDocument/2006/relationships/slideLayout" Target="../slideLayouts/slideLayout7.xml"/><Relationship Id="rId2" Type="http://schemas.openxmlformats.org/officeDocument/2006/relationships/image" Target="../media/image6.jpe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image" Target="../media/image10.png"/><Relationship Id="rId1" Type="http://schemas.microsoft.com/office/2007/relationships/media" Target="../media/media1.wmv"/><Relationship Id="rId2" Type="http://schemas.openxmlformats.org/officeDocument/2006/relationships/video" Target="../media/media1.wmv"/></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107747"/>
            <a:ext cx="8260672" cy="1039427"/>
          </a:xfrm>
        </p:spPr>
        <p:txBody>
          <a:bodyPr>
            <a:normAutofit/>
          </a:bodyPr>
          <a:lstStyle/>
          <a:p>
            <a:r>
              <a:rPr lang="en-US" sz="4800" dirty="0" smtClean="0">
                <a:solidFill>
                  <a:schemeClr val="bg1"/>
                </a:solidFill>
                <a:latin typeface="Arial Rounded MT Bold" panose="020F0704030504030204" pitchFamily="34" charset="0"/>
              </a:rPr>
              <a:t>Park –n- Fly AUV</a:t>
            </a:r>
            <a:endParaRPr lang="en-US" sz="4800" dirty="0">
              <a:solidFill>
                <a:schemeClr val="bg1"/>
              </a:solidFill>
              <a:latin typeface="Arial Rounded MT Bold" panose="020F0704030504030204" pitchFamily="34" charset="0"/>
            </a:endParaRPr>
          </a:p>
        </p:txBody>
      </p:sp>
      <p:sp>
        <p:nvSpPr>
          <p:cNvPr id="3" name="Content Placeholder 2"/>
          <p:cNvSpPr>
            <a:spLocks noGrp="1"/>
          </p:cNvSpPr>
          <p:nvPr>
            <p:ph idx="1"/>
          </p:nvPr>
        </p:nvSpPr>
        <p:spPr>
          <a:xfrm>
            <a:off x="0" y="5021927"/>
            <a:ext cx="4816258" cy="4373563"/>
          </a:xfrm>
          <a:ln>
            <a:solidFill>
              <a:schemeClr val="tx1"/>
            </a:solidFill>
          </a:ln>
        </p:spPr>
        <p:txBody>
          <a:bodyPr>
            <a:normAutofit/>
          </a:bodyPr>
          <a:lstStyle/>
          <a:p>
            <a:pPr>
              <a:buClr>
                <a:schemeClr val="tx1"/>
              </a:buClr>
            </a:pPr>
            <a:r>
              <a:rPr lang="en-US" sz="1800" dirty="0" smtClean="0">
                <a:solidFill>
                  <a:schemeClr val="tx1"/>
                </a:solidFill>
                <a:latin typeface="Arial Rounded MT Bold" panose="020F0704030504030204" pitchFamily="34" charset="0"/>
              </a:rPr>
              <a:t>PI: Ken Smith</a:t>
            </a:r>
          </a:p>
          <a:p>
            <a:pPr>
              <a:buClr>
                <a:schemeClr val="tx1"/>
              </a:buClr>
            </a:pPr>
            <a:r>
              <a:rPr lang="en-US" sz="1800" dirty="0" smtClean="0">
                <a:solidFill>
                  <a:schemeClr val="tx1"/>
                </a:solidFill>
                <a:latin typeface="Arial Rounded MT Bold" panose="020F0704030504030204" pitchFamily="34" charset="0"/>
              </a:rPr>
              <a:t>Scientists: Ken Smith and Charlie Paull</a:t>
            </a:r>
          </a:p>
          <a:p>
            <a:pPr>
              <a:buClr>
                <a:schemeClr val="tx1"/>
              </a:buClr>
            </a:pPr>
            <a:r>
              <a:rPr lang="en-US" sz="1800" dirty="0" smtClean="0">
                <a:solidFill>
                  <a:schemeClr val="tx1"/>
                </a:solidFill>
                <a:latin typeface="Arial Rounded MT Bold" panose="020F0704030504030204" pitchFamily="34" charset="0"/>
              </a:rPr>
              <a:t>Project Manager: Brett Hobson</a:t>
            </a:r>
          </a:p>
          <a:p>
            <a:pPr>
              <a:buClr>
                <a:schemeClr val="tx1"/>
              </a:buClr>
            </a:pPr>
            <a:r>
              <a:rPr lang="en-US" sz="1800" dirty="0" smtClean="0">
                <a:solidFill>
                  <a:schemeClr val="tx1"/>
                </a:solidFill>
                <a:latin typeface="Arial Rounded MT Bold" panose="020F0704030504030204" pitchFamily="34" charset="0"/>
              </a:rPr>
              <a:t>Systems Engineer: Mathieu Kemp</a:t>
            </a:r>
          </a:p>
          <a:p>
            <a:pPr>
              <a:buClr>
                <a:schemeClr val="tx1"/>
              </a:buClr>
            </a:pPr>
            <a:r>
              <a:rPr lang="en-US" sz="1800" dirty="0">
                <a:solidFill>
                  <a:schemeClr val="tx1"/>
                </a:solidFill>
                <a:latin typeface="Arial Rounded MT Bold" panose="020F0704030504030204" pitchFamily="34" charset="0"/>
              </a:rPr>
              <a:t>AUV Engineer: Hans Thomas</a:t>
            </a:r>
          </a:p>
          <a:p>
            <a:pPr marL="114300" indent="0">
              <a:buClr>
                <a:schemeClr val="tx1"/>
              </a:buClr>
              <a:buNone/>
            </a:pPr>
            <a:endParaRPr lang="en-US" sz="1800" dirty="0" smtClean="0">
              <a:solidFill>
                <a:schemeClr val="tx1"/>
              </a:solidFill>
              <a:latin typeface="Arial Rounded MT Bold" panose="020F0704030504030204" pitchFamily="34" charset="0"/>
            </a:endParaRPr>
          </a:p>
        </p:txBody>
      </p:sp>
      <p:sp>
        <p:nvSpPr>
          <p:cNvPr id="4" name="Content Placeholder 2"/>
          <p:cNvSpPr txBox="1">
            <a:spLocks/>
          </p:cNvSpPr>
          <p:nvPr/>
        </p:nvSpPr>
        <p:spPr>
          <a:xfrm>
            <a:off x="4816258" y="5021927"/>
            <a:ext cx="8229600" cy="4373563"/>
          </a:xfrm>
          <a:prstGeom prst="rect">
            <a:avLst/>
          </a:prstGeom>
          <a:ln>
            <a:solidFill>
              <a:schemeClr val="tx1"/>
            </a:solidFill>
          </a:ln>
        </p:spPr>
        <p:txBody>
          <a:bodyPr vert="horz" lIns="91440" tIns="45720" rIns="91440" bIns="45720" rtlCol="0">
            <a:normAutofit/>
          </a:bodyPr>
          <a:lstStyle>
            <a:lvl1pPr marL="342900" indent="-22860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2pPr>
            <a:lvl3pPr marL="914400" indent="-228600" algn="l" defTabSz="914400" rtl="0" eaLnBrk="1" latinLnBrk="0" hangingPunct="1">
              <a:spcBef>
                <a:spcPct val="20000"/>
              </a:spcBef>
              <a:buClr>
                <a:schemeClr val="accent3"/>
              </a:buClr>
              <a:buFont typeface="Arial" pitchFamily="34" charset="0"/>
              <a:buChar char="•"/>
              <a:defRPr sz="1800" kern="1200">
                <a:solidFill>
                  <a:schemeClr val="tx2"/>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2"/>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600" kern="1200" baseline="0">
                <a:solidFill>
                  <a:schemeClr val="tx2"/>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a:lstStyle>
          <a:p>
            <a:pPr>
              <a:buClr>
                <a:schemeClr val="tx1"/>
              </a:buClr>
            </a:pPr>
            <a:r>
              <a:rPr lang="en-US" sz="1800" dirty="0" smtClean="0">
                <a:solidFill>
                  <a:schemeClr val="tx1"/>
                </a:solidFill>
                <a:latin typeface="Arial Rounded MT Bold" panose="020F0704030504030204" pitchFamily="34" charset="0"/>
              </a:rPr>
              <a:t>Controls Engineer: Rob McEwen</a:t>
            </a:r>
          </a:p>
          <a:p>
            <a:pPr>
              <a:buClr>
                <a:schemeClr val="tx1"/>
              </a:buClr>
            </a:pPr>
            <a:r>
              <a:rPr lang="en-US" sz="1800" dirty="0" smtClean="0">
                <a:solidFill>
                  <a:schemeClr val="tx1"/>
                </a:solidFill>
                <a:latin typeface="Arial Rounded MT Bold" panose="020F0704030504030204" pitchFamily="34" charset="0"/>
              </a:rPr>
              <a:t>EE: Scott Jensen, Paul McGill</a:t>
            </a:r>
          </a:p>
          <a:p>
            <a:pPr>
              <a:buClr>
                <a:schemeClr val="tx1"/>
              </a:buClr>
            </a:pPr>
            <a:r>
              <a:rPr lang="en-US" sz="1800" dirty="0" smtClean="0">
                <a:solidFill>
                  <a:schemeClr val="tx1"/>
                </a:solidFill>
                <a:latin typeface="Arial Rounded MT Bold" panose="020F0704030504030204" pitchFamily="34" charset="0"/>
              </a:rPr>
              <a:t>SE: Kent Headley, Rich Henthorn</a:t>
            </a:r>
          </a:p>
          <a:p>
            <a:pPr marL="114300" indent="0">
              <a:buClr>
                <a:schemeClr val="tx1"/>
              </a:buClr>
              <a:buNone/>
            </a:pPr>
            <a:r>
              <a:rPr lang="en-US" sz="1800" dirty="0">
                <a:solidFill>
                  <a:schemeClr val="tx1"/>
                </a:solidFill>
                <a:latin typeface="Arial Rounded MT Bold" panose="020F0704030504030204" pitchFamily="34" charset="0"/>
              </a:rPr>
              <a:t> </a:t>
            </a:r>
            <a:r>
              <a:rPr lang="en-US" sz="1800" dirty="0" smtClean="0">
                <a:solidFill>
                  <a:schemeClr val="tx1"/>
                </a:solidFill>
                <a:latin typeface="Arial Rounded MT Bold" panose="020F0704030504030204" pitchFamily="34" charset="0"/>
              </a:rPr>
              <a:t>           and Brian Kieft</a:t>
            </a:r>
          </a:p>
          <a:p>
            <a:pPr>
              <a:buClr>
                <a:schemeClr val="tx1"/>
              </a:buClr>
            </a:pPr>
            <a:r>
              <a:rPr lang="en-US" sz="1800" dirty="0" smtClean="0">
                <a:solidFill>
                  <a:schemeClr val="tx1"/>
                </a:solidFill>
                <a:latin typeface="Arial Rounded MT Bold" panose="020F0704030504030204" pitchFamily="34" charset="0"/>
              </a:rPr>
              <a:t>ME: Jon Erickson, Brett Hobson</a:t>
            </a:r>
            <a:endParaRPr lang="en-US" sz="1800" dirty="0">
              <a:solidFill>
                <a:schemeClr val="tx1"/>
              </a:solidFill>
              <a:latin typeface="Arial Rounded MT Bold" panose="020F0704030504030204" pitchFamily="34" charset="0"/>
            </a:endParaRPr>
          </a:p>
        </p:txBody>
      </p:sp>
      <p:sp>
        <p:nvSpPr>
          <p:cNvPr id="5" name="TextBox 4"/>
          <p:cNvSpPr txBox="1"/>
          <p:nvPr/>
        </p:nvSpPr>
        <p:spPr>
          <a:xfrm>
            <a:off x="3416580" y="4404998"/>
            <a:ext cx="2799356" cy="1077218"/>
          </a:xfrm>
          <a:prstGeom prst="rect">
            <a:avLst/>
          </a:prstGeom>
          <a:noFill/>
        </p:spPr>
        <p:txBody>
          <a:bodyPr wrap="none" rtlCol="0">
            <a:spAutoFit/>
          </a:bodyPr>
          <a:lstStyle/>
          <a:p>
            <a:r>
              <a:rPr lang="en-US" sz="3200" u="sng" dirty="0">
                <a:latin typeface="Arial Rounded MT Bold" panose="020F0704030504030204" pitchFamily="34" charset="0"/>
              </a:rPr>
              <a:t>Project Team</a:t>
            </a:r>
          </a:p>
          <a:p>
            <a:endParaRPr lang="en-US" sz="3200" dirty="0"/>
          </a:p>
        </p:txBody>
      </p:sp>
    </p:spTree>
    <p:extLst>
      <p:ext uri="{BB962C8B-B14F-4D97-AF65-F5344CB8AC3E}">
        <p14:creationId xmlns:p14="http://schemas.microsoft.com/office/powerpoint/2010/main" val="102134302"/>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bg1"/>
                </a:solidFill>
                <a:latin typeface="Arial Rounded MT Bold" panose="020F0704030504030204" pitchFamily="34" charset="0"/>
              </a:rPr>
              <a:t>Approach</a:t>
            </a:r>
            <a:endParaRPr lang="en-US" dirty="0">
              <a:latin typeface="Arial Rounded MT Bold" panose="020F0704030504030204" pitchFamily="34" charset="0"/>
            </a:endParaRPr>
          </a:p>
        </p:txBody>
      </p:sp>
      <p:sp>
        <p:nvSpPr>
          <p:cNvPr id="3" name="Content Placeholder 2"/>
          <p:cNvSpPr>
            <a:spLocks noGrp="1"/>
          </p:cNvSpPr>
          <p:nvPr>
            <p:ph idx="1"/>
          </p:nvPr>
        </p:nvSpPr>
        <p:spPr>
          <a:xfrm>
            <a:off x="426128" y="2034435"/>
            <a:ext cx="8498910" cy="4373563"/>
          </a:xfrm>
        </p:spPr>
        <p:txBody>
          <a:bodyPr>
            <a:normAutofit fontScale="92500" lnSpcReduction="20000"/>
          </a:bodyPr>
          <a:lstStyle/>
          <a:p>
            <a:pPr>
              <a:buClrTx/>
            </a:pPr>
            <a:r>
              <a:rPr lang="en-US" dirty="0" smtClean="0">
                <a:solidFill>
                  <a:schemeClr val="bg1"/>
                </a:solidFill>
                <a:latin typeface="Arial Rounded MT Bold" panose="020F0704030504030204" pitchFamily="34" charset="0"/>
              </a:rPr>
              <a:t>Stretch our routine AUV operation from a continuous run over 17 hours to ~four 3-hours missions spaced over one year</a:t>
            </a:r>
          </a:p>
          <a:p>
            <a:pPr marL="114300" indent="0">
              <a:buClrTx/>
              <a:buNone/>
            </a:pPr>
            <a:endParaRPr lang="en-US" dirty="0" smtClean="0">
              <a:solidFill>
                <a:schemeClr val="bg1"/>
              </a:solidFill>
              <a:latin typeface="Arial Rounded MT Bold" panose="020F0704030504030204" pitchFamily="34" charset="0"/>
            </a:endParaRPr>
          </a:p>
          <a:p>
            <a:pPr>
              <a:buClrTx/>
            </a:pPr>
            <a:r>
              <a:rPr lang="en-US" dirty="0" smtClean="0">
                <a:solidFill>
                  <a:schemeClr val="bg1"/>
                </a:solidFill>
                <a:latin typeface="Arial Rounded MT Bold" panose="020F0704030504030204" pitchFamily="34" charset="0"/>
              </a:rPr>
              <a:t>Park the AUV between missions and put it to sleep</a:t>
            </a:r>
          </a:p>
          <a:p>
            <a:pPr marL="114300" indent="0">
              <a:buClrTx/>
              <a:buNone/>
            </a:pPr>
            <a:endParaRPr lang="en-US" dirty="0" smtClean="0">
              <a:solidFill>
                <a:schemeClr val="bg1"/>
              </a:solidFill>
              <a:latin typeface="Arial Rounded MT Bold" panose="020F0704030504030204" pitchFamily="34" charset="0"/>
            </a:endParaRPr>
          </a:p>
          <a:p>
            <a:pPr>
              <a:buClrTx/>
            </a:pPr>
            <a:r>
              <a:rPr lang="en-US" dirty="0" smtClean="0">
                <a:solidFill>
                  <a:schemeClr val="bg1"/>
                </a:solidFill>
                <a:latin typeface="Arial Rounded MT Bold" panose="020F0704030504030204" pitchFamily="34" charset="0"/>
              </a:rPr>
              <a:t>An independent controller wakes the AUV up, runs the checklist, starts the mission and monitors for problems.  If the AUV cannot get back to the dock, just sink to the seafloor and wait for help</a:t>
            </a:r>
          </a:p>
          <a:p>
            <a:pPr marL="114300" indent="0">
              <a:buClrTx/>
              <a:buNone/>
            </a:pPr>
            <a:endParaRPr lang="en-US" dirty="0" smtClean="0">
              <a:solidFill>
                <a:schemeClr val="bg1"/>
              </a:solidFill>
              <a:latin typeface="Arial Rounded MT Bold" panose="020F0704030504030204" pitchFamily="34" charset="0"/>
            </a:endParaRPr>
          </a:p>
          <a:p>
            <a:pPr>
              <a:buClrTx/>
            </a:pPr>
            <a:r>
              <a:rPr lang="en-US" dirty="0" smtClean="0">
                <a:solidFill>
                  <a:schemeClr val="bg1"/>
                </a:solidFill>
                <a:latin typeface="Arial Rounded MT Bold" panose="020F0704030504030204" pitchFamily="34" charset="0"/>
              </a:rPr>
              <a:t>Optionally enable event response by allowing a remote or local trigger the deployments remotely or locally for event response</a:t>
            </a:r>
            <a:endParaRPr lang="en-US" dirty="0">
              <a:solidFill>
                <a:schemeClr val="bg1"/>
              </a:solidFill>
              <a:latin typeface="Arial Rounded MT Bold" panose="020F0704030504030204" pitchFamily="34" charset="0"/>
            </a:endParaRPr>
          </a:p>
        </p:txBody>
      </p:sp>
    </p:spTree>
    <p:extLst>
      <p:ext uri="{BB962C8B-B14F-4D97-AF65-F5344CB8AC3E}">
        <p14:creationId xmlns:p14="http://schemas.microsoft.com/office/powerpoint/2010/main" val="3227985862"/>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bg1"/>
                </a:solidFill>
              </a:rPr>
              <a:t>Abstract Feedback</a:t>
            </a:r>
            <a:endParaRPr lang="en-US" dirty="0">
              <a:solidFill>
                <a:schemeClr val="bg1"/>
              </a:solidFill>
            </a:endParaRPr>
          </a:p>
        </p:txBody>
      </p:sp>
      <p:sp>
        <p:nvSpPr>
          <p:cNvPr id="3" name="Content Placeholder 2"/>
          <p:cNvSpPr>
            <a:spLocks noGrp="1"/>
          </p:cNvSpPr>
          <p:nvPr>
            <p:ph idx="1"/>
          </p:nvPr>
        </p:nvSpPr>
        <p:spPr>
          <a:xfrm>
            <a:off x="331596" y="1295400"/>
            <a:ext cx="8742066" cy="4373563"/>
          </a:xfrm>
        </p:spPr>
        <p:txBody>
          <a:bodyPr>
            <a:noAutofit/>
          </a:bodyPr>
          <a:lstStyle/>
          <a:p>
            <a:pPr marL="114300" indent="0">
              <a:buClr>
                <a:schemeClr val="bg1"/>
              </a:buClr>
              <a:buNone/>
            </a:pPr>
            <a:r>
              <a:rPr lang="en-US" sz="1400" dirty="0" smtClean="0">
                <a:solidFill>
                  <a:schemeClr val="tx1">
                    <a:lumMod val="50000"/>
                  </a:schemeClr>
                </a:solidFill>
                <a:latin typeface="+mj-lt"/>
              </a:rPr>
              <a:t>Rating</a:t>
            </a:r>
            <a:r>
              <a:rPr lang="en-US" sz="1400" dirty="0">
                <a:solidFill>
                  <a:schemeClr val="tx1">
                    <a:lumMod val="50000"/>
                  </a:schemeClr>
                </a:solidFill>
                <a:latin typeface="+mj-lt"/>
              </a:rPr>
              <a:t>: </a:t>
            </a:r>
            <a:r>
              <a:rPr lang="en-US" sz="1400" b="1" dirty="0">
                <a:solidFill>
                  <a:schemeClr val="bg1"/>
                </a:solidFill>
                <a:latin typeface="+mj-lt"/>
              </a:rPr>
              <a:t>Some possibility of support</a:t>
            </a:r>
          </a:p>
          <a:p>
            <a:pPr marL="114300" indent="0">
              <a:buClr>
                <a:schemeClr val="bg1"/>
              </a:buClr>
              <a:buNone/>
            </a:pPr>
            <a:r>
              <a:rPr lang="en-US" sz="1400" dirty="0">
                <a:solidFill>
                  <a:schemeClr val="tx1">
                    <a:lumMod val="50000"/>
                  </a:schemeClr>
                </a:solidFill>
                <a:latin typeface="+mj-lt"/>
              </a:rPr>
              <a:t>MT contact: Doug</a:t>
            </a:r>
          </a:p>
          <a:p>
            <a:pPr marL="114300" indent="0">
              <a:buClr>
                <a:schemeClr val="bg1"/>
              </a:buClr>
              <a:buNone/>
            </a:pPr>
            <a:r>
              <a:rPr lang="en-US" sz="1400" dirty="0" smtClean="0">
                <a:solidFill>
                  <a:schemeClr val="tx1">
                    <a:lumMod val="50000"/>
                  </a:schemeClr>
                </a:solidFill>
                <a:latin typeface="+mj-lt"/>
              </a:rPr>
              <a:t>The </a:t>
            </a:r>
            <a:r>
              <a:rPr lang="en-US" sz="1400" dirty="0">
                <a:solidFill>
                  <a:schemeClr val="tx1">
                    <a:lumMod val="50000"/>
                  </a:schemeClr>
                </a:solidFill>
                <a:latin typeface="+mj-lt"/>
              </a:rPr>
              <a:t>concept of having a system that could provide long-term presence, repeat survey, and</a:t>
            </a:r>
          </a:p>
          <a:p>
            <a:pPr marL="114300" indent="0">
              <a:buClr>
                <a:schemeClr val="bg1"/>
              </a:buClr>
              <a:buNone/>
            </a:pPr>
            <a:r>
              <a:rPr lang="en-US" sz="1400" dirty="0">
                <a:solidFill>
                  <a:schemeClr val="tx1">
                    <a:lumMod val="50000"/>
                  </a:schemeClr>
                </a:solidFill>
                <a:latin typeface="+mj-lt"/>
              </a:rPr>
              <a:t>event response is well aligned with MBARI’s future research and development</a:t>
            </a:r>
          </a:p>
          <a:p>
            <a:pPr marL="114300" indent="0">
              <a:buClr>
                <a:schemeClr val="bg1"/>
              </a:buClr>
              <a:buNone/>
            </a:pPr>
            <a:r>
              <a:rPr lang="en-US" sz="1400" dirty="0">
                <a:solidFill>
                  <a:schemeClr val="tx1">
                    <a:lumMod val="50000"/>
                  </a:schemeClr>
                </a:solidFill>
                <a:latin typeface="+mj-lt"/>
              </a:rPr>
              <a:t>objectives. This system could enable many new and unique scientific investigations.</a:t>
            </a:r>
          </a:p>
          <a:p>
            <a:pPr marL="114300" indent="0">
              <a:buClr>
                <a:schemeClr val="bg1"/>
              </a:buClr>
              <a:buNone/>
            </a:pPr>
            <a:r>
              <a:rPr lang="en-US" sz="1400" dirty="0">
                <a:solidFill>
                  <a:schemeClr val="tx1">
                    <a:lumMod val="50000"/>
                  </a:schemeClr>
                </a:solidFill>
                <a:latin typeface="+mj-lt"/>
              </a:rPr>
              <a:t>For your phase 1 proposal, consider the following comments:</a:t>
            </a:r>
          </a:p>
          <a:p>
            <a:pPr marL="114300" indent="0">
              <a:buClr>
                <a:schemeClr val="bg1"/>
              </a:buClr>
              <a:buNone/>
            </a:pPr>
            <a:r>
              <a:rPr lang="en-US" sz="1400" dirty="0">
                <a:solidFill>
                  <a:schemeClr val="tx1">
                    <a:lumMod val="50000"/>
                  </a:schemeClr>
                </a:solidFill>
                <a:latin typeface="+mj-lt"/>
              </a:rPr>
              <a:t>The team should </a:t>
            </a:r>
            <a:r>
              <a:rPr lang="en-US" sz="1400" b="1" dirty="0">
                <a:solidFill>
                  <a:schemeClr val="bg1"/>
                </a:solidFill>
                <a:latin typeface="+mj-lt"/>
              </a:rPr>
              <a:t>step back from a schedule that is being driven by science-deployment</a:t>
            </a:r>
          </a:p>
          <a:p>
            <a:pPr marL="114300" indent="0">
              <a:buClr>
                <a:schemeClr val="bg1"/>
              </a:buClr>
              <a:buNone/>
            </a:pPr>
            <a:r>
              <a:rPr lang="en-US" sz="1400" b="1" dirty="0">
                <a:solidFill>
                  <a:schemeClr val="bg1"/>
                </a:solidFill>
                <a:latin typeface="+mj-lt"/>
              </a:rPr>
              <a:t>deadlines</a:t>
            </a:r>
            <a:r>
              <a:rPr lang="en-US" sz="1400" b="1" dirty="0">
                <a:solidFill>
                  <a:schemeClr val="tx1">
                    <a:lumMod val="50000"/>
                  </a:schemeClr>
                </a:solidFill>
                <a:latin typeface="+mj-lt"/>
              </a:rPr>
              <a:t>.</a:t>
            </a:r>
            <a:r>
              <a:rPr lang="en-US" sz="1400" dirty="0">
                <a:solidFill>
                  <a:schemeClr val="tx1">
                    <a:lumMod val="50000"/>
                  </a:schemeClr>
                </a:solidFill>
                <a:latin typeface="+mj-lt"/>
              </a:rPr>
              <a:t> Develop a project plan that is well thought out and engineering-based. The</a:t>
            </a:r>
          </a:p>
          <a:p>
            <a:pPr marL="114300" indent="0">
              <a:buClr>
                <a:schemeClr val="bg1"/>
              </a:buClr>
              <a:buNone/>
            </a:pPr>
            <a:r>
              <a:rPr lang="en-US" sz="1400" dirty="0">
                <a:solidFill>
                  <a:schemeClr val="tx1">
                    <a:lumMod val="50000"/>
                  </a:schemeClr>
                </a:solidFill>
                <a:latin typeface="+mj-lt"/>
              </a:rPr>
              <a:t>project plan should </a:t>
            </a:r>
            <a:r>
              <a:rPr lang="en-US" sz="1400" b="1" dirty="0">
                <a:solidFill>
                  <a:schemeClr val="bg1"/>
                </a:solidFill>
                <a:latin typeface="+mj-lt"/>
              </a:rPr>
              <a:t>focus on the high-risk elements first and include go/no-go gates</a:t>
            </a:r>
            <a:r>
              <a:rPr lang="en-US" sz="1400" dirty="0">
                <a:solidFill>
                  <a:schemeClr val="tx1">
                    <a:lumMod val="50000"/>
                  </a:schemeClr>
                </a:solidFill>
                <a:latin typeface="+mj-lt"/>
              </a:rPr>
              <a:t> as</a:t>
            </a:r>
          </a:p>
          <a:p>
            <a:pPr marL="114300" indent="0">
              <a:buClr>
                <a:schemeClr val="bg1"/>
              </a:buClr>
              <a:buNone/>
            </a:pPr>
            <a:r>
              <a:rPr lang="en-US" sz="1400" dirty="0">
                <a:solidFill>
                  <a:schemeClr val="tx1">
                    <a:lumMod val="50000"/>
                  </a:schemeClr>
                </a:solidFill>
                <a:latin typeface="+mj-lt"/>
              </a:rPr>
              <a:t>these elements are investigated. Much can be gained by </a:t>
            </a:r>
            <a:r>
              <a:rPr lang="en-US" sz="1400" b="1" dirty="0">
                <a:solidFill>
                  <a:schemeClr val="bg1"/>
                </a:solidFill>
                <a:latin typeface="+mj-lt"/>
              </a:rPr>
              <a:t>making MBARI’s existing</a:t>
            </a:r>
          </a:p>
          <a:p>
            <a:pPr marL="114300" indent="0">
              <a:buClr>
                <a:schemeClr val="bg1"/>
              </a:buClr>
              <a:buNone/>
            </a:pPr>
            <a:r>
              <a:rPr lang="en-US" sz="1400" b="1" dirty="0">
                <a:solidFill>
                  <a:schemeClr val="bg1"/>
                </a:solidFill>
                <a:latin typeface="+mj-lt"/>
              </a:rPr>
              <a:t>Dorado class AUVs’ hardware and software more robust</a:t>
            </a:r>
            <a:r>
              <a:rPr lang="en-US" sz="1400" dirty="0">
                <a:solidFill>
                  <a:schemeClr val="tx1">
                    <a:lumMod val="50000"/>
                  </a:schemeClr>
                </a:solidFill>
                <a:latin typeface="+mj-lt"/>
              </a:rPr>
              <a:t> as a first step. </a:t>
            </a:r>
            <a:r>
              <a:rPr lang="en-US" sz="1400" b="1" dirty="0">
                <a:solidFill>
                  <a:schemeClr val="bg1"/>
                </a:solidFill>
                <a:latin typeface="+mj-lt"/>
              </a:rPr>
              <a:t>Sufficient testing</a:t>
            </a:r>
          </a:p>
          <a:p>
            <a:pPr marL="114300" indent="0">
              <a:buClr>
                <a:schemeClr val="bg1"/>
              </a:buClr>
              <a:buNone/>
            </a:pPr>
            <a:r>
              <a:rPr lang="en-US" sz="1400" b="1" dirty="0">
                <a:solidFill>
                  <a:schemeClr val="bg1"/>
                </a:solidFill>
                <a:latin typeface="+mj-lt"/>
              </a:rPr>
              <a:t>should be scoped</a:t>
            </a:r>
            <a:r>
              <a:rPr lang="en-US" sz="1400" b="1" dirty="0">
                <a:solidFill>
                  <a:schemeClr val="tx1">
                    <a:lumMod val="50000"/>
                  </a:schemeClr>
                </a:solidFill>
                <a:latin typeface="+mj-lt"/>
              </a:rPr>
              <a:t> </a:t>
            </a:r>
            <a:r>
              <a:rPr lang="en-US" sz="1400" dirty="0">
                <a:solidFill>
                  <a:schemeClr val="tx1">
                    <a:lumMod val="50000"/>
                  </a:schemeClr>
                </a:solidFill>
                <a:latin typeface="+mj-lt"/>
              </a:rPr>
              <a:t>into this plan and timeline as well. This should </a:t>
            </a:r>
            <a:r>
              <a:rPr lang="en-US" sz="1400" b="1" dirty="0">
                <a:solidFill>
                  <a:schemeClr val="bg1"/>
                </a:solidFill>
                <a:latin typeface="+mj-lt"/>
              </a:rPr>
              <a:t>include a long-duration</a:t>
            </a:r>
          </a:p>
          <a:p>
            <a:pPr marL="114300" indent="0">
              <a:buClr>
                <a:schemeClr val="bg1"/>
              </a:buClr>
              <a:buNone/>
            </a:pPr>
            <a:r>
              <a:rPr lang="en-US" sz="1400" b="1" dirty="0">
                <a:solidFill>
                  <a:schemeClr val="bg1"/>
                </a:solidFill>
                <a:latin typeface="+mj-lt"/>
              </a:rPr>
              <a:t>test equivalent to the planned deployment duration</a:t>
            </a:r>
            <a:r>
              <a:rPr lang="en-US" sz="1400" dirty="0">
                <a:solidFill>
                  <a:schemeClr val="tx1">
                    <a:lumMod val="50000"/>
                  </a:schemeClr>
                </a:solidFill>
                <a:latin typeface="+mj-lt"/>
              </a:rPr>
              <a:t>. We feel it is </a:t>
            </a:r>
            <a:r>
              <a:rPr lang="en-US" sz="1400" b="1" dirty="0">
                <a:solidFill>
                  <a:schemeClr val="bg1"/>
                </a:solidFill>
                <a:latin typeface="+mj-lt"/>
              </a:rPr>
              <a:t>premature to plan on</a:t>
            </a:r>
          </a:p>
          <a:p>
            <a:pPr marL="114300" indent="0">
              <a:buClr>
                <a:schemeClr val="bg1"/>
              </a:buClr>
              <a:buNone/>
            </a:pPr>
            <a:r>
              <a:rPr lang="en-US" sz="1400" b="1" dirty="0">
                <a:solidFill>
                  <a:schemeClr val="bg1"/>
                </a:solidFill>
                <a:latin typeface="+mj-lt"/>
              </a:rPr>
              <a:t>building two vehicles in 2017</a:t>
            </a:r>
            <a:r>
              <a:rPr lang="en-US" sz="1400" dirty="0">
                <a:solidFill>
                  <a:schemeClr val="tx1">
                    <a:lumMod val="50000"/>
                  </a:schemeClr>
                </a:solidFill>
                <a:latin typeface="+mj-lt"/>
              </a:rPr>
              <a:t>.</a:t>
            </a:r>
          </a:p>
          <a:p>
            <a:pPr marL="114300" indent="0">
              <a:buClr>
                <a:schemeClr val="bg1"/>
              </a:buClr>
              <a:buNone/>
            </a:pPr>
            <a:r>
              <a:rPr lang="en-US" sz="1400" dirty="0">
                <a:solidFill>
                  <a:schemeClr val="tx1">
                    <a:lumMod val="50000"/>
                  </a:schemeClr>
                </a:solidFill>
                <a:latin typeface="+mj-lt"/>
              </a:rPr>
              <a:t>Finally, we note that the project team members are part of several large proposals for</a:t>
            </a:r>
          </a:p>
          <a:p>
            <a:pPr marL="114300" indent="0">
              <a:buClr>
                <a:schemeClr val="bg1"/>
              </a:buClr>
              <a:buNone/>
            </a:pPr>
            <a:r>
              <a:rPr lang="en-US" sz="1400" dirty="0">
                <a:solidFill>
                  <a:schemeClr val="tx1">
                    <a:lumMod val="50000"/>
                  </a:schemeClr>
                </a:solidFill>
                <a:latin typeface="+mj-lt"/>
              </a:rPr>
              <a:t>2017 and beyond. The group should consider the timing and scope of each of these</a:t>
            </a:r>
          </a:p>
          <a:p>
            <a:pPr marL="114300" indent="0">
              <a:buClr>
                <a:schemeClr val="bg1"/>
              </a:buClr>
              <a:buNone/>
            </a:pPr>
            <a:r>
              <a:rPr lang="en-US" sz="1400" dirty="0">
                <a:solidFill>
                  <a:schemeClr val="tx1">
                    <a:lumMod val="50000"/>
                  </a:schemeClr>
                </a:solidFill>
                <a:latin typeface="+mj-lt"/>
              </a:rPr>
              <a:t>efforts and provide a realistic high-level plan that includes priorities and timing of these</a:t>
            </a:r>
          </a:p>
          <a:p>
            <a:pPr marL="114300" indent="0">
              <a:buClr>
                <a:schemeClr val="bg1"/>
              </a:buClr>
              <a:buNone/>
            </a:pPr>
            <a:r>
              <a:rPr lang="en-US" sz="1400" dirty="0">
                <a:solidFill>
                  <a:schemeClr val="tx1">
                    <a:lumMod val="50000"/>
                  </a:schemeClr>
                </a:solidFill>
                <a:latin typeface="+mj-lt"/>
              </a:rPr>
              <a:t>efforts to yield a more integrated and staged development prospectus.</a:t>
            </a:r>
          </a:p>
        </p:txBody>
      </p:sp>
    </p:spTree>
    <p:extLst>
      <p:ext uri="{BB962C8B-B14F-4D97-AF65-F5344CB8AC3E}">
        <p14:creationId xmlns:p14="http://schemas.microsoft.com/office/powerpoint/2010/main" val="39857985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bg1"/>
                </a:solidFill>
              </a:rPr>
              <a:t>Feedback Conclusions</a:t>
            </a:r>
            <a:endParaRPr lang="en-US" dirty="0">
              <a:solidFill>
                <a:schemeClr val="bg1"/>
              </a:solidFill>
            </a:endParaRPr>
          </a:p>
        </p:txBody>
      </p:sp>
      <p:sp>
        <p:nvSpPr>
          <p:cNvPr id="3" name="Content Placeholder 2"/>
          <p:cNvSpPr>
            <a:spLocks noGrp="1"/>
          </p:cNvSpPr>
          <p:nvPr>
            <p:ph idx="1"/>
          </p:nvPr>
        </p:nvSpPr>
        <p:spPr>
          <a:xfrm>
            <a:off x="211015" y="1752600"/>
            <a:ext cx="8742065" cy="4373563"/>
          </a:xfrm>
        </p:spPr>
        <p:txBody>
          <a:bodyPr>
            <a:normAutofit lnSpcReduction="10000"/>
          </a:bodyPr>
          <a:lstStyle/>
          <a:p>
            <a:pPr>
              <a:buClr>
                <a:schemeClr val="bg1"/>
              </a:buClr>
            </a:pPr>
            <a:r>
              <a:rPr lang="en-US" dirty="0" smtClean="0">
                <a:solidFill>
                  <a:schemeClr val="bg1"/>
                </a:solidFill>
                <a:latin typeface="+mj-lt"/>
              </a:rPr>
              <a:t>Drop the 2019 deployments as milestones</a:t>
            </a:r>
          </a:p>
          <a:p>
            <a:pPr lvl="1">
              <a:buClr>
                <a:schemeClr val="bg1"/>
              </a:buClr>
            </a:pPr>
            <a:r>
              <a:rPr lang="en-US" dirty="0" smtClean="0">
                <a:solidFill>
                  <a:schemeClr val="bg1"/>
                </a:solidFill>
                <a:latin typeface="+mj-lt"/>
              </a:rPr>
              <a:t>Unless ready</a:t>
            </a:r>
          </a:p>
          <a:p>
            <a:pPr lvl="1">
              <a:buClr>
                <a:schemeClr val="bg1"/>
              </a:buClr>
            </a:pPr>
            <a:endParaRPr lang="en-US" dirty="0" smtClean="0">
              <a:solidFill>
                <a:schemeClr val="bg1"/>
              </a:solidFill>
              <a:latin typeface="+mj-lt"/>
            </a:endParaRPr>
          </a:p>
          <a:p>
            <a:pPr>
              <a:buClr>
                <a:schemeClr val="bg1"/>
              </a:buClr>
            </a:pPr>
            <a:r>
              <a:rPr lang="en-US" dirty="0" smtClean="0">
                <a:solidFill>
                  <a:schemeClr val="bg1"/>
                </a:solidFill>
                <a:latin typeface="+mj-lt"/>
              </a:rPr>
              <a:t>Technology development drives the schedule</a:t>
            </a:r>
          </a:p>
          <a:p>
            <a:pPr>
              <a:buClr>
                <a:schemeClr val="bg1"/>
              </a:buClr>
            </a:pPr>
            <a:r>
              <a:rPr lang="en-US" dirty="0" smtClean="0">
                <a:solidFill>
                  <a:schemeClr val="bg1"/>
                </a:solidFill>
                <a:latin typeface="+mj-lt"/>
              </a:rPr>
              <a:t>Focus on high-risk elements </a:t>
            </a:r>
          </a:p>
          <a:p>
            <a:pPr>
              <a:buClr>
                <a:schemeClr val="bg1"/>
              </a:buClr>
            </a:pPr>
            <a:r>
              <a:rPr lang="en-US" dirty="0" smtClean="0">
                <a:solidFill>
                  <a:schemeClr val="bg1"/>
                </a:solidFill>
                <a:latin typeface="+mj-lt"/>
              </a:rPr>
              <a:t>Improve Dorado reliability</a:t>
            </a:r>
          </a:p>
          <a:p>
            <a:pPr>
              <a:buClr>
                <a:schemeClr val="bg1"/>
              </a:buClr>
            </a:pPr>
            <a:r>
              <a:rPr lang="en-US" dirty="0" smtClean="0">
                <a:solidFill>
                  <a:schemeClr val="bg1"/>
                </a:solidFill>
                <a:latin typeface="+mj-lt"/>
              </a:rPr>
              <a:t>Lots of testing</a:t>
            </a:r>
          </a:p>
          <a:p>
            <a:pPr lvl="1">
              <a:buClr>
                <a:schemeClr val="bg1"/>
              </a:buClr>
            </a:pPr>
            <a:r>
              <a:rPr lang="en-US" dirty="0" smtClean="0">
                <a:solidFill>
                  <a:schemeClr val="bg1"/>
                </a:solidFill>
                <a:latin typeface="+mj-lt"/>
              </a:rPr>
              <a:t>Including 1 year test before science deployment</a:t>
            </a:r>
          </a:p>
          <a:p>
            <a:pPr>
              <a:buClr>
                <a:schemeClr val="bg1"/>
              </a:buClr>
            </a:pPr>
            <a:r>
              <a:rPr lang="en-US" dirty="0" smtClean="0">
                <a:solidFill>
                  <a:schemeClr val="bg1"/>
                </a:solidFill>
                <a:latin typeface="+mj-lt"/>
              </a:rPr>
              <a:t>Don’t pitch to build two vehicles in 2017 (no plans)</a:t>
            </a:r>
          </a:p>
          <a:p>
            <a:pPr>
              <a:buClr>
                <a:schemeClr val="bg1"/>
              </a:buClr>
            </a:pPr>
            <a:r>
              <a:rPr lang="en-US" dirty="0" smtClean="0">
                <a:solidFill>
                  <a:schemeClr val="bg1"/>
                </a:solidFill>
                <a:latin typeface="+mj-lt"/>
              </a:rPr>
              <a:t>Coordinate with other projects</a:t>
            </a:r>
          </a:p>
          <a:p>
            <a:pPr lvl="1">
              <a:buClr>
                <a:schemeClr val="bg1"/>
              </a:buClr>
            </a:pPr>
            <a:r>
              <a:rPr lang="en-US" dirty="0" smtClean="0">
                <a:solidFill>
                  <a:schemeClr val="bg1"/>
                </a:solidFill>
                <a:latin typeface="+mj-lt"/>
              </a:rPr>
              <a:t>Slow burn verses priority project: </a:t>
            </a:r>
            <a:r>
              <a:rPr lang="en-US" b="1" u="sng" dirty="0" smtClean="0">
                <a:solidFill>
                  <a:schemeClr val="bg1"/>
                </a:solidFill>
                <a:latin typeface="+mj-lt"/>
              </a:rPr>
              <a:t>5 year project</a:t>
            </a:r>
          </a:p>
          <a:p>
            <a:pPr>
              <a:buClr>
                <a:schemeClr val="bg1"/>
              </a:buClr>
            </a:pPr>
            <a:endParaRPr lang="en-US" dirty="0" smtClean="0">
              <a:solidFill>
                <a:schemeClr val="bg1"/>
              </a:solidFill>
              <a:latin typeface="+mj-lt"/>
            </a:endParaRPr>
          </a:p>
          <a:p>
            <a:pPr>
              <a:buClr>
                <a:schemeClr val="bg1"/>
              </a:buClr>
            </a:pPr>
            <a:endParaRPr lang="en-US" dirty="0" smtClean="0">
              <a:solidFill>
                <a:schemeClr val="bg1"/>
              </a:solidFill>
              <a:latin typeface="+mj-lt"/>
            </a:endParaRPr>
          </a:p>
          <a:p>
            <a:pPr marL="411480" lvl="1" indent="0">
              <a:buClr>
                <a:schemeClr val="bg1"/>
              </a:buClr>
              <a:buNone/>
            </a:pPr>
            <a:endParaRPr lang="en-US" dirty="0" smtClean="0">
              <a:solidFill>
                <a:schemeClr val="bg1"/>
              </a:solidFill>
              <a:latin typeface="+mj-lt"/>
            </a:endParaRPr>
          </a:p>
          <a:p>
            <a:pPr>
              <a:buClr>
                <a:schemeClr val="bg1"/>
              </a:buClr>
            </a:pPr>
            <a:endParaRPr lang="en-US" dirty="0">
              <a:solidFill>
                <a:schemeClr val="bg1"/>
              </a:solidFill>
              <a:latin typeface="+mj-lt"/>
            </a:endParaRPr>
          </a:p>
        </p:txBody>
      </p:sp>
    </p:spTree>
    <p:extLst>
      <p:ext uri="{BB962C8B-B14F-4D97-AF65-F5344CB8AC3E}">
        <p14:creationId xmlns:p14="http://schemas.microsoft.com/office/powerpoint/2010/main" val="27780943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hydro-international.com/cache/9/d/f/5/b/9df5bbb7b66a88143a0347e3973390cd276ca81e.png"/>
          <p:cNvPicPr>
            <a:picLocks noChangeAspect="1" noChangeArrowheads="1"/>
          </p:cNvPicPr>
          <p:nvPr/>
        </p:nvPicPr>
        <p:blipFill rotWithShape="1">
          <a:blip r:embed="rId2">
            <a:extLst>
              <a:ext uri="{28A0092B-C50C-407E-A947-70E740481C1C}">
                <a14:useLocalDpi xmlns:a14="http://schemas.microsoft.com/office/drawing/2010/main" val="0"/>
              </a:ext>
            </a:extLst>
          </a:blip>
          <a:srcRect l="21579" t="18826" r="20694" b="18483"/>
          <a:stretch/>
        </p:blipFill>
        <p:spPr bwMode="auto">
          <a:xfrm>
            <a:off x="1678487" y="1332416"/>
            <a:ext cx="5433171" cy="3540208"/>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1739109" y="187890"/>
            <a:ext cx="5798382" cy="1077218"/>
          </a:xfrm>
          <a:prstGeom prst="rect">
            <a:avLst/>
          </a:prstGeom>
          <a:noFill/>
        </p:spPr>
        <p:txBody>
          <a:bodyPr wrap="none" rtlCol="0">
            <a:spAutoFit/>
          </a:bodyPr>
          <a:lstStyle/>
          <a:p>
            <a:pPr algn="ctr"/>
            <a:r>
              <a:rPr lang="en-US" sz="3200" b="1" dirty="0" smtClean="0">
                <a:solidFill>
                  <a:schemeClr val="bg1"/>
                </a:solidFill>
                <a:latin typeface="+mj-lt"/>
              </a:rPr>
              <a:t>Hydroid Line Capture System</a:t>
            </a:r>
          </a:p>
          <a:p>
            <a:pPr algn="ctr"/>
            <a:r>
              <a:rPr lang="en-US" sz="3200" b="1" dirty="0" smtClean="0">
                <a:solidFill>
                  <a:schemeClr val="bg1"/>
                </a:solidFill>
                <a:latin typeface="+mj-lt"/>
              </a:rPr>
              <a:t>COTS (?)</a:t>
            </a:r>
            <a:endParaRPr lang="en-US" sz="3200" b="1" dirty="0">
              <a:solidFill>
                <a:schemeClr val="bg1"/>
              </a:solidFill>
              <a:latin typeface="+mj-lt"/>
            </a:endParaRPr>
          </a:p>
        </p:txBody>
      </p:sp>
      <p:sp>
        <p:nvSpPr>
          <p:cNvPr id="3" name="TextBox 2"/>
          <p:cNvSpPr txBox="1"/>
          <p:nvPr/>
        </p:nvSpPr>
        <p:spPr>
          <a:xfrm>
            <a:off x="256784" y="5179512"/>
            <a:ext cx="8342334" cy="1754326"/>
          </a:xfrm>
          <a:prstGeom prst="rect">
            <a:avLst/>
          </a:prstGeom>
          <a:noFill/>
        </p:spPr>
        <p:txBody>
          <a:bodyPr wrap="square" rtlCol="0">
            <a:spAutoFit/>
          </a:bodyPr>
          <a:lstStyle/>
          <a:p>
            <a:pPr marL="285750" indent="-285750">
              <a:buFont typeface="Arial" panose="020B0604020202020204" pitchFamily="34" charset="0"/>
              <a:buChar char="•"/>
            </a:pPr>
            <a:r>
              <a:rPr lang="en-US" dirty="0" smtClean="0">
                <a:solidFill>
                  <a:schemeClr val="bg1"/>
                </a:solidFill>
                <a:latin typeface="+mj-lt"/>
              </a:rPr>
              <a:t>Can we just buy the components, or even a complete nose section?</a:t>
            </a:r>
          </a:p>
          <a:p>
            <a:pPr marL="285750" indent="-285750">
              <a:buFont typeface="Arial" panose="020B0604020202020204" pitchFamily="34" charset="0"/>
              <a:buChar char="•"/>
            </a:pPr>
            <a:r>
              <a:rPr lang="en-US" dirty="0" smtClean="0">
                <a:solidFill>
                  <a:schemeClr val="bg1"/>
                </a:solidFill>
                <a:latin typeface="+mj-lt"/>
              </a:rPr>
              <a:t>Can the existing system be used on a Dorado (~2x mass of Remus 600)?</a:t>
            </a:r>
          </a:p>
          <a:p>
            <a:pPr marL="285750" indent="-285750">
              <a:buFont typeface="Arial" panose="020B0604020202020204" pitchFamily="34" charset="0"/>
              <a:buChar char="•"/>
            </a:pPr>
            <a:r>
              <a:rPr lang="en-US" dirty="0" smtClean="0">
                <a:solidFill>
                  <a:schemeClr val="bg1"/>
                </a:solidFill>
                <a:latin typeface="+mj-lt"/>
              </a:rPr>
              <a:t>Hydroid showed a path to full docking with power and data </a:t>
            </a:r>
            <a:r>
              <a:rPr lang="en-US" dirty="0" err="1" smtClean="0">
                <a:solidFill>
                  <a:schemeClr val="bg1"/>
                </a:solidFill>
                <a:latin typeface="+mj-lt"/>
              </a:rPr>
              <a:t>Tx</a:t>
            </a:r>
            <a:r>
              <a:rPr lang="en-US" dirty="0" smtClean="0">
                <a:solidFill>
                  <a:schemeClr val="bg1"/>
                </a:solidFill>
                <a:latin typeface="+mj-lt"/>
              </a:rPr>
              <a:t> </a:t>
            </a:r>
          </a:p>
          <a:p>
            <a:pPr marL="742950" lvl="1" indent="-285750">
              <a:buFont typeface="Arial" panose="020B0604020202020204" pitchFamily="34" charset="0"/>
              <a:buChar char="•"/>
            </a:pPr>
            <a:r>
              <a:rPr lang="en-US" dirty="0" smtClean="0">
                <a:solidFill>
                  <a:schemeClr val="bg1"/>
                </a:solidFill>
                <a:latin typeface="+mj-lt"/>
              </a:rPr>
              <a:t>Complicated</a:t>
            </a:r>
          </a:p>
          <a:p>
            <a:pPr marL="285750" indent="-285750">
              <a:buFont typeface="Arial" panose="020B0604020202020204" pitchFamily="34" charset="0"/>
              <a:buChar char="•"/>
            </a:pPr>
            <a:r>
              <a:rPr lang="en-US" dirty="0" err="1" smtClean="0">
                <a:solidFill>
                  <a:schemeClr val="bg1"/>
                </a:solidFill>
                <a:latin typeface="+mj-lt"/>
              </a:rPr>
              <a:t>Bluecom</a:t>
            </a:r>
            <a:r>
              <a:rPr lang="en-US" dirty="0" smtClean="0">
                <a:solidFill>
                  <a:schemeClr val="bg1"/>
                </a:solidFill>
                <a:latin typeface="+mj-lt"/>
              </a:rPr>
              <a:t> or A-</a:t>
            </a:r>
            <a:r>
              <a:rPr lang="en-US" dirty="0" err="1" smtClean="0">
                <a:solidFill>
                  <a:schemeClr val="bg1"/>
                </a:solidFill>
                <a:latin typeface="+mj-lt"/>
              </a:rPr>
              <a:t>comms</a:t>
            </a:r>
            <a:r>
              <a:rPr lang="en-US" dirty="0" smtClean="0">
                <a:solidFill>
                  <a:schemeClr val="bg1"/>
                </a:solidFill>
                <a:latin typeface="+mj-lt"/>
              </a:rPr>
              <a:t> for data </a:t>
            </a:r>
          </a:p>
          <a:p>
            <a:pPr marL="285750" indent="-285750">
              <a:buFont typeface="Arial" panose="020B0604020202020204" pitchFamily="34" charset="0"/>
              <a:buChar char="•"/>
            </a:pPr>
            <a:endParaRPr lang="en-US" dirty="0">
              <a:solidFill>
                <a:schemeClr val="bg1"/>
              </a:solidFill>
              <a:latin typeface="+mj-lt"/>
            </a:endParaRPr>
          </a:p>
        </p:txBody>
      </p:sp>
      <p:pic>
        <p:nvPicPr>
          <p:cNvPr id="5" name="Picture 2" descr="http://www.hydro-international.com/cache/9/d/f/5/b/9df5bbb7b66a88143a0347e3973390cd276ca81e.png"/>
          <p:cNvPicPr>
            <a:picLocks noChangeAspect="1" noChangeArrowheads="1"/>
          </p:cNvPicPr>
          <p:nvPr/>
        </p:nvPicPr>
        <p:blipFill rotWithShape="1">
          <a:blip r:embed="rId2">
            <a:extLst>
              <a:ext uri="{28A0092B-C50C-407E-A947-70E740481C1C}">
                <a14:useLocalDpi xmlns:a14="http://schemas.microsoft.com/office/drawing/2010/main" val="0"/>
              </a:ext>
            </a:extLst>
          </a:blip>
          <a:srcRect l="21579" t="18826" r="20694" b="18483"/>
          <a:stretch/>
        </p:blipFill>
        <p:spPr bwMode="auto">
          <a:xfrm>
            <a:off x="1739109" y="1265108"/>
            <a:ext cx="5433171" cy="35402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51359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5403" y="4826161"/>
            <a:ext cx="8990953" cy="1909505"/>
          </a:xfrm>
          <a:prstGeom prst="rect">
            <a:avLst/>
          </a:prstGeom>
          <a:solidFill>
            <a:schemeClr val="bg1">
              <a:lumMod val="65000"/>
            </a:schemeClr>
          </a:solidFill>
          <a:ln>
            <a:solidFill>
              <a:srgbClr val="A6A6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bg1"/>
              </a:solidFill>
            </a:endParaRPr>
          </a:p>
        </p:txBody>
      </p:sp>
      <p:cxnSp>
        <p:nvCxnSpPr>
          <p:cNvPr id="9" name="Straight Connector 8"/>
          <p:cNvCxnSpPr/>
          <p:nvPr/>
        </p:nvCxnSpPr>
        <p:spPr>
          <a:xfrm flipV="1">
            <a:off x="926701" y="504505"/>
            <a:ext cx="22843" cy="1657118"/>
          </a:xfrm>
          <a:prstGeom prst="line">
            <a:avLst/>
          </a:prstGeom>
          <a:ln>
            <a:solidFill>
              <a:schemeClr val="bg1">
                <a:lumMod val="50000"/>
              </a:schemeClr>
            </a:solidFill>
          </a:ln>
          <a:effectLst/>
        </p:spPr>
        <p:style>
          <a:lnRef idx="2">
            <a:schemeClr val="accent1"/>
          </a:lnRef>
          <a:fillRef idx="0">
            <a:schemeClr val="accent1"/>
          </a:fillRef>
          <a:effectRef idx="1">
            <a:schemeClr val="accent1"/>
          </a:effectRef>
          <a:fontRef idx="minor">
            <a:schemeClr val="tx1"/>
          </a:fontRef>
        </p:style>
      </p:cxnSp>
      <p:sp>
        <p:nvSpPr>
          <p:cNvPr id="12" name="TextBox 11"/>
          <p:cNvSpPr txBox="1"/>
          <p:nvPr/>
        </p:nvSpPr>
        <p:spPr>
          <a:xfrm>
            <a:off x="1240992" y="1646262"/>
            <a:ext cx="1687231" cy="307777"/>
          </a:xfrm>
          <a:prstGeom prst="rect">
            <a:avLst/>
          </a:prstGeom>
          <a:noFill/>
        </p:spPr>
        <p:txBody>
          <a:bodyPr wrap="none" rtlCol="0">
            <a:spAutoFit/>
          </a:bodyPr>
          <a:lstStyle/>
          <a:p>
            <a:r>
              <a:rPr lang="en-US" sz="1400" dirty="0">
                <a:solidFill>
                  <a:schemeClr val="bg1"/>
                </a:solidFill>
              </a:rPr>
              <a:t>USBL transponder</a:t>
            </a:r>
          </a:p>
        </p:txBody>
      </p:sp>
      <p:sp>
        <p:nvSpPr>
          <p:cNvPr id="14" name="Rectangle 13"/>
          <p:cNvSpPr/>
          <p:nvPr/>
        </p:nvSpPr>
        <p:spPr>
          <a:xfrm>
            <a:off x="2279474" y="2010187"/>
            <a:ext cx="231513" cy="151435"/>
          </a:xfrm>
          <a:prstGeom prst="rect">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a:solidFill>
                <a:schemeClr val="bg1"/>
              </a:solidFill>
            </a:endParaRPr>
          </a:p>
        </p:txBody>
      </p:sp>
      <p:sp>
        <p:nvSpPr>
          <p:cNvPr id="15" name="Rectangle 14"/>
          <p:cNvSpPr/>
          <p:nvPr/>
        </p:nvSpPr>
        <p:spPr>
          <a:xfrm>
            <a:off x="353503" y="4611191"/>
            <a:ext cx="1196966" cy="328910"/>
          </a:xfrm>
          <a:prstGeom prst="rect">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bg1"/>
              </a:solidFill>
            </a:endParaRPr>
          </a:p>
        </p:txBody>
      </p:sp>
      <p:sp>
        <p:nvSpPr>
          <p:cNvPr id="16" name="Summing Junction 15"/>
          <p:cNvSpPr/>
          <p:nvPr/>
        </p:nvSpPr>
        <p:spPr>
          <a:xfrm>
            <a:off x="742612" y="4265986"/>
            <a:ext cx="274059" cy="274099"/>
          </a:xfrm>
          <a:prstGeom prst="flowChartSummingJunction">
            <a:avLst/>
          </a:prstGeom>
          <a:solidFill>
            <a:schemeClr val="bg1">
              <a:lumMod val="7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bg1"/>
              </a:solidFill>
            </a:endParaRPr>
          </a:p>
        </p:txBody>
      </p:sp>
      <p:sp>
        <p:nvSpPr>
          <p:cNvPr id="18" name="TextBox 17"/>
          <p:cNvSpPr txBox="1"/>
          <p:nvPr/>
        </p:nvSpPr>
        <p:spPr>
          <a:xfrm>
            <a:off x="1098877" y="3952100"/>
            <a:ext cx="1614119" cy="307777"/>
          </a:xfrm>
          <a:prstGeom prst="rect">
            <a:avLst/>
          </a:prstGeom>
          <a:noFill/>
        </p:spPr>
        <p:txBody>
          <a:bodyPr wrap="none" rtlCol="0">
            <a:spAutoFit/>
          </a:bodyPr>
          <a:lstStyle/>
          <a:p>
            <a:r>
              <a:rPr lang="en-US" sz="1400" dirty="0">
                <a:solidFill>
                  <a:schemeClr val="bg1"/>
                </a:solidFill>
              </a:rPr>
              <a:t>acoustic release</a:t>
            </a:r>
          </a:p>
        </p:txBody>
      </p:sp>
      <p:sp>
        <p:nvSpPr>
          <p:cNvPr id="19" name="TextBox 18"/>
          <p:cNvSpPr txBox="1"/>
          <p:nvPr/>
        </p:nvSpPr>
        <p:spPr>
          <a:xfrm>
            <a:off x="1677605" y="4467869"/>
            <a:ext cx="814007" cy="307777"/>
          </a:xfrm>
          <a:prstGeom prst="rect">
            <a:avLst/>
          </a:prstGeom>
          <a:noFill/>
        </p:spPr>
        <p:txBody>
          <a:bodyPr wrap="none" rtlCol="0">
            <a:spAutoFit/>
          </a:bodyPr>
          <a:lstStyle/>
          <a:p>
            <a:r>
              <a:rPr lang="en-US" sz="1400" dirty="0">
                <a:solidFill>
                  <a:schemeClr val="bg1"/>
                </a:solidFill>
              </a:rPr>
              <a:t>anchor</a:t>
            </a:r>
          </a:p>
        </p:txBody>
      </p:sp>
      <p:sp>
        <p:nvSpPr>
          <p:cNvPr id="20" name="TextBox 19"/>
          <p:cNvSpPr txBox="1"/>
          <p:nvPr/>
        </p:nvSpPr>
        <p:spPr>
          <a:xfrm>
            <a:off x="1795602" y="322365"/>
            <a:ext cx="578015" cy="307777"/>
          </a:xfrm>
          <a:prstGeom prst="rect">
            <a:avLst/>
          </a:prstGeom>
          <a:noFill/>
        </p:spPr>
        <p:txBody>
          <a:bodyPr wrap="none" rtlCol="0">
            <a:spAutoFit/>
          </a:bodyPr>
          <a:lstStyle/>
          <a:p>
            <a:r>
              <a:rPr lang="en-US" sz="1400" dirty="0">
                <a:solidFill>
                  <a:schemeClr val="bg1"/>
                </a:solidFill>
              </a:rPr>
              <a:t>float</a:t>
            </a:r>
          </a:p>
        </p:txBody>
      </p:sp>
      <p:sp>
        <p:nvSpPr>
          <p:cNvPr id="21" name="Rectangle 20"/>
          <p:cNvSpPr/>
          <p:nvPr/>
        </p:nvSpPr>
        <p:spPr>
          <a:xfrm>
            <a:off x="3791909" y="2280695"/>
            <a:ext cx="1836574" cy="696715"/>
          </a:xfrm>
          <a:prstGeom prst="rect">
            <a:avLst/>
          </a:prstGeom>
          <a:solidFill>
            <a:srgbClr val="FFFF00"/>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bg1"/>
              </a:solidFill>
            </a:endParaRPr>
          </a:p>
        </p:txBody>
      </p:sp>
      <p:sp>
        <p:nvSpPr>
          <p:cNvPr id="22" name="Delay 21"/>
          <p:cNvSpPr/>
          <p:nvPr/>
        </p:nvSpPr>
        <p:spPr>
          <a:xfrm>
            <a:off x="7108700" y="2280695"/>
            <a:ext cx="1425387" cy="696715"/>
          </a:xfrm>
          <a:prstGeom prst="flowChartDelay">
            <a:avLst/>
          </a:prstGeom>
          <a:solidFill>
            <a:srgbClr val="FFFF00"/>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bg1"/>
              </a:solidFill>
            </a:endParaRPr>
          </a:p>
        </p:txBody>
      </p:sp>
      <p:sp>
        <p:nvSpPr>
          <p:cNvPr id="23" name="Delay 22"/>
          <p:cNvSpPr/>
          <p:nvPr/>
        </p:nvSpPr>
        <p:spPr>
          <a:xfrm flipH="1">
            <a:off x="2675700" y="2280695"/>
            <a:ext cx="1114732" cy="696715"/>
          </a:xfrm>
          <a:prstGeom prst="flowChartDelay">
            <a:avLst/>
          </a:prstGeom>
          <a:solidFill>
            <a:srgbClr val="FFFF00"/>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bg1"/>
              </a:solidFill>
            </a:endParaRPr>
          </a:p>
        </p:txBody>
      </p:sp>
      <p:sp>
        <p:nvSpPr>
          <p:cNvPr id="24" name="Trapezoid 23"/>
          <p:cNvSpPr/>
          <p:nvPr/>
        </p:nvSpPr>
        <p:spPr>
          <a:xfrm rot="5400000" flipH="1">
            <a:off x="8106319" y="2537689"/>
            <a:ext cx="721711" cy="182726"/>
          </a:xfrm>
          <a:prstGeom prst="trapezoid">
            <a:avLst/>
          </a:prstGeom>
          <a:solidFill>
            <a:srgbClr val="FFFF00"/>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bg1"/>
              </a:solidFill>
            </a:endParaRPr>
          </a:p>
        </p:txBody>
      </p:sp>
      <p:sp>
        <p:nvSpPr>
          <p:cNvPr id="30" name="Rectangle 29"/>
          <p:cNvSpPr/>
          <p:nvPr/>
        </p:nvSpPr>
        <p:spPr>
          <a:xfrm rot="16200000">
            <a:off x="2707389" y="2531112"/>
            <a:ext cx="486102" cy="184461"/>
          </a:xfrm>
          <a:prstGeom prst="rect">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bg1"/>
              </a:solidFill>
            </a:endParaRPr>
          </a:p>
        </p:txBody>
      </p:sp>
      <p:sp>
        <p:nvSpPr>
          <p:cNvPr id="31" name="TextBox 30"/>
          <p:cNvSpPr txBox="1"/>
          <p:nvPr/>
        </p:nvSpPr>
        <p:spPr>
          <a:xfrm>
            <a:off x="3266742" y="1864372"/>
            <a:ext cx="1941557" cy="307777"/>
          </a:xfrm>
          <a:prstGeom prst="rect">
            <a:avLst/>
          </a:prstGeom>
          <a:noFill/>
        </p:spPr>
        <p:txBody>
          <a:bodyPr wrap="none" rtlCol="0">
            <a:spAutoFit/>
          </a:bodyPr>
          <a:lstStyle/>
          <a:p>
            <a:r>
              <a:rPr lang="en-US" sz="1400" dirty="0" err="1" smtClean="0">
                <a:solidFill>
                  <a:schemeClr val="bg1"/>
                </a:solidFill>
              </a:rPr>
              <a:t>iUSBL</a:t>
            </a:r>
            <a:r>
              <a:rPr lang="en-US" sz="1400" dirty="0" smtClean="0">
                <a:solidFill>
                  <a:schemeClr val="bg1"/>
                </a:solidFill>
              </a:rPr>
              <a:t> Homing Sensor</a:t>
            </a:r>
            <a:endParaRPr lang="en-US" sz="1400" dirty="0">
              <a:solidFill>
                <a:schemeClr val="bg1"/>
              </a:solidFill>
            </a:endParaRPr>
          </a:p>
        </p:txBody>
      </p:sp>
      <p:sp>
        <p:nvSpPr>
          <p:cNvPr id="33" name="Rectangle 32"/>
          <p:cNvSpPr/>
          <p:nvPr/>
        </p:nvSpPr>
        <p:spPr>
          <a:xfrm>
            <a:off x="5628483" y="2280695"/>
            <a:ext cx="1480217" cy="696715"/>
          </a:xfrm>
          <a:prstGeom prst="rect">
            <a:avLst/>
          </a:prstGeom>
          <a:solidFill>
            <a:srgbClr val="FFFF00"/>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bg1"/>
              </a:solidFill>
            </a:endParaRPr>
          </a:p>
        </p:txBody>
      </p:sp>
      <p:sp>
        <p:nvSpPr>
          <p:cNvPr id="34" name="TextBox 33"/>
          <p:cNvSpPr txBox="1"/>
          <p:nvPr/>
        </p:nvSpPr>
        <p:spPr>
          <a:xfrm>
            <a:off x="5764749" y="2314068"/>
            <a:ext cx="1245651" cy="523220"/>
          </a:xfrm>
          <a:prstGeom prst="rect">
            <a:avLst/>
          </a:prstGeom>
          <a:solidFill>
            <a:schemeClr val="bg1"/>
          </a:solidFill>
          <a:ln>
            <a:solidFill>
              <a:srgbClr val="000000"/>
            </a:solidFill>
          </a:ln>
        </p:spPr>
        <p:txBody>
          <a:bodyPr wrap="square" rtlCol="0">
            <a:spAutoFit/>
          </a:bodyPr>
          <a:lstStyle/>
          <a:p>
            <a:pPr algn="ctr"/>
            <a:r>
              <a:rPr lang="en-US" sz="1400">
                <a:solidFill>
                  <a:schemeClr val="bg1"/>
                </a:solidFill>
              </a:rPr>
              <a:t>science payload</a:t>
            </a:r>
          </a:p>
        </p:txBody>
      </p:sp>
      <p:sp>
        <p:nvSpPr>
          <p:cNvPr id="35" name="TextBox 34"/>
          <p:cNvSpPr txBox="1"/>
          <p:nvPr/>
        </p:nvSpPr>
        <p:spPr>
          <a:xfrm>
            <a:off x="4340371" y="2423458"/>
            <a:ext cx="825867" cy="307777"/>
          </a:xfrm>
          <a:prstGeom prst="rect">
            <a:avLst/>
          </a:prstGeom>
          <a:solidFill>
            <a:schemeClr val="bg1"/>
          </a:solidFill>
          <a:ln>
            <a:solidFill>
              <a:srgbClr val="000000"/>
            </a:solidFill>
          </a:ln>
        </p:spPr>
        <p:txBody>
          <a:bodyPr wrap="none" rtlCol="0">
            <a:spAutoFit/>
          </a:bodyPr>
          <a:lstStyle/>
          <a:p>
            <a:pPr algn="ctr"/>
            <a:r>
              <a:rPr lang="en-US" sz="1400">
                <a:solidFill>
                  <a:schemeClr val="bg1"/>
                </a:solidFill>
              </a:rPr>
              <a:t>battery</a:t>
            </a:r>
          </a:p>
        </p:txBody>
      </p:sp>
      <p:sp>
        <p:nvSpPr>
          <p:cNvPr id="36" name="TextBox 35"/>
          <p:cNvSpPr txBox="1"/>
          <p:nvPr/>
        </p:nvSpPr>
        <p:spPr>
          <a:xfrm>
            <a:off x="7496190" y="2436489"/>
            <a:ext cx="795510" cy="307777"/>
          </a:xfrm>
          <a:prstGeom prst="rect">
            <a:avLst/>
          </a:prstGeom>
          <a:solidFill>
            <a:schemeClr val="bg1"/>
          </a:solidFill>
          <a:ln>
            <a:solidFill>
              <a:srgbClr val="000000"/>
            </a:solidFill>
          </a:ln>
        </p:spPr>
        <p:txBody>
          <a:bodyPr wrap="none" rtlCol="0">
            <a:spAutoFit/>
          </a:bodyPr>
          <a:lstStyle/>
          <a:p>
            <a:pPr algn="ctr"/>
            <a:r>
              <a:rPr lang="en-US" sz="1400">
                <a:solidFill>
                  <a:schemeClr val="bg1"/>
                </a:solidFill>
              </a:rPr>
              <a:t>control</a:t>
            </a:r>
          </a:p>
        </p:txBody>
      </p:sp>
      <p:sp>
        <p:nvSpPr>
          <p:cNvPr id="37" name="Rectangle 36"/>
          <p:cNvSpPr/>
          <p:nvPr/>
        </p:nvSpPr>
        <p:spPr>
          <a:xfrm>
            <a:off x="5099305" y="3611836"/>
            <a:ext cx="146211" cy="822274"/>
          </a:xfrm>
          <a:prstGeom prst="rect">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bg1"/>
              </a:solidFill>
            </a:endParaRPr>
          </a:p>
        </p:txBody>
      </p:sp>
      <p:sp>
        <p:nvSpPr>
          <p:cNvPr id="38" name="Extract 37"/>
          <p:cNvSpPr/>
          <p:nvPr/>
        </p:nvSpPr>
        <p:spPr>
          <a:xfrm>
            <a:off x="4758525" y="4641704"/>
            <a:ext cx="831480" cy="332782"/>
          </a:xfrm>
          <a:prstGeom prst="flowChartExtract">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bg1"/>
              </a:solidFill>
            </a:endParaRPr>
          </a:p>
        </p:txBody>
      </p:sp>
      <p:sp>
        <p:nvSpPr>
          <p:cNvPr id="39" name="TextBox 38"/>
          <p:cNvSpPr txBox="1"/>
          <p:nvPr/>
        </p:nvSpPr>
        <p:spPr>
          <a:xfrm>
            <a:off x="3686185" y="4023512"/>
            <a:ext cx="1308371" cy="307777"/>
          </a:xfrm>
          <a:prstGeom prst="rect">
            <a:avLst/>
          </a:prstGeom>
          <a:noFill/>
        </p:spPr>
        <p:txBody>
          <a:bodyPr wrap="none" rtlCol="0">
            <a:spAutoFit/>
          </a:bodyPr>
          <a:lstStyle/>
          <a:p>
            <a:r>
              <a:rPr lang="en-US" sz="1400" dirty="0" smtClean="0">
                <a:solidFill>
                  <a:schemeClr val="bg1"/>
                </a:solidFill>
              </a:rPr>
              <a:t> Opt. LBL </a:t>
            </a:r>
            <a:r>
              <a:rPr lang="en-US" sz="1400" dirty="0">
                <a:solidFill>
                  <a:schemeClr val="bg1"/>
                </a:solidFill>
              </a:rPr>
              <a:t>(x4)</a:t>
            </a:r>
          </a:p>
        </p:txBody>
      </p:sp>
      <p:sp>
        <p:nvSpPr>
          <p:cNvPr id="40" name="Rectangle 39"/>
          <p:cNvSpPr/>
          <p:nvPr/>
        </p:nvSpPr>
        <p:spPr>
          <a:xfrm>
            <a:off x="7163536" y="1699365"/>
            <a:ext cx="149653" cy="621646"/>
          </a:xfrm>
          <a:prstGeom prst="rect">
            <a:avLst/>
          </a:prstGeom>
          <a:solidFill>
            <a:srgbClr val="FFFF00"/>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bg1"/>
              </a:solidFill>
            </a:endParaRPr>
          </a:p>
        </p:txBody>
      </p:sp>
      <p:sp>
        <p:nvSpPr>
          <p:cNvPr id="41" name="Rectangle 40"/>
          <p:cNvSpPr/>
          <p:nvPr/>
        </p:nvSpPr>
        <p:spPr>
          <a:xfrm>
            <a:off x="7581624" y="2169483"/>
            <a:ext cx="255840" cy="197426"/>
          </a:xfrm>
          <a:prstGeom prst="rect">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bg1"/>
              </a:solidFill>
            </a:endParaRPr>
          </a:p>
        </p:txBody>
      </p:sp>
      <p:sp>
        <p:nvSpPr>
          <p:cNvPr id="42" name="TextBox 41"/>
          <p:cNvSpPr txBox="1"/>
          <p:nvPr/>
        </p:nvSpPr>
        <p:spPr>
          <a:xfrm>
            <a:off x="7285515" y="1596951"/>
            <a:ext cx="1537062" cy="523220"/>
          </a:xfrm>
          <a:prstGeom prst="rect">
            <a:avLst/>
          </a:prstGeom>
          <a:noFill/>
        </p:spPr>
        <p:txBody>
          <a:bodyPr wrap="none" rtlCol="0">
            <a:spAutoFit/>
          </a:bodyPr>
          <a:lstStyle/>
          <a:p>
            <a:pPr algn="ctr"/>
            <a:r>
              <a:rPr lang="en-US" sz="1400" dirty="0" err="1">
                <a:solidFill>
                  <a:schemeClr val="bg1"/>
                </a:solidFill>
              </a:rPr>
              <a:t>Avtrak</a:t>
            </a:r>
            <a:r>
              <a:rPr lang="en-US" sz="1400" dirty="0">
                <a:solidFill>
                  <a:schemeClr val="bg1"/>
                </a:solidFill>
              </a:rPr>
              <a:t> </a:t>
            </a:r>
          </a:p>
          <a:p>
            <a:pPr algn="ctr"/>
            <a:r>
              <a:rPr lang="en-US" sz="1400" dirty="0">
                <a:solidFill>
                  <a:schemeClr val="bg1"/>
                </a:solidFill>
              </a:rPr>
              <a:t>(</a:t>
            </a:r>
            <a:r>
              <a:rPr lang="en-US" sz="1400" dirty="0" err="1">
                <a:solidFill>
                  <a:schemeClr val="bg1"/>
                </a:solidFill>
              </a:rPr>
              <a:t>track&amp;comms</a:t>
            </a:r>
            <a:r>
              <a:rPr lang="en-US" sz="1400" dirty="0">
                <a:solidFill>
                  <a:schemeClr val="bg1"/>
                </a:solidFill>
              </a:rPr>
              <a:t>)</a:t>
            </a:r>
          </a:p>
        </p:txBody>
      </p:sp>
      <p:sp>
        <p:nvSpPr>
          <p:cNvPr id="43" name="Rectangle 42"/>
          <p:cNvSpPr/>
          <p:nvPr/>
        </p:nvSpPr>
        <p:spPr>
          <a:xfrm>
            <a:off x="7072149" y="1677276"/>
            <a:ext cx="346472" cy="140862"/>
          </a:xfrm>
          <a:prstGeom prst="rect">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bg1"/>
              </a:solidFill>
            </a:endParaRPr>
          </a:p>
        </p:txBody>
      </p:sp>
      <p:sp>
        <p:nvSpPr>
          <p:cNvPr id="45" name="Rectangle 44"/>
          <p:cNvSpPr/>
          <p:nvPr/>
        </p:nvSpPr>
        <p:spPr>
          <a:xfrm>
            <a:off x="7163521" y="2434595"/>
            <a:ext cx="136957" cy="634920"/>
          </a:xfrm>
          <a:prstGeom prst="rect">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bg1"/>
              </a:solidFill>
            </a:endParaRPr>
          </a:p>
        </p:txBody>
      </p:sp>
      <p:sp>
        <p:nvSpPr>
          <p:cNvPr id="46" name="TextBox 45"/>
          <p:cNvSpPr txBox="1"/>
          <p:nvPr/>
        </p:nvSpPr>
        <p:spPr>
          <a:xfrm>
            <a:off x="6329805" y="2975417"/>
            <a:ext cx="868535" cy="307777"/>
          </a:xfrm>
          <a:prstGeom prst="rect">
            <a:avLst/>
          </a:prstGeom>
          <a:noFill/>
        </p:spPr>
        <p:txBody>
          <a:bodyPr wrap="none" rtlCol="0">
            <a:spAutoFit/>
          </a:bodyPr>
          <a:lstStyle/>
          <a:p>
            <a:r>
              <a:rPr lang="en-US" sz="1400">
                <a:solidFill>
                  <a:schemeClr val="bg1"/>
                </a:solidFill>
              </a:rPr>
              <a:t>INS/DVL</a:t>
            </a:r>
          </a:p>
        </p:txBody>
      </p:sp>
      <p:sp>
        <p:nvSpPr>
          <p:cNvPr id="49" name="Rectangle 48"/>
          <p:cNvSpPr/>
          <p:nvPr/>
        </p:nvSpPr>
        <p:spPr>
          <a:xfrm>
            <a:off x="7494122" y="2844869"/>
            <a:ext cx="255840" cy="125744"/>
          </a:xfrm>
          <a:prstGeom prst="rect">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bg1"/>
              </a:solidFill>
            </a:endParaRPr>
          </a:p>
        </p:txBody>
      </p:sp>
      <p:sp>
        <p:nvSpPr>
          <p:cNvPr id="50" name="TextBox 49"/>
          <p:cNvSpPr txBox="1"/>
          <p:nvPr/>
        </p:nvSpPr>
        <p:spPr>
          <a:xfrm>
            <a:off x="7512396" y="2943205"/>
            <a:ext cx="1599413" cy="523220"/>
          </a:xfrm>
          <a:prstGeom prst="rect">
            <a:avLst/>
          </a:prstGeom>
          <a:noFill/>
        </p:spPr>
        <p:txBody>
          <a:bodyPr wrap="square" rtlCol="0">
            <a:spAutoFit/>
          </a:bodyPr>
          <a:lstStyle/>
          <a:p>
            <a:r>
              <a:rPr lang="en-US" sz="1400">
                <a:solidFill>
                  <a:schemeClr val="bg1"/>
                </a:solidFill>
              </a:rPr>
              <a:t>hibernation controller</a:t>
            </a:r>
          </a:p>
        </p:txBody>
      </p:sp>
      <p:sp>
        <p:nvSpPr>
          <p:cNvPr id="51" name="TextBox 50"/>
          <p:cNvSpPr txBox="1"/>
          <p:nvPr/>
        </p:nvSpPr>
        <p:spPr>
          <a:xfrm>
            <a:off x="3095145" y="2436489"/>
            <a:ext cx="632805" cy="307777"/>
          </a:xfrm>
          <a:prstGeom prst="rect">
            <a:avLst/>
          </a:prstGeom>
          <a:solidFill>
            <a:schemeClr val="bg1"/>
          </a:solidFill>
          <a:ln>
            <a:solidFill>
              <a:srgbClr val="000000"/>
            </a:solidFill>
          </a:ln>
        </p:spPr>
        <p:txBody>
          <a:bodyPr wrap="square" rtlCol="0">
            <a:spAutoFit/>
          </a:bodyPr>
          <a:lstStyle/>
          <a:p>
            <a:pPr algn="ctr"/>
            <a:r>
              <a:rPr lang="en-US" sz="1400">
                <a:solidFill>
                  <a:schemeClr val="bg1"/>
                </a:solidFill>
              </a:rPr>
              <a:t>nose</a:t>
            </a:r>
          </a:p>
        </p:txBody>
      </p:sp>
      <p:cxnSp>
        <p:nvCxnSpPr>
          <p:cNvPr id="54" name="Curved Connector 53"/>
          <p:cNvCxnSpPr/>
          <p:nvPr/>
        </p:nvCxnSpPr>
        <p:spPr>
          <a:xfrm rot="5400000">
            <a:off x="6741224" y="3017502"/>
            <a:ext cx="880495" cy="800312"/>
          </a:xfrm>
          <a:prstGeom prst="curvedConnector3">
            <a:avLst/>
          </a:prstGeom>
          <a:ln>
            <a:solidFill>
              <a:schemeClr val="bg1">
                <a:lumMod val="50000"/>
              </a:schemeClr>
            </a:solidFill>
          </a:ln>
          <a:effectLst/>
        </p:spPr>
        <p:style>
          <a:lnRef idx="2">
            <a:schemeClr val="accent1"/>
          </a:lnRef>
          <a:fillRef idx="0">
            <a:schemeClr val="accent1"/>
          </a:fillRef>
          <a:effectRef idx="1">
            <a:schemeClr val="accent1"/>
          </a:effectRef>
          <a:fontRef idx="minor">
            <a:schemeClr val="tx1"/>
          </a:fontRef>
        </p:style>
      </p:cxnSp>
      <p:sp>
        <p:nvSpPr>
          <p:cNvPr id="56" name="TextBox 55"/>
          <p:cNvSpPr txBox="1"/>
          <p:nvPr/>
        </p:nvSpPr>
        <p:spPr>
          <a:xfrm>
            <a:off x="6402199" y="3845091"/>
            <a:ext cx="2413003" cy="738664"/>
          </a:xfrm>
          <a:prstGeom prst="rect">
            <a:avLst/>
          </a:prstGeom>
          <a:noFill/>
          <a:ln>
            <a:solidFill>
              <a:srgbClr val="000000"/>
            </a:solidFill>
          </a:ln>
        </p:spPr>
        <p:txBody>
          <a:bodyPr wrap="none" rtlCol="0">
            <a:spAutoFit/>
          </a:bodyPr>
          <a:lstStyle/>
          <a:p>
            <a:r>
              <a:rPr lang="en-US" sz="1400" b="1">
                <a:solidFill>
                  <a:schemeClr val="bg1"/>
                </a:solidFill>
              </a:rPr>
              <a:t>trigger:</a:t>
            </a:r>
          </a:p>
          <a:p>
            <a:r>
              <a:rPr lang="en-US" sz="1400">
                <a:solidFill>
                  <a:schemeClr val="bg1"/>
                </a:solidFill>
              </a:rPr>
              <a:t>a-modem (benthic)</a:t>
            </a:r>
          </a:p>
          <a:p>
            <a:r>
              <a:rPr lang="en-US" sz="1400">
                <a:solidFill>
                  <a:schemeClr val="bg1"/>
                </a:solidFill>
              </a:rPr>
              <a:t>eruption detector (arctic)</a:t>
            </a:r>
          </a:p>
        </p:txBody>
      </p:sp>
      <p:sp>
        <p:nvSpPr>
          <p:cNvPr id="58" name="TextBox 57"/>
          <p:cNvSpPr txBox="1"/>
          <p:nvPr/>
        </p:nvSpPr>
        <p:spPr>
          <a:xfrm>
            <a:off x="6365965" y="157690"/>
            <a:ext cx="2630391" cy="830997"/>
          </a:xfrm>
          <a:prstGeom prst="rect">
            <a:avLst/>
          </a:prstGeom>
          <a:solidFill>
            <a:schemeClr val="tx1"/>
          </a:solidFill>
        </p:spPr>
        <p:txBody>
          <a:bodyPr wrap="square" rtlCol="0">
            <a:spAutoFit/>
          </a:bodyPr>
          <a:lstStyle/>
          <a:p>
            <a:pPr algn="ctr"/>
            <a:r>
              <a:rPr lang="en-US" sz="2400" b="1">
                <a:solidFill>
                  <a:schemeClr val="bg1"/>
                </a:solidFill>
              </a:rPr>
              <a:t>Notional Vehicle</a:t>
            </a:r>
          </a:p>
        </p:txBody>
      </p:sp>
      <p:sp>
        <p:nvSpPr>
          <p:cNvPr id="47" name="Rectangle 46"/>
          <p:cNvSpPr/>
          <p:nvPr/>
        </p:nvSpPr>
        <p:spPr>
          <a:xfrm>
            <a:off x="4352203" y="2835211"/>
            <a:ext cx="817981" cy="125188"/>
          </a:xfrm>
          <a:prstGeom prst="rect">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bg1"/>
              </a:solidFill>
            </a:endParaRPr>
          </a:p>
        </p:txBody>
      </p:sp>
      <p:sp>
        <p:nvSpPr>
          <p:cNvPr id="48" name="TextBox 47"/>
          <p:cNvSpPr txBox="1"/>
          <p:nvPr/>
        </p:nvSpPr>
        <p:spPr>
          <a:xfrm>
            <a:off x="4227116" y="2933547"/>
            <a:ext cx="2036799" cy="307777"/>
          </a:xfrm>
          <a:prstGeom prst="rect">
            <a:avLst/>
          </a:prstGeom>
          <a:noFill/>
        </p:spPr>
        <p:txBody>
          <a:bodyPr wrap="square" rtlCol="0">
            <a:spAutoFit/>
          </a:bodyPr>
          <a:lstStyle/>
          <a:p>
            <a:r>
              <a:rPr lang="en-US" sz="1400" dirty="0">
                <a:solidFill>
                  <a:schemeClr val="bg1"/>
                </a:solidFill>
              </a:rPr>
              <a:t>emergency scuttle</a:t>
            </a:r>
          </a:p>
        </p:txBody>
      </p:sp>
      <p:sp>
        <p:nvSpPr>
          <p:cNvPr id="52" name="Summing Junction 51"/>
          <p:cNvSpPr/>
          <p:nvPr/>
        </p:nvSpPr>
        <p:spPr>
          <a:xfrm>
            <a:off x="5033154" y="4400827"/>
            <a:ext cx="274059" cy="274099"/>
          </a:xfrm>
          <a:prstGeom prst="flowChartSummingJunction">
            <a:avLst/>
          </a:prstGeom>
          <a:solidFill>
            <a:schemeClr val="bg1">
              <a:lumMod val="7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bg1"/>
              </a:solidFill>
            </a:endParaRPr>
          </a:p>
        </p:txBody>
      </p:sp>
      <p:sp>
        <p:nvSpPr>
          <p:cNvPr id="2" name="Left Brace 1"/>
          <p:cNvSpPr/>
          <p:nvPr/>
        </p:nvSpPr>
        <p:spPr>
          <a:xfrm rot="5400000">
            <a:off x="5738544" y="-1477390"/>
            <a:ext cx="176594" cy="5463393"/>
          </a:xfrm>
          <a:prstGeom prst="lef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solidFill>
                <a:schemeClr val="bg1"/>
              </a:solidFill>
            </a:endParaRPr>
          </a:p>
        </p:txBody>
      </p:sp>
      <p:sp>
        <p:nvSpPr>
          <p:cNvPr id="53" name="TextBox 52"/>
          <p:cNvSpPr txBox="1"/>
          <p:nvPr/>
        </p:nvSpPr>
        <p:spPr>
          <a:xfrm>
            <a:off x="4798830" y="858232"/>
            <a:ext cx="2070148" cy="307777"/>
          </a:xfrm>
          <a:prstGeom prst="rect">
            <a:avLst/>
          </a:prstGeom>
          <a:noFill/>
        </p:spPr>
        <p:txBody>
          <a:bodyPr wrap="none" rtlCol="0">
            <a:spAutoFit/>
          </a:bodyPr>
          <a:lstStyle/>
          <a:p>
            <a:r>
              <a:rPr lang="en-US" sz="1400">
                <a:solidFill>
                  <a:schemeClr val="bg1"/>
                </a:solidFill>
              </a:rPr>
              <a:t>corrosion-free exterior</a:t>
            </a:r>
          </a:p>
        </p:txBody>
      </p:sp>
      <p:sp>
        <p:nvSpPr>
          <p:cNvPr id="3" name="Rectangle 2"/>
          <p:cNvSpPr/>
          <p:nvPr/>
        </p:nvSpPr>
        <p:spPr>
          <a:xfrm>
            <a:off x="157524" y="167771"/>
            <a:ext cx="1588923" cy="1040622"/>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cxnSp>
        <p:nvCxnSpPr>
          <p:cNvPr id="55" name="Straight Connector 54"/>
          <p:cNvCxnSpPr/>
          <p:nvPr/>
        </p:nvCxnSpPr>
        <p:spPr>
          <a:xfrm flipV="1">
            <a:off x="879642" y="3069515"/>
            <a:ext cx="11421" cy="1534493"/>
          </a:xfrm>
          <a:prstGeom prst="line">
            <a:avLst/>
          </a:prstGeom>
          <a:ln>
            <a:solidFill>
              <a:schemeClr val="bg1">
                <a:lumMod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a:off x="68893" y="2161623"/>
            <a:ext cx="2467628" cy="7860"/>
          </a:xfrm>
          <a:prstGeom prst="line">
            <a:avLst/>
          </a:prstGeom>
          <a:ln w="25400">
            <a:solidFill>
              <a:schemeClr val="bg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a:off x="68893" y="3060500"/>
            <a:ext cx="2481555" cy="0"/>
          </a:xfrm>
          <a:prstGeom prst="line">
            <a:avLst/>
          </a:prstGeom>
          <a:ln w="25400">
            <a:solidFill>
              <a:schemeClr val="bg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flipV="1">
            <a:off x="2536521" y="1524876"/>
            <a:ext cx="1305934" cy="644607"/>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a:off x="2538451" y="3060500"/>
            <a:ext cx="1189498" cy="729162"/>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sp>
        <p:nvSpPr>
          <p:cNvPr id="65" name="Rectangle 64"/>
          <p:cNvSpPr/>
          <p:nvPr/>
        </p:nvSpPr>
        <p:spPr>
          <a:xfrm>
            <a:off x="237746" y="3053380"/>
            <a:ext cx="231513" cy="151435"/>
          </a:xfrm>
          <a:prstGeom prst="rect">
            <a:avLst/>
          </a:prstGeom>
          <a:solidFill>
            <a:srgbClr val="92D0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a:solidFill>
                <a:schemeClr val="bg1"/>
              </a:solidFill>
            </a:endParaRPr>
          </a:p>
        </p:txBody>
      </p:sp>
      <p:sp>
        <p:nvSpPr>
          <p:cNvPr id="66" name="Rectangle 65"/>
          <p:cNvSpPr/>
          <p:nvPr/>
        </p:nvSpPr>
        <p:spPr>
          <a:xfrm>
            <a:off x="3965591" y="2823982"/>
            <a:ext cx="231513" cy="151435"/>
          </a:xfrm>
          <a:prstGeom prst="rect">
            <a:avLst/>
          </a:prstGeom>
          <a:solidFill>
            <a:srgbClr val="92D0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a:solidFill>
                <a:schemeClr val="bg1"/>
              </a:solidFill>
            </a:endParaRPr>
          </a:p>
        </p:txBody>
      </p:sp>
      <p:sp>
        <p:nvSpPr>
          <p:cNvPr id="67" name="TextBox 66"/>
          <p:cNvSpPr txBox="1"/>
          <p:nvPr/>
        </p:nvSpPr>
        <p:spPr>
          <a:xfrm>
            <a:off x="136712" y="2405711"/>
            <a:ext cx="1508701" cy="369332"/>
          </a:xfrm>
          <a:prstGeom prst="rect">
            <a:avLst/>
          </a:prstGeom>
          <a:noFill/>
        </p:spPr>
        <p:txBody>
          <a:bodyPr wrap="square" rtlCol="0">
            <a:spAutoFit/>
          </a:bodyPr>
          <a:lstStyle/>
          <a:p>
            <a:r>
              <a:rPr lang="en-US" dirty="0" smtClean="0">
                <a:solidFill>
                  <a:schemeClr val="bg1"/>
                </a:solidFill>
              </a:rPr>
              <a:t>AUV Dock</a:t>
            </a:r>
            <a:endParaRPr lang="en-US" dirty="0">
              <a:solidFill>
                <a:schemeClr val="bg1"/>
              </a:solidFill>
            </a:endParaRPr>
          </a:p>
        </p:txBody>
      </p:sp>
      <p:sp>
        <p:nvSpPr>
          <p:cNvPr id="68" name="TextBox 67"/>
          <p:cNvSpPr txBox="1"/>
          <p:nvPr/>
        </p:nvSpPr>
        <p:spPr>
          <a:xfrm>
            <a:off x="46706" y="3212453"/>
            <a:ext cx="891415" cy="954107"/>
          </a:xfrm>
          <a:prstGeom prst="rect">
            <a:avLst/>
          </a:prstGeom>
          <a:noFill/>
        </p:spPr>
        <p:txBody>
          <a:bodyPr wrap="square" rtlCol="0">
            <a:spAutoFit/>
          </a:bodyPr>
          <a:lstStyle/>
          <a:p>
            <a:r>
              <a:rPr lang="en-US" sz="1400" dirty="0" smtClean="0">
                <a:solidFill>
                  <a:schemeClr val="bg1"/>
                </a:solidFill>
              </a:rPr>
              <a:t>Data &amp; Opt.</a:t>
            </a:r>
          </a:p>
          <a:p>
            <a:r>
              <a:rPr lang="en-US" sz="1400" dirty="0" smtClean="0">
                <a:solidFill>
                  <a:schemeClr val="bg1"/>
                </a:solidFill>
              </a:rPr>
              <a:t>Power</a:t>
            </a:r>
          </a:p>
          <a:p>
            <a:r>
              <a:rPr lang="en-US" sz="1400" dirty="0" smtClean="0">
                <a:solidFill>
                  <a:schemeClr val="bg1"/>
                </a:solidFill>
              </a:rPr>
              <a:t>Transfer</a:t>
            </a:r>
            <a:endParaRPr lang="en-US" sz="1400" dirty="0">
              <a:solidFill>
                <a:schemeClr val="bg1"/>
              </a:solidFill>
            </a:endParaRPr>
          </a:p>
        </p:txBody>
      </p:sp>
    </p:spTree>
    <p:extLst>
      <p:ext uri="{BB962C8B-B14F-4D97-AF65-F5344CB8AC3E}">
        <p14:creationId xmlns:p14="http://schemas.microsoft.com/office/powerpoint/2010/main" val="1866129024"/>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5403" y="4826161"/>
            <a:ext cx="8990953" cy="1909505"/>
          </a:xfrm>
          <a:prstGeom prst="rect">
            <a:avLst/>
          </a:prstGeom>
          <a:solidFill>
            <a:schemeClr val="bg1">
              <a:lumMod val="65000"/>
            </a:schemeClr>
          </a:solidFill>
          <a:ln>
            <a:solidFill>
              <a:srgbClr val="A6A6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bg1"/>
              </a:solidFill>
            </a:endParaRPr>
          </a:p>
        </p:txBody>
      </p:sp>
      <p:cxnSp>
        <p:nvCxnSpPr>
          <p:cNvPr id="9" name="Straight Connector 8"/>
          <p:cNvCxnSpPr/>
          <p:nvPr/>
        </p:nvCxnSpPr>
        <p:spPr>
          <a:xfrm flipV="1">
            <a:off x="891063" y="504505"/>
            <a:ext cx="58481" cy="2565010"/>
          </a:xfrm>
          <a:prstGeom prst="line">
            <a:avLst/>
          </a:prstGeom>
          <a:ln>
            <a:solidFill>
              <a:schemeClr val="bg1">
                <a:lumMod val="50000"/>
              </a:schemeClr>
            </a:solidFill>
          </a:ln>
          <a:effectLst/>
        </p:spPr>
        <p:style>
          <a:lnRef idx="2">
            <a:schemeClr val="accent1"/>
          </a:lnRef>
          <a:fillRef idx="0">
            <a:schemeClr val="accent1"/>
          </a:fillRef>
          <a:effectRef idx="1">
            <a:schemeClr val="accent1"/>
          </a:effectRef>
          <a:fontRef idx="minor">
            <a:schemeClr val="tx1"/>
          </a:fontRef>
        </p:style>
      </p:cxnSp>
      <p:sp>
        <p:nvSpPr>
          <p:cNvPr id="12" name="TextBox 11"/>
          <p:cNvSpPr txBox="1"/>
          <p:nvPr/>
        </p:nvSpPr>
        <p:spPr>
          <a:xfrm>
            <a:off x="1016671" y="1600308"/>
            <a:ext cx="1687231" cy="307777"/>
          </a:xfrm>
          <a:prstGeom prst="rect">
            <a:avLst/>
          </a:prstGeom>
          <a:noFill/>
        </p:spPr>
        <p:txBody>
          <a:bodyPr wrap="none" rtlCol="0">
            <a:spAutoFit/>
          </a:bodyPr>
          <a:lstStyle/>
          <a:p>
            <a:r>
              <a:rPr lang="en-US" sz="1400" dirty="0">
                <a:solidFill>
                  <a:schemeClr val="bg1"/>
                </a:solidFill>
              </a:rPr>
              <a:t>USBL transponder</a:t>
            </a:r>
          </a:p>
        </p:txBody>
      </p:sp>
      <p:sp>
        <p:nvSpPr>
          <p:cNvPr id="14" name="Rectangle 13"/>
          <p:cNvSpPr/>
          <p:nvPr/>
        </p:nvSpPr>
        <p:spPr>
          <a:xfrm>
            <a:off x="920303" y="1942542"/>
            <a:ext cx="231513" cy="151435"/>
          </a:xfrm>
          <a:prstGeom prst="rect">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a:solidFill>
                <a:schemeClr val="bg1"/>
              </a:solidFill>
            </a:endParaRPr>
          </a:p>
        </p:txBody>
      </p:sp>
      <p:sp>
        <p:nvSpPr>
          <p:cNvPr id="15" name="Rectangle 14"/>
          <p:cNvSpPr/>
          <p:nvPr/>
        </p:nvSpPr>
        <p:spPr>
          <a:xfrm>
            <a:off x="353503" y="4611191"/>
            <a:ext cx="1196966" cy="328910"/>
          </a:xfrm>
          <a:prstGeom prst="rect">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bg1"/>
              </a:solidFill>
            </a:endParaRPr>
          </a:p>
        </p:txBody>
      </p:sp>
      <p:sp>
        <p:nvSpPr>
          <p:cNvPr id="16" name="Summing Junction 15"/>
          <p:cNvSpPr/>
          <p:nvPr/>
        </p:nvSpPr>
        <p:spPr>
          <a:xfrm>
            <a:off x="742612" y="4265986"/>
            <a:ext cx="274059" cy="274099"/>
          </a:xfrm>
          <a:prstGeom prst="flowChartSummingJunction">
            <a:avLst/>
          </a:prstGeom>
          <a:solidFill>
            <a:schemeClr val="bg1">
              <a:lumMod val="7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bg1"/>
              </a:solidFill>
            </a:endParaRPr>
          </a:p>
        </p:txBody>
      </p:sp>
      <p:sp>
        <p:nvSpPr>
          <p:cNvPr id="18" name="TextBox 17"/>
          <p:cNvSpPr txBox="1"/>
          <p:nvPr/>
        </p:nvSpPr>
        <p:spPr>
          <a:xfrm>
            <a:off x="1098877" y="3952100"/>
            <a:ext cx="1614119" cy="307777"/>
          </a:xfrm>
          <a:prstGeom prst="rect">
            <a:avLst/>
          </a:prstGeom>
          <a:noFill/>
        </p:spPr>
        <p:txBody>
          <a:bodyPr wrap="none" rtlCol="0">
            <a:spAutoFit/>
          </a:bodyPr>
          <a:lstStyle/>
          <a:p>
            <a:r>
              <a:rPr lang="en-US" sz="1400" dirty="0">
                <a:solidFill>
                  <a:schemeClr val="bg1"/>
                </a:solidFill>
              </a:rPr>
              <a:t>acoustic release</a:t>
            </a:r>
          </a:p>
        </p:txBody>
      </p:sp>
      <p:sp>
        <p:nvSpPr>
          <p:cNvPr id="19" name="TextBox 18"/>
          <p:cNvSpPr txBox="1"/>
          <p:nvPr/>
        </p:nvSpPr>
        <p:spPr>
          <a:xfrm>
            <a:off x="1677605" y="4467869"/>
            <a:ext cx="814007" cy="307777"/>
          </a:xfrm>
          <a:prstGeom prst="rect">
            <a:avLst/>
          </a:prstGeom>
          <a:noFill/>
        </p:spPr>
        <p:txBody>
          <a:bodyPr wrap="none" rtlCol="0">
            <a:spAutoFit/>
          </a:bodyPr>
          <a:lstStyle/>
          <a:p>
            <a:r>
              <a:rPr lang="en-US" sz="1400" dirty="0">
                <a:solidFill>
                  <a:schemeClr val="bg1"/>
                </a:solidFill>
              </a:rPr>
              <a:t>anchor</a:t>
            </a:r>
          </a:p>
        </p:txBody>
      </p:sp>
      <p:sp>
        <p:nvSpPr>
          <p:cNvPr id="20" name="TextBox 19"/>
          <p:cNvSpPr txBox="1"/>
          <p:nvPr/>
        </p:nvSpPr>
        <p:spPr>
          <a:xfrm>
            <a:off x="1795602" y="322365"/>
            <a:ext cx="578015" cy="307777"/>
          </a:xfrm>
          <a:prstGeom prst="rect">
            <a:avLst/>
          </a:prstGeom>
          <a:noFill/>
        </p:spPr>
        <p:txBody>
          <a:bodyPr wrap="none" rtlCol="0">
            <a:spAutoFit/>
          </a:bodyPr>
          <a:lstStyle/>
          <a:p>
            <a:r>
              <a:rPr lang="en-US" sz="1400" dirty="0">
                <a:solidFill>
                  <a:schemeClr val="bg1"/>
                </a:solidFill>
              </a:rPr>
              <a:t>float</a:t>
            </a:r>
          </a:p>
        </p:txBody>
      </p:sp>
      <p:sp>
        <p:nvSpPr>
          <p:cNvPr id="21" name="Rectangle 20"/>
          <p:cNvSpPr/>
          <p:nvPr/>
        </p:nvSpPr>
        <p:spPr>
          <a:xfrm>
            <a:off x="3791909" y="2280695"/>
            <a:ext cx="1836574" cy="696715"/>
          </a:xfrm>
          <a:prstGeom prst="rect">
            <a:avLst/>
          </a:prstGeom>
          <a:solidFill>
            <a:srgbClr val="FFFF00"/>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bg1"/>
              </a:solidFill>
            </a:endParaRPr>
          </a:p>
        </p:txBody>
      </p:sp>
      <p:sp>
        <p:nvSpPr>
          <p:cNvPr id="22" name="Delay 21"/>
          <p:cNvSpPr/>
          <p:nvPr/>
        </p:nvSpPr>
        <p:spPr>
          <a:xfrm>
            <a:off x="7108700" y="2280695"/>
            <a:ext cx="1425387" cy="696715"/>
          </a:xfrm>
          <a:prstGeom prst="flowChartDelay">
            <a:avLst/>
          </a:prstGeom>
          <a:solidFill>
            <a:srgbClr val="FFFF00"/>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bg1"/>
              </a:solidFill>
            </a:endParaRPr>
          </a:p>
        </p:txBody>
      </p:sp>
      <p:sp>
        <p:nvSpPr>
          <p:cNvPr id="23" name="Delay 22"/>
          <p:cNvSpPr/>
          <p:nvPr/>
        </p:nvSpPr>
        <p:spPr>
          <a:xfrm flipH="1">
            <a:off x="2675700" y="2280695"/>
            <a:ext cx="1114732" cy="696715"/>
          </a:xfrm>
          <a:prstGeom prst="flowChartDelay">
            <a:avLst/>
          </a:prstGeom>
          <a:solidFill>
            <a:srgbClr val="FFFF00"/>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bg1"/>
              </a:solidFill>
            </a:endParaRPr>
          </a:p>
        </p:txBody>
      </p:sp>
      <p:sp>
        <p:nvSpPr>
          <p:cNvPr id="24" name="Trapezoid 23"/>
          <p:cNvSpPr/>
          <p:nvPr/>
        </p:nvSpPr>
        <p:spPr>
          <a:xfrm rot="5400000" flipH="1">
            <a:off x="8106319" y="2537689"/>
            <a:ext cx="721711" cy="182726"/>
          </a:xfrm>
          <a:prstGeom prst="trapezoid">
            <a:avLst/>
          </a:prstGeom>
          <a:solidFill>
            <a:srgbClr val="FFFF00"/>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bg1"/>
              </a:solidFill>
            </a:endParaRPr>
          </a:p>
        </p:txBody>
      </p:sp>
      <p:sp>
        <p:nvSpPr>
          <p:cNvPr id="30" name="Rectangle 29"/>
          <p:cNvSpPr/>
          <p:nvPr/>
        </p:nvSpPr>
        <p:spPr>
          <a:xfrm rot="16200000">
            <a:off x="2707389" y="2531112"/>
            <a:ext cx="486102" cy="184461"/>
          </a:xfrm>
          <a:prstGeom prst="rect">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bg1"/>
              </a:solidFill>
            </a:endParaRPr>
          </a:p>
        </p:txBody>
      </p:sp>
      <p:sp>
        <p:nvSpPr>
          <p:cNvPr id="31" name="TextBox 30"/>
          <p:cNvSpPr txBox="1"/>
          <p:nvPr/>
        </p:nvSpPr>
        <p:spPr>
          <a:xfrm>
            <a:off x="2410646" y="3312536"/>
            <a:ext cx="1941557" cy="307777"/>
          </a:xfrm>
          <a:prstGeom prst="rect">
            <a:avLst/>
          </a:prstGeom>
          <a:noFill/>
        </p:spPr>
        <p:txBody>
          <a:bodyPr wrap="none" rtlCol="0">
            <a:spAutoFit/>
          </a:bodyPr>
          <a:lstStyle/>
          <a:p>
            <a:r>
              <a:rPr lang="en-US" sz="1400" dirty="0" err="1" smtClean="0">
                <a:solidFill>
                  <a:schemeClr val="bg1"/>
                </a:solidFill>
              </a:rPr>
              <a:t>iUSBL</a:t>
            </a:r>
            <a:r>
              <a:rPr lang="en-US" sz="1400" dirty="0" smtClean="0">
                <a:solidFill>
                  <a:schemeClr val="bg1"/>
                </a:solidFill>
              </a:rPr>
              <a:t> Homing Sensor</a:t>
            </a:r>
            <a:endParaRPr lang="en-US" sz="1400" dirty="0">
              <a:solidFill>
                <a:schemeClr val="bg1"/>
              </a:solidFill>
            </a:endParaRPr>
          </a:p>
        </p:txBody>
      </p:sp>
      <p:sp>
        <p:nvSpPr>
          <p:cNvPr id="33" name="Rectangle 32"/>
          <p:cNvSpPr/>
          <p:nvPr/>
        </p:nvSpPr>
        <p:spPr>
          <a:xfrm>
            <a:off x="5628483" y="2280695"/>
            <a:ext cx="1480217" cy="696715"/>
          </a:xfrm>
          <a:prstGeom prst="rect">
            <a:avLst/>
          </a:prstGeom>
          <a:solidFill>
            <a:srgbClr val="FFFF00"/>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bg1"/>
              </a:solidFill>
            </a:endParaRPr>
          </a:p>
        </p:txBody>
      </p:sp>
      <p:sp>
        <p:nvSpPr>
          <p:cNvPr id="34" name="TextBox 33"/>
          <p:cNvSpPr txBox="1"/>
          <p:nvPr/>
        </p:nvSpPr>
        <p:spPr>
          <a:xfrm>
            <a:off x="5764749" y="2314068"/>
            <a:ext cx="1245651" cy="523220"/>
          </a:xfrm>
          <a:prstGeom prst="rect">
            <a:avLst/>
          </a:prstGeom>
          <a:solidFill>
            <a:schemeClr val="bg1"/>
          </a:solidFill>
          <a:ln>
            <a:solidFill>
              <a:srgbClr val="000000"/>
            </a:solidFill>
          </a:ln>
        </p:spPr>
        <p:txBody>
          <a:bodyPr wrap="square" rtlCol="0">
            <a:spAutoFit/>
          </a:bodyPr>
          <a:lstStyle/>
          <a:p>
            <a:pPr algn="ctr"/>
            <a:r>
              <a:rPr lang="en-US" sz="1400">
                <a:solidFill>
                  <a:schemeClr val="bg1"/>
                </a:solidFill>
              </a:rPr>
              <a:t>science payload</a:t>
            </a:r>
          </a:p>
        </p:txBody>
      </p:sp>
      <p:sp>
        <p:nvSpPr>
          <p:cNvPr id="35" name="TextBox 34"/>
          <p:cNvSpPr txBox="1"/>
          <p:nvPr/>
        </p:nvSpPr>
        <p:spPr>
          <a:xfrm>
            <a:off x="4340371" y="2423458"/>
            <a:ext cx="825867" cy="307777"/>
          </a:xfrm>
          <a:prstGeom prst="rect">
            <a:avLst/>
          </a:prstGeom>
          <a:solidFill>
            <a:schemeClr val="bg1"/>
          </a:solidFill>
          <a:ln>
            <a:solidFill>
              <a:srgbClr val="000000"/>
            </a:solidFill>
          </a:ln>
        </p:spPr>
        <p:txBody>
          <a:bodyPr wrap="none" rtlCol="0">
            <a:spAutoFit/>
          </a:bodyPr>
          <a:lstStyle/>
          <a:p>
            <a:pPr algn="ctr"/>
            <a:r>
              <a:rPr lang="en-US" sz="1400">
                <a:solidFill>
                  <a:schemeClr val="bg1"/>
                </a:solidFill>
              </a:rPr>
              <a:t>battery</a:t>
            </a:r>
          </a:p>
        </p:txBody>
      </p:sp>
      <p:sp>
        <p:nvSpPr>
          <p:cNvPr id="36" name="TextBox 35"/>
          <p:cNvSpPr txBox="1"/>
          <p:nvPr/>
        </p:nvSpPr>
        <p:spPr>
          <a:xfrm>
            <a:off x="7496190" y="2436489"/>
            <a:ext cx="795510" cy="307777"/>
          </a:xfrm>
          <a:prstGeom prst="rect">
            <a:avLst/>
          </a:prstGeom>
          <a:solidFill>
            <a:schemeClr val="bg1"/>
          </a:solidFill>
          <a:ln>
            <a:solidFill>
              <a:srgbClr val="000000"/>
            </a:solidFill>
          </a:ln>
        </p:spPr>
        <p:txBody>
          <a:bodyPr wrap="none" rtlCol="0">
            <a:spAutoFit/>
          </a:bodyPr>
          <a:lstStyle/>
          <a:p>
            <a:pPr algn="ctr"/>
            <a:r>
              <a:rPr lang="en-US" sz="1400">
                <a:solidFill>
                  <a:schemeClr val="bg1"/>
                </a:solidFill>
              </a:rPr>
              <a:t>control</a:t>
            </a:r>
          </a:p>
        </p:txBody>
      </p:sp>
      <p:sp>
        <p:nvSpPr>
          <p:cNvPr id="40" name="Rectangle 39"/>
          <p:cNvSpPr/>
          <p:nvPr/>
        </p:nvSpPr>
        <p:spPr>
          <a:xfrm>
            <a:off x="7163536" y="1699365"/>
            <a:ext cx="149653" cy="621646"/>
          </a:xfrm>
          <a:prstGeom prst="rect">
            <a:avLst/>
          </a:prstGeom>
          <a:solidFill>
            <a:srgbClr val="FFFF00"/>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bg1"/>
              </a:solidFill>
            </a:endParaRPr>
          </a:p>
        </p:txBody>
      </p:sp>
      <p:sp>
        <p:nvSpPr>
          <p:cNvPr id="41" name="Rectangle 40"/>
          <p:cNvSpPr/>
          <p:nvPr/>
        </p:nvSpPr>
        <p:spPr>
          <a:xfrm>
            <a:off x="7581624" y="2169483"/>
            <a:ext cx="255840" cy="197426"/>
          </a:xfrm>
          <a:prstGeom prst="rect">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bg1"/>
              </a:solidFill>
            </a:endParaRPr>
          </a:p>
        </p:txBody>
      </p:sp>
      <p:sp>
        <p:nvSpPr>
          <p:cNvPr id="42" name="TextBox 41"/>
          <p:cNvSpPr txBox="1"/>
          <p:nvPr/>
        </p:nvSpPr>
        <p:spPr>
          <a:xfrm>
            <a:off x="7285515" y="1596951"/>
            <a:ext cx="1537062" cy="523220"/>
          </a:xfrm>
          <a:prstGeom prst="rect">
            <a:avLst/>
          </a:prstGeom>
          <a:noFill/>
        </p:spPr>
        <p:txBody>
          <a:bodyPr wrap="none" rtlCol="0">
            <a:spAutoFit/>
          </a:bodyPr>
          <a:lstStyle/>
          <a:p>
            <a:pPr algn="ctr"/>
            <a:r>
              <a:rPr lang="en-US" sz="1400" dirty="0" err="1">
                <a:solidFill>
                  <a:schemeClr val="bg1"/>
                </a:solidFill>
              </a:rPr>
              <a:t>Avtrak</a:t>
            </a:r>
            <a:r>
              <a:rPr lang="en-US" sz="1400" dirty="0">
                <a:solidFill>
                  <a:schemeClr val="bg1"/>
                </a:solidFill>
              </a:rPr>
              <a:t> </a:t>
            </a:r>
          </a:p>
          <a:p>
            <a:pPr algn="ctr"/>
            <a:r>
              <a:rPr lang="en-US" sz="1400" dirty="0">
                <a:solidFill>
                  <a:schemeClr val="bg1"/>
                </a:solidFill>
              </a:rPr>
              <a:t>(</a:t>
            </a:r>
            <a:r>
              <a:rPr lang="en-US" sz="1400" dirty="0" err="1">
                <a:solidFill>
                  <a:schemeClr val="bg1"/>
                </a:solidFill>
              </a:rPr>
              <a:t>track&amp;comms</a:t>
            </a:r>
            <a:r>
              <a:rPr lang="en-US" sz="1400" dirty="0">
                <a:solidFill>
                  <a:schemeClr val="bg1"/>
                </a:solidFill>
              </a:rPr>
              <a:t>)</a:t>
            </a:r>
          </a:p>
        </p:txBody>
      </p:sp>
      <p:sp>
        <p:nvSpPr>
          <p:cNvPr id="43" name="Rectangle 42"/>
          <p:cNvSpPr/>
          <p:nvPr/>
        </p:nvSpPr>
        <p:spPr>
          <a:xfrm>
            <a:off x="7072149" y="1677276"/>
            <a:ext cx="346472" cy="140862"/>
          </a:xfrm>
          <a:prstGeom prst="rect">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bg1"/>
              </a:solidFill>
            </a:endParaRPr>
          </a:p>
        </p:txBody>
      </p:sp>
      <p:sp>
        <p:nvSpPr>
          <p:cNvPr id="45" name="Rectangle 44"/>
          <p:cNvSpPr/>
          <p:nvPr/>
        </p:nvSpPr>
        <p:spPr>
          <a:xfrm>
            <a:off x="7163521" y="2434595"/>
            <a:ext cx="136957" cy="634920"/>
          </a:xfrm>
          <a:prstGeom prst="rect">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bg1"/>
              </a:solidFill>
            </a:endParaRPr>
          </a:p>
        </p:txBody>
      </p:sp>
      <p:sp>
        <p:nvSpPr>
          <p:cNvPr id="46" name="TextBox 45"/>
          <p:cNvSpPr txBox="1"/>
          <p:nvPr/>
        </p:nvSpPr>
        <p:spPr>
          <a:xfrm>
            <a:off x="6329805" y="2975417"/>
            <a:ext cx="868535" cy="307777"/>
          </a:xfrm>
          <a:prstGeom prst="rect">
            <a:avLst/>
          </a:prstGeom>
          <a:noFill/>
        </p:spPr>
        <p:txBody>
          <a:bodyPr wrap="none" rtlCol="0">
            <a:spAutoFit/>
          </a:bodyPr>
          <a:lstStyle/>
          <a:p>
            <a:r>
              <a:rPr lang="en-US" sz="1400">
                <a:solidFill>
                  <a:schemeClr val="bg1"/>
                </a:solidFill>
              </a:rPr>
              <a:t>INS/DVL</a:t>
            </a:r>
          </a:p>
        </p:txBody>
      </p:sp>
      <p:sp>
        <p:nvSpPr>
          <p:cNvPr id="49" name="Rectangle 48"/>
          <p:cNvSpPr/>
          <p:nvPr/>
        </p:nvSpPr>
        <p:spPr>
          <a:xfrm>
            <a:off x="7494122" y="2844869"/>
            <a:ext cx="255840" cy="125744"/>
          </a:xfrm>
          <a:prstGeom prst="rect">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bg1"/>
              </a:solidFill>
            </a:endParaRPr>
          </a:p>
        </p:txBody>
      </p:sp>
      <p:sp>
        <p:nvSpPr>
          <p:cNvPr id="50" name="TextBox 49"/>
          <p:cNvSpPr txBox="1"/>
          <p:nvPr/>
        </p:nvSpPr>
        <p:spPr>
          <a:xfrm>
            <a:off x="7512396" y="2943205"/>
            <a:ext cx="1599413" cy="523220"/>
          </a:xfrm>
          <a:prstGeom prst="rect">
            <a:avLst/>
          </a:prstGeom>
          <a:noFill/>
        </p:spPr>
        <p:txBody>
          <a:bodyPr wrap="square" rtlCol="0">
            <a:spAutoFit/>
          </a:bodyPr>
          <a:lstStyle/>
          <a:p>
            <a:r>
              <a:rPr lang="en-US" sz="1400">
                <a:solidFill>
                  <a:schemeClr val="bg1"/>
                </a:solidFill>
              </a:rPr>
              <a:t>hibernation controller</a:t>
            </a:r>
          </a:p>
        </p:txBody>
      </p:sp>
      <p:sp>
        <p:nvSpPr>
          <p:cNvPr id="51" name="TextBox 50"/>
          <p:cNvSpPr txBox="1"/>
          <p:nvPr/>
        </p:nvSpPr>
        <p:spPr>
          <a:xfrm>
            <a:off x="3095145" y="2436489"/>
            <a:ext cx="632805" cy="307777"/>
          </a:xfrm>
          <a:prstGeom prst="rect">
            <a:avLst/>
          </a:prstGeom>
          <a:solidFill>
            <a:schemeClr val="bg1"/>
          </a:solidFill>
          <a:ln>
            <a:solidFill>
              <a:srgbClr val="000000"/>
            </a:solidFill>
          </a:ln>
        </p:spPr>
        <p:txBody>
          <a:bodyPr wrap="square" rtlCol="0">
            <a:spAutoFit/>
          </a:bodyPr>
          <a:lstStyle/>
          <a:p>
            <a:pPr algn="ctr"/>
            <a:r>
              <a:rPr lang="en-US" sz="1400">
                <a:solidFill>
                  <a:schemeClr val="bg1"/>
                </a:solidFill>
              </a:rPr>
              <a:t>nose</a:t>
            </a:r>
          </a:p>
        </p:txBody>
      </p:sp>
      <p:cxnSp>
        <p:nvCxnSpPr>
          <p:cNvPr id="54" name="Curved Connector 53"/>
          <p:cNvCxnSpPr/>
          <p:nvPr/>
        </p:nvCxnSpPr>
        <p:spPr>
          <a:xfrm rot="5400000">
            <a:off x="6741224" y="3017502"/>
            <a:ext cx="880495" cy="800312"/>
          </a:xfrm>
          <a:prstGeom prst="curvedConnector3">
            <a:avLst/>
          </a:prstGeom>
          <a:ln>
            <a:solidFill>
              <a:schemeClr val="bg1">
                <a:lumMod val="50000"/>
              </a:schemeClr>
            </a:solidFill>
          </a:ln>
          <a:effectLst/>
        </p:spPr>
        <p:style>
          <a:lnRef idx="2">
            <a:schemeClr val="accent1"/>
          </a:lnRef>
          <a:fillRef idx="0">
            <a:schemeClr val="accent1"/>
          </a:fillRef>
          <a:effectRef idx="1">
            <a:schemeClr val="accent1"/>
          </a:effectRef>
          <a:fontRef idx="minor">
            <a:schemeClr val="tx1"/>
          </a:fontRef>
        </p:style>
      </p:cxnSp>
      <p:sp>
        <p:nvSpPr>
          <p:cNvPr id="56" name="TextBox 55"/>
          <p:cNvSpPr txBox="1"/>
          <p:nvPr/>
        </p:nvSpPr>
        <p:spPr>
          <a:xfrm>
            <a:off x="6402199" y="3845091"/>
            <a:ext cx="2413003" cy="738664"/>
          </a:xfrm>
          <a:prstGeom prst="rect">
            <a:avLst/>
          </a:prstGeom>
          <a:noFill/>
          <a:ln>
            <a:solidFill>
              <a:srgbClr val="000000"/>
            </a:solidFill>
          </a:ln>
        </p:spPr>
        <p:txBody>
          <a:bodyPr wrap="none" rtlCol="0">
            <a:spAutoFit/>
          </a:bodyPr>
          <a:lstStyle/>
          <a:p>
            <a:r>
              <a:rPr lang="en-US" sz="1400" b="1">
                <a:solidFill>
                  <a:schemeClr val="bg1"/>
                </a:solidFill>
              </a:rPr>
              <a:t>trigger:</a:t>
            </a:r>
          </a:p>
          <a:p>
            <a:r>
              <a:rPr lang="en-US" sz="1400">
                <a:solidFill>
                  <a:schemeClr val="bg1"/>
                </a:solidFill>
              </a:rPr>
              <a:t>a-modem (benthic)</a:t>
            </a:r>
          </a:p>
          <a:p>
            <a:r>
              <a:rPr lang="en-US" sz="1400">
                <a:solidFill>
                  <a:schemeClr val="bg1"/>
                </a:solidFill>
              </a:rPr>
              <a:t>eruption detector (arctic)</a:t>
            </a:r>
          </a:p>
        </p:txBody>
      </p:sp>
      <p:sp>
        <p:nvSpPr>
          <p:cNvPr id="58" name="TextBox 57"/>
          <p:cNvSpPr txBox="1"/>
          <p:nvPr/>
        </p:nvSpPr>
        <p:spPr>
          <a:xfrm>
            <a:off x="6365965" y="157690"/>
            <a:ext cx="2630391" cy="830997"/>
          </a:xfrm>
          <a:prstGeom prst="rect">
            <a:avLst/>
          </a:prstGeom>
          <a:solidFill>
            <a:schemeClr val="tx1"/>
          </a:solidFill>
        </p:spPr>
        <p:txBody>
          <a:bodyPr wrap="square" rtlCol="0">
            <a:spAutoFit/>
          </a:bodyPr>
          <a:lstStyle/>
          <a:p>
            <a:pPr algn="ctr"/>
            <a:r>
              <a:rPr lang="en-US" sz="2400" b="1">
                <a:solidFill>
                  <a:schemeClr val="bg1"/>
                </a:solidFill>
              </a:rPr>
              <a:t>Notional Vehicle</a:t>
            </a:r>
          </a:p>
        </p:txBody>
      </p:sp>
      <p:sp>
        <p:nvSpPr>
          <p:cNvPr id="47" name="Rectangle 46"/>
          <p:cNvSpPr/>
          <p:nvPr/>
        </p:nvSpPr>
        <p:spPr>
          <a:xfrm>
            <a:off x="4352203" y="2835211"/>
            <a:ext cx="817981" cy="125188"/>
          </a:xfrm>
          <a:prstGeom prst="rect">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bg1"/>
              </a:solidFill>
            </a:endParaRPr>
          </a:p>
        </p:txBody>
      </p:sp>
      <p:sp>
        <p:nvSpPr>
          <p:cNvPr id="48" name="TextBox 47"/>
          <p:cNvSpPr txBox="1"/>
          <p:nvPr/>
        </p:nvSpPr>
        <p:spPr>
          <a:xfrm>
            <a:off x="4227116" y="2933547"/>
            <a:ext cx="2036799" cy="307777"/>
          </a:xfrm>
          <a:prstGeom prst="rect">
            <a:avLst/>
          </a:prstGeom>
          <a:noFill/>
        </p:spPr>
        <p:txBody>
          <a:bodyPr wrap="square" rtlCol="0">
            <a:spAutoFit/>
          </a:bodyPr>
          <a:lstStyle/>
          <a:p>
            <a:r>
              <a:rPr lang="en-US" sz="1400" dirty="0">
                <a:solidFill>
                  <a:schemeClr val="bg1"/>
                </a:solidFill>
              </a:rPr>
              <a:t>emergency scuttle</a:t>
            </a:r>
          </a:p>
        </p:txBody>
      </p:sp>
      <p:sp>
        <p:nvSpPr>
          <p:cNvPr id="2" name="Left Brace 1"/>
          <p:cNvSpPr/>
          <p:nvPr/>
        </p:nvSpPr>
        <p:spPr>
          <a:xfrm rot="5400000">
            <a:off x="5738544" y="-1477390"/>
            <a:ext cx="176594" cy="5463393"/>
          </a:xfrm>
          <a:prstGeom prst="lef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solidFill>
                <a:schemeClr val="bg1"/>
              </a:solidFill>
            </a:endParaRPr>
          </a:p>
        </p:txBody>
      </p:sp>
      <p:sp>
        <p:nvSpPr>
          <p:cNvPr id="53" name="TextBox 52"/>
          <p:cNvSpPr txBox="1"/>
          <p:nvPr/>
        </p:nvSpPr>
        <p:spPr>
          <a:xfrm>
            <a:off x="4798830" y="858232"/>
            <a:ext cx="2070148" cy="307777"/>
          </a:xfrm>
          <a:prstGeom prst="rect">
            <a:avLst/>
          </a:prstGeom>
          <a:noFill/>
        </p:spPr>
        <p:txBody>
          <a:bodyPr wrap="none" rtlCol="0">
            <a:spAutoFit/>
          </a:bodyPr>
          <a:lstStyle/>
          <a:p>
            <a:r>
              <a:rPr lang="en-US" sz="1400">
                <a:solidFill>
                  <a:schemeClr val="bg1"/>
                </a:solidFill>
              </a:rPr>
              <a:t>corrosion-free exterior</a:t>
            </a:r>
          </a:p>
        </p:txBody>
      </p:sp>
      <p:sp>
        <p:nvSpPr>
          <p:cNvPr id="3" name="Rectangle 2"/>
          <p:cNvSpPr/>
          <p:nvPr/>
        </p:nvSpPr>
        <p:spPr>
          <a:xfrm>
            <a:off x="157524" y="167771"/>
            <a:ext cx="1588923" cy="1040622"/>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cxnSp>
        <p:nvCxnSpPr>
          <p:cNvPr id="55" name="Straight Connector 54"/>
          <p:cNvCxnSpPr/>
          <p:nvPr/>
        </p:nvCxnSpPr>
        <p:spPr>
          <a:xfrm flipV="1">
            <a:off x="879642" y="3069515"/>
            <a:ext cx="11421" cy="1534493"/>
          </a:xfrm>
          <a:prstGeom prst="line">
            <a:avLst/>
          </a:prstGeom>
          <a:ln>
            <a:solidFill>
              <a:schemeClr val="bg1">
                <a:lumMod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60" name="Straight Connector 59"/>
          <p:cNvCxnSpPr/>
          <p:nvPr/>
        </p:nvCxnSpPr>
        <p:spPr>
          <a:xfrm>
            <a:off x="2263460" y="2685592"/>
            <a:ext cx="594749" cy="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sp>
        <p:nvSpPr>
          <p:cNvPr id="65" name="Rectangle 64"/>
          <p:cNvSpPr/>
          <p:nvPr/>
        </p:nvSpPr>
        <p:spPr>
          <a:xfrm>
            <a:off x="648129" y="1947310"/>
            <a:ext cx="231513" cy="151435"/>
          </a:xfrm>
          <a:prstGeom prst="rect">
            <a:avLst/>
          </a:prstGeom>
          <a:solidFill>
            <a:srgbClr val="92D0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a:solidFill>
                <a:schemeClr val="bg1"/>
              </a:solidFill>
            </a:endParaRPr>
          </a:p>
        </p:txBody>
      </p:sp>
      <p:sp>
        <p:nvSpPr>
          <p:cNvPr id="66" name="Rectangle 65"/>
          <p:cNvSpPr/>
          <p:nvPr/>
        </p:nvSpPr>
        <p:spPr>
          <a:xfrm>
            <a:off x="3241252" y="2278285"/>
            <a:ext cx="231513" cy="151435"/>
          </a:xfrm>
          <a:prstGeom prst="rect">
            <a:avLst/>
          </a:prstGeom>
          <a:solidFill>
            <a:srgbClr val="92D0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a:solidFill>
                <a:schemeClr val="bg1"/>
              </a:solidFill>
            </a:endParaRPr>
          </a:p>
        </p:txBody>
      </p:sp>
      <p:sp>
        <p:nvSpPr>
          <p:cNvPr id="68" name="TextBox 67"/>
          <p:cNvSpPr txBox="1"/>
          <p:nvPr/>
        </p:nvSpPr>
        <p:spPr>
          <a:xfrm>
            <a:off x="-35084" y="1384865"/>
            <a:ext cx="891415" cy="523220"/>
          </a:xfrm>
          <a:prstGeom prst="rect">
            <a:avLst/>
          </a:prstGeom>
          <a:noFill/>
        </p:spPr>
        <p:txBody>
          <a:bodyPr wrap="square" rtlCol="0">
            <a:spAutoFit/>
          </a:bodyPr>
          <a:lstStyle/>
          <a:p>
            <a:r>
              <a:rPr lang="en-US" sz="1400" dirty="0" smtClean="0">
                <a:solidFill>
                  <a:schemeClr val="bg1"/>
                </a:solidFill>
              </a:rPr>
              <a:t>Data Transfer</a:t>
            </a:r>
            <a:endParaRPr lang="en-US" sz="1400" dirty="0">
              <a:solidFill>
                <a:schemeClr val="bg1"/>
              </a:solidFill>
            </a:endParaRPr>
          </a:p>
        </p:txBody>
      </p:sp>
      <p:sp>
        <p:nvSpPr>
          <p:cNvPr id="61" name="Rectangle 60"/>
          <p:cNvSpPr/>
          <p:nvPr/>
        </p:nvSpPr>
        <p:spPr>
          <a:xfrm>
            <a:off x="2639954" y="2534157"/>
            <a:ext cx="78461" cy="151435"/>
          </a:xfrm>
          <a:prstGeom prst="rect">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a:solidFill>
                <a:schemeClr val="bg1"/>
              </a:solidFill>
            </a:endParaRPr>
          </a:p>
        </p:txBody>
      </p:sp>
      <p:sp>
        <p:nvSpPr>
          <p:cNvPr id="62" name="TextBox 61"/>
          <p:cNvSpPr txBox="1"/>
          <p:nvPr/>
        </p:nvSpPr>
        <p:spPr>
          <a:xfrm>
            <a:off x="1500853" y="2023758"/>
            <a:ext cx="1269899" cy="307777"/>
          </a:xfrm>
          <a:prstGeom prst="rect">
            <a:avLst/>
          </a:prstGeom>
          <a:noFill/>
        </p:spPr>
        <p:txBody>
          <a:bodyPr wrap="none" rtlCol="0">
            <a:spAutoFit/>
          </a:bodyPr>
          <a:lstStyle/>
          <a:p>
            <a:r>
              <a:rPr lang="en-US" sz="1400" dirty="0" smtClean="0">
                <a:solidFill>
                  <a:schemeClr val="bg1"/>
                </a:solidFill>
              </a:rPr>
              <a:t>Cable Latch</a:t>
            </a:r>
            <a:endParaRPr lang="en-US" sz="1400" dirty="0">
              <a:solidFill>
                <a:schemeClr val="bg1"/>
              </a:solidFill>
            </a:endParaRPr>
          </a:p>
        </p:txBody>
      </p:sp>
      <p:sp>
        <p:nvSpPr>
          <p:cNvPr id="63" name="TextBox 62"/>
          <p:cNvSpPr txBox="1"/>
          <p:nvPr/>
        </p:nvSpPr>
        <p:spPr>
          <a:xfrm>
            <a:off x="1471255" y="2762784"/>
            <a:ext cx="901209" cy="307777"/>
          </a:xfrm>
          <a:prstGeom prst="rect">
            <a:avLst/>
          </a:prstGeom>
          <a:noFill/>
        </p:spPr>
        <p:txBody>
          <a:bodyPr wrap="none" rtlCol="0">
            <a:spAutoFit/>
          </a:bodyPr>
          <a:lstStyle/>
          <a:p>
            <a:r>
              <a:rPr lang="en-US" sz="1400" dirty="0" smtClean="0">
                <a:solidFill>
                  <a:schemeClr val="bg1"/>
                </a:solidFill>
              </a:rPr>
              <a:t>Whiskers</a:t>
            </a:r>
            <a:endParaRPr lang="en-US" sz="1400" dirty="0">
              <a:solidFill>
                <a:schemeClr val="bg1"/>
              </a:solidFill>
            </a:endParaRPr>
          </a:p>
        </p:txBody>
      </p:sp>
      <p:sp>
        <p:nvSpPr>
          <p:cNvPr id="64" name="TextBox 63"/>
          <p:cNvSpPr txBox="1"/>
          <p:nvPr/>
        </p:nvSpPr>
        <p:spPr>
          <a:xfrm>
            <a:off x="3448955" y="1730476"/>
            <a:ext cx="891415" cy="523220"/>
          </a:xfrm>
          <a:prstGeom prst="rect">
            <a:avLst/>
          </a:prstGeom>
          <a:noFill/>
        </p:spPr>
        <p:txBody>
          <a:bodyPr wrap="square" rtlCol="0">
            <a:spAutoFit/>
          </a:bodyPr>
          <a:lstStyle/>
          <a:p>
            <a:r>
              <a:rPr lang="en-US" sz="1400" dirty="0" smtClean="0">
                <a:solidFill>
                  <a:schemeClr val="bg1"/>
                </a:solidFill>
              </a:rPr>
              <a:t>Data Transfer</a:t>
            </a:r>
            <a:endParaRPr lang="en-US" sz="1400" dirty="0">
              <a:solidFill>
                <a:schemeClr val="bg1"/>
              </a:solidFill>
            </a:endParaRPr>
          </a:p>
        </p:txBody>
      </p:sp>
    </p:spTree>
    <p:extLst>
      <p:ext uri="{BB962C8B-B14F-4D97-AF65-F5344CB8AC3E}">
        <p14:creationId xmlns:p14="http://schemas.microsoft.com/office/powerpoint/2010/main" val="4007682975"/>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extLst>
              <a:ext uri="{28A0092B-C50C-407E-A947-70E740481C1C}">
                <a14:useLocalDpi xmlns:a14="http://schemas.microsoft.com/office/drawing/2010/main" val="0"/>
              </a:ext>
            </a:extLst>
          </a:blip>
          <a:srcRect l="29315" r="28014"/>
          <a:stretch/>
        </p:blipFill>
        <p:spPr>
          <a:xfrm>
            <a:off x="5079069" y="964502"/>
            <a:ext cx="3745516" cy="5679633"/>
          </a:xfrm>
          <a:prstGeom prst="rect">
            <a:avLst/>
          </a:prstGeom>
        </p:spPr>
      </p:pic>
      <p:sp>
        <p:nvSpPr>
          <p:cNvPr id="4" name="TextBox 3"/>
          <p:cNvSpPr txBox="1"/>
          <p:nvPr/>
        </p:nvSpPr>
        <p:spPr>
          <a:xfrm>
            <a:off x="1822536" y="231731"/>
            <a:ext cx="5690982" cy="584775"/>
          </a:xfrm>
          <a:prstGeom prst="rect">
            <a:avLst/>
          </a:prstGeom>
          <a:noFill/>
        </p:spPr>
        <p:txBody>
          <a:bodyPr wrap="none" rtlCol="0">
            <a:spAutoFit/>
          </a:bodyPr>
          <a:lstStyle/>
          <a:p>
            <a:r>
              <a:rPr lang="en-US" sz="3200" dirty="0" smtClean="0">
                <a:solidFill>
                  <a:schemeClr val="bg1"/>
                </a:solidFill>
                <a:latin typeface="+mj-lt"/>
              </a:rPr>
              <a:t>Test Dock for offshore MBARI</a:t>
            </a:r>
            <a:endParaRPr lang="en-US" sz="3200" dirty="0">
              <a:solidFill>
                <a:schemeClr val="bg1"/>
              </a:solidFill>
              <a:latin typeface="+mj-lt"/>
            </a:endParaRPr>
          </a:p>
        </p:txBody>
      </p:sp>
      <p:sp>
        <p:nvSpPr>
          <p:cNvPr id="5" name="TextBox 4"/>
          <p:cNvSpPr txBox="1"/>
          <p:nvPr/>
        </p:nvSpPr>
        <p:spPr>
          <a:xfrm>
            <a:off x="770351" y="1828800"/>
            <a:ext cx="3701441" cy="3416320"/>
          </a:xfrm>
          <a:prstGeom prst="rect">
            <a:avLst/>
          </a:prstGeom>
          <a:noFill/>
        </p:spPr>
        <p:txBody>
          <a:bodyPr wrap="square" rtlCol="0">
            <a:spAutoFit/>
          </a:bodyPr>
          <a:lstStyle/>
          <a:p>
            <a:pPr marL="285750" indent="-285750">
              <a:buFont typeface="Arial" panose="020B0604020202020204" pitchFamily="34" charset="0"/>
              <a:buChar char="•"/>
            </a:pPr>
            <a:r>
              <a:rPr lang="en-US" sz="2400" dirty="0" smtClean="0">
                <a:solidFill>
                  <a:schemeClr val="bg1"/>
                </a:solidFill>
                <a:latin typeface="+mj-lt"/>
              </a:rPr>
              <a:t>Line-capture docking</a:t>
            </a:r>
          </a:p>
          <a:p>
            <a:pPr marL="285750" indent="-285750">
              <a:buFont typeface="Arial" panose="020B0604020202020204" pitchFamily="34" charset="0"/>
              <a:buChar char="•"/>
            </a:pPr>
            <a:r>
              <a:rPr lang="en-US" sz="2400" dirty="0" smtClean="0">
                <a:solidFill>
                  <a:schemeClr val="bg1"/>
                </a:solidFill>
                <a:latin typeface="+mj-lt"/>
              </a:rPr>
              <a:t>High bandwidth </a:t>
            </a:r>
            <a:r>
              <a:rPr lang="en-US" sz="2400" dirty="0" err="1" smtClean="0">
                <a:solidFill>
                  <a:schemeClr val="bg1"/>
                </a:solidFill>
                <a:latin typeface="+mj-lt"/>
              </a:rPr>
              <a:t>comms</a:t>
            </a:r>
            <a:r>
              <a:rPr lang="en-US" sz="2400" dirty="0" smtClean="0">
                <a:solidFill>
                  <a:schemeClr val="bg1"/>
                </a:solidFill>
                <a:latin typeface="+mj-lt"/>
              </a:rPr>
              <a:t> to MBARI </a:t>
            </a:r>
          </a:p>
          <a:p>
            <a:pPr marL="742950" lvl="1" indent="-285750">
              <a:buFont typeface="Arial" panose="020B0604020202020204" pitchFamily="34" charset="0"/>
              <a:buChar char="•"/>
            </a:pPr>
            <a:r>
              <a:rPr lang="en-US" sz="2400" dirty="0" smtClean="0">
                <a:solidFill>
                  <a:schemeClr val="bg1"/>
                </a:solidFill>
                <a:latin typeface="+mj-lt"/>
              </a:rPr>
              <a:t>&lt;4 </a:t>
            </a:r>
            <a:r>
              <a:rPr lang="en-US" sz="2400" dirty="0" err="1" smtClean="0">
                <a:solidFill>
                  <a:schemeClr val="bg1"/>
                </a:solidFill>
                <a:latin typeface="+mj-lt"/>
              </a:rPr>
              <a:t>nmi</a:t>
            </a:r>
            <a:endParaRPr lang="en-US" sz="2400" dirty="0" smtClean="0">
              <a:solidFill>
                <a:schemeClr val="bg1"/>
              </a:solidFill>
              <a:latin typeface="+mj-lt"/>
            </a:endParaRPr>
          </a:p>
          <a:p>
            <a:pPr marL="285750" indent="-285750">
              <a:buFont typeface="Arial" panose="020B0604020202020204" pitchFamily="34" charset="0"/>
              <a:buChar char="•"/>
            </a:pPr>
            <a:r>
              <a:rPr lang="en-US" sz="2400" dirty="0" smtClean="0">
                <a:solidFill>
                  <a:schemeClr val="bg1"/>
                </a:solidFill>
                <a:latin typeface="+mj-lt"/>
              </a:rPr>
              <a:t>Homing beacon</a:t>
            </a:r>
          </a:p>
          <a:p>
            <a:pPr marL="285750" indent="-285750">
              <a:buFont typeface="Arial" panose="020B0604020202020204" pitchFamily="34" charset="0"/>
              <a:buChar char="•"/>
            </a:pPr>
            <a:r>
              <a:rPr lang="en-US" sz="2400" dirty="0" smtClean="0">
                <a:solidFill>
                  <a:schemeClr val="bg1"/>
                </a:solidFill>
                <a:latin typeface="+mj-lt"/>
              </a:rPr>
              <a:t>Live camera feed to validate</a:t>
            </a:r>
          </a:p>
          <a:p>
            <a:pPr marL="285750" indent="-285750">
              <a:buFont typeface="Arial" panose="020B0604020202020204" pitchFamily="34" charset="0"/>
              <a:buChar char="•"/>
            </a:pPr>
            <a:r>
              <a:rPr lang="en-US" sz="2400" dirty="0" smtClean="0">
                <a:solidFill>
                  <a:schemeClr val="bg1"/>
                </a:solidFill>
                <a:latin typeface="+mj-lt"/>
              </a:rPr>
              <a:t>Data transfer device </a:t>
            </a:r>
          </a:p>
          <a:p>
            <a:pPr marL="285750" indent="-285750">
              <a:buFont typeface="Arial" panose="020B0604020202020204" pitchFamily="34" charset="0"/>
              <a:buChar char="•"/>
            </a:pPr>
            <a:endParaRPr lang="en-US" sz="2400" dirty="0">
              <a:solidFill>
                <a:schemeClr val="bg1"/>
              </a:solidFill>
              <a:latin typeface="+mj-lt"/>
            </a:endParaRPr>
          </a:p>
        </p:txBody>
      </p:sp>
    </p:spTree>
    <p:extLst>
      <p:ext uri="{BB962C8B-B14F-4D97-AF65-F5344CB8AC3E}">
        <p14:creationId xmlns:p14="http://schemas.microsoft.com/office/powerpoint/2010/main" val="12088057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smtClean="0">
                <a:solidFill>
                  <a:schemeClr val="bg1"/>
                </a:solidFill>
                <a:latin typeface="Arial Rounded MT Bold" panose="020F0704030504030204" pitchFamily="34" charset="0"/>
              </a:rPr>
              <a:t>What are the Risk elements?</a:t>
            </a:r>
            <a:endParaRPr lang="en-US" dirty="0">
              <a:solidFill>
                <a:schemeClr val="bg1"/>
              </a:solidFill>
              <a:latin typeface="Arial Rounded MT Bold" panose="020F0704030504030204" pitchFamily="34" charset="0"/>
            </a:endParaRPr>
          </a:p>
        </p:txBody>
      </p:sp>
      <p:sp>
        <p:nvSpPr>
          <p:cNvPr id="5" name="Content Placeholder 4"/>
          <p:cNvSpPr>
            <a:spLocks noGrp="1"/>
          </p:cNvSpPr>
          <p:nvPr>
            <p:ph idx="1"/>
          </p:nvPr>
        </p:nvSpPr>
        <p:spPr>
          <a:xfrm>
            <a:off x="920662" y="1734856"/>
            <a:ext cx="6914369" cy="4177429"/>
          </a:xfrm>
          <a:ln w="38100">
            <a:solidFill>
              <a:schemeClr val="accent2"/>
            </a:solidFill>
          </a:ln>
        </p:spPr>
        <p:txBody>
          <a:bodyPr>
            <a:noAutofit/>
          </a:bodyPr>
          <a:lstStyle/>
          <a:p>
            <a:pPr>
              <a:buClrTx/>
            </a:pPr>
            <a:r>
              <a:rPr lang="en-US" dirty="0">
                <a:solidFill>
                  <a:schemeClr val="bg1"/>
                </a:solidFill>
                <a:latin typeface="Arial Rounded MT Bold" panose="020F0704030504030204" pitchFamily="34" charset="0"/>
              </a:rPr>
              <a:t>Schedule (arctic AUV 2019 launch </a:t>
            </a:r>
            <a:r>
              <a:rPr lang="en-US" dirty="0" smtClean="0">
                <a:solidFill>
                  <a:schemeClr val="bg1"/>
                </a:solidFill>
                <a:latin typeface="Arial Rounded MT Bold" panose="020F0704030504030204" pitchFamily="34" charset="0"/>
              </a:rPr>
              <a:t>window)</a:t>
            </a:r>
          </a:p>
          <a:p>
            <a:pPr>
              <a:buClrTx/>
            </a:pPr>
            <a:r>
              <a:rPr lang="en-US" dirty="0" smtClean="0">
                <a:solidFill>
                  <a:schemeClr val="bg1"/>
                </a:solidFill>
                <a:latin typeface="Arial Rounded MT Bold" panose="020F0704030504030204" pitchFamily="34" charset="0"/>
              </a:rPr>
              <a:t>Environmental exposure</a:t>
            </a:r>
          </a:p>
          <a:p>
            <a:pPr>
              <a:buClrTx/>
            </a:pPr>
            <a:r>
              <a:rPr lang="en-US" dirty="0" smtClean="0">
                <a:solidFill>
                  <a:schemeClr val="bg1"/>
                </a:solidFill>
                <a:latin typeface="Arial Rounded MT Bold" panose="020F0704030504030204" pitchFamily="34" charset="0"/>
              </a:rPr>
              <a:t>Long-duration</a:t>
            </a:r>
          </a:p>
          <a:p>
            <a:pPr>
              <a:buClrTx/>
            </a:pPr>
            <a:r>
              <a:rPr lang="en-US" dirty="0" smtClean="0">
                <a:solidFill>
                  <a:schemeClr val="bg1"/>
                </a:solidFill>
                <a:latin typeface="Arial Rounded MT Bold" panose="020F0704030504030204" pitchFamily="34" charset="0"/>
              </a:rPr>
              <a:t>Robust docking/undocking</a:t>
            </a:r>
            <a:endParaRPr lang="en-US" dirty="0">
              <a:solidFill>
                <a:schemeClr val="bg1"/>
              </a:solidFill>
              <a:latin typeface="Arial Rounded MT Bold" panose="020F0704030504030204" pitchFamily="34" charset="0"/>
            </a:endParaRPr>
          </a:p>
          <a:p>
            <a:pPr>
              <a:buClrTx/>
            </a:pPr>
            <a:r>
              <a:rPr lang="en-US" dirty="0" smtClean="0">
                <a:solidFill>
                  <a:schemeClr val="bg1"/>
                </a:solidFill>
                <a:latin typeface="Arial Rounded MT Bold" panose="020F0704030504030204" pitchFamily="34" charset="0"/>
              </a:rPr>
              <a:t>Software reliability &amp; error-handling</a:t>
            </a:r>
            <a:endParaRPr lang="en-US" dirty="0">
              <a:solidFill>
                <a:schemeClr val="bg1"/>
              </a:solidFill>
              <a:latin typeface="Arial Rounded MT Bold" panose="020F0704030504030204" pitchFamily="34" charset="0"/>
            </a:endParaRPr>
          </a:p>
          <a:p>
            <a:pPr>
              <a:buClrTx/>
            </a:pPr>
            <a:r>
              <a:rPr lang="en-US" dirty="0" smtClean="0">
                <a:solidFill>
                  <a:schemeClr val="bg1"/>
                </a:solidFill>
                <a:latin typeface="Arial Rounded MT Bold" panose="020F0704030504030204" pitchFamily="34" charset="0"/>
              </a:rPr>
              <a:t>Testing </a:t>
            </a:r>
            <a:r>
              <a:rPr lang="en-US" dirty="0">
                <a:solidFill>
                  <a:schemeClr val="bg1"/>
                </a:solidFill>
                <a:latin typeface="Arial Rounded MT Bold" panose="020F0704030504030204" pitchFamily="34" charset="0"/>
              </a:rPr>
              <a:t>long mission in a short </a:t>
            </a:r>
            <a:r>
              <a:rPr lang="en-US" dirty="0" smtClean="0">
                <a:solidFill>
                  <a:schemeClr val="bg1"/>
                </a:solidFill>
                <a:latin typeface="Arial Rounded MT Bold" panose="020F0704030504030204" pitchFamily="34" charset="0"/>
              </a:rPr>
              <a:t>time</a:t>
            </a:r>
          </a:p>
          <a:p>
            <a:pPr>
              <a:buClrTx/>
            </a:pPr>
            <a:r>
              <a:rPr lang="en-US" dirty="0" smtClean="0">
                <a:solidFill>
                  <a:schemeClr val="bg1"/>
                </a:solidFill>
                <a:latin typeface="Arial Rounded MT Bold" panose="020F0704030504030204" pitchFamily="34" charset="0"/>
              </a:rPr>
              <a:t>Cannot </a:t>
            </a:r>
            <a:r>
              <a:rPr lang="en-US" dirty="0">
                <a:solidFill>
                  <a:schemeClr val="bg1"/>
                </a:solidFill>
                <a:latin typeface="Arial Rounded MT Bold" panose="020F0704030504030204" pitchFamily="34" charset="0"/>
              </a:rPr>
              <a:t>monitor AUV </a:t>
            </a:r>
            <a:r>
              <a:rPr lang="en-US" dirty="0" smtClean="0">
                <a:solidFill>
                  <a:schemeClr val="bg1"/>
                </a:solidFill>
                <a:latin typeface="Arial Rounded MT Bold" panose="020F0704030504030204" pitchFamily="34" charset="0"/>
              </a:rPr>
              <a:t>status</a:t>
            </a:r>
          </a:p>
          <a:p>
            <a:pPr marL="114300" indent="0">
              <a:buClrTx/>
              <a:buNone/>
            </a:pPr>
            <a:endParaRPr lang="en-US" dirty="0" smtClean="0">
              <a:solidFill>
                <a:schemeClr val="bg1"/>
              </a:solidFill>
              <a:latin typeface="Arial Rounded MT Bold" panose="020F0704030504030204" pitchFamily="34" charset="0"/>
            </a:endParaRPr>
          </a:p>
          <a:p>
            <a:pPr>
              <a:buClrTx/>
            </a:pPr>
            <a:r>
              <a:rPr lang="en-US" dirty="0" smtClean="0">
                <a:solidFill>
                  <a:schemeClr val="bg1"/>
                </a:solidFill>
                <a:latin typeface="Arial Rounded MT Bold" panose="020F0704030504030204" pitchFamily="34" charset="0"/>
              </a:rPr>
              <a:t>Cost and # of operational assets</a:t>
            </a:r>
            <a:endParaRPr lang="en-US" dirty="0">
              <a:solidFill>
                <a:schemeClr val="bg1"/>
              </a:solidFill>
              <a:latin typeface="Arial Rounded MT Bold" panose="020F0704030504030204" pitchFamily="34" charset="0"/>
            </a:endParaRPr>
          </a:p>
        </p:txBody>
      </p:sp>
    </p:spTree>
    <p:extLst>
      <p:ext uri="{BB962C8B-B14F-4D97-AF65-F5344CB8AC3E}">
        <p14:creationId xmlns:p14="http://schemas.microsoft.com/office/powerpoint/2010/main" val="2250405072"/>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bg1"/>
                </a:solidFill>
                <a:latin typeface="Arial Rounded MT Bold" panose="020F0704030504030204" pitchFamily="34" charset="0"/>
              </a:rPr>
              <a:t>Risk Reduction</a:t>
            </a:r>
            <a:endParaRPr lang="en-US" dirty="0">
              <a:solidFill>
                <a:schemeClr val="bg1"/>
              </a:solidFill>
              <a:latin typeface="Arial Rounded MT Bold" panose="020F0704030504030204" pitchFamily="34"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796364865"/>
              </p:ext>
            </p:extLst>
          </p:nvPr>
        </p:nvGraphicFramePr>
        <p:xfrm>
          <a:off x="459548" y="2007227"/>
          <a:ext cx="8628328" cy="4023359"/>
        </p:xfrm>
        <a:graphic>
          <a:graphicData uri="http://schemas.openxmlformats.org/drawingml/2006/table">
            <a:tbl>
              <a:tblPr firstRow="1" bandRow="1">
                <a:tableStyleId>{5C22544A-7EE6-4342-B048-85BDC9FD1C3A}</a:tableStyleId>
              </a:tblPr>
              <a:tblGrid>
                <a:gridCol w="4194114"/>
                <a:gridCol w="4434214"/>
              </a:tblGrid>
              <a:tr h="316361">
                <a:tc>
                  <a:txBody>
                    <a:bodyPr/>
                    <a:lstStyle/>
                    <a:p>
                      <a:r>
                        <a:rPr lang="en-US" dirty="0">
                          <a:latin typeface="Arial Rounded MT Bold" panose="020F0704030504030204" pitchFamily="34" charset="0"/>
                        </a:rPr>
                        <a:t>Risk</a:t>
                      </a:r>
                    </a:p>
                  </a:txBody>
                  <a:tcPr/>
                </a:tc>
                <a:tc>
                  <a:txBody>
                    <a:bodyPr/>
                    <a:lstStyle/>
                    <a:p>
                      <a:r>
                        <a:rPr lang="en-US">
                          <a:latin typeface="Arial Rounded MT Bold" panose="020F0704030504030204" pitchFamily="34" charset="0"/>
                        </a:rPr>
                        <a:t>Approach</a:t>
                      </a:r>
                    </a:p>
                  </a:txBody>
                  <a:tcPr/>
                </a:tc>
              </a:tr>
              <a:tr h="780067">
                <a:tc>
                  <a:txBody>
                    <a:bodyPr/>
                    <a:lstStyle/>
                    <a:p>
                      <a:r>
                        <a:rPr lang="en-US">
                          <a:latin typeface="Arial Rounded MT Bold" panose="020F0704030504030204" pitchFamily="34" charset="0"/>
                        </a:rPr>
                        <a:t>Schedule</a:t>
                      </a:r>
                    </a:p>
                  </a:txBody>
                  <a:tcPr/>
                </a:tc>
                <a:tc>
                  <a:txBody>
                    <a:bodyPr/>
                    <a:lstStyle/>
                    <a:p>
                      <a:pPr marL="285750" indent="-285750">
                        <a:buFont typeface="Arial"/>
                        <a:buChar char="•"/>
                      </a:pPr>
                      <a:r>
                        <a:rPr lang="en-US" dirty="0" smtClean="0">
                          <a:latin typeface="Arial Rounded MT Bold" panose="020F0704030504030204" pitchFamily="34" charset="0"/>
                        </a:rPr>
                        <a:t>Address high risk ASAP</a:t>
                      </a:r>
                    </a:p>
                    <a:p>
                      <a:pPr marL="285750" indent="-285750">
                        <a:buFont typeface="Arial"/>
                        <a:buChar char="•"/>
                      </a:pPr>
                      <a:r>
                        <a:rPr lang="en-US" baseline="0" dirty="0" smtClean="0">
                          <a:latin typeface="Arial Rounded MT Bold" panose="020F0704030504030204" pitchFamily="34" charset="0"/>
                        </a:rPr>
                        <a:t>Go/</a:t>
                      </a:r>
                      <a:r>
                        <a:rPr lang="en-US" baseline="0" dirty="0" err="1" smtClean="0">
                          <a:latin typeface="Arial Rounded MT Bold" panose="020F0704030504030204" pitchFamily="34" charset="0"/>
                        </a:rPr>
                        <a:t>NoGo</a:t>
                      </a:r>
                      <a:r>
                        <a:rPr lang="en-US" baseline="0" dirty="0" smtClean="0">
                          <a:latin typeface="Arial Rounded MT Bold" panose="020F0704030504030204" pitchFamily="34" charset="0"/>
                        </a:rPr>
                        <a:t> gates</a:t>
                      </a:r>
                    </a:p>
                    <a:p>
                      <a:pPr marL="285750" indent="-285750">
                        <a:buFont typeface="Arial"/>
                        <a:buChar char="•"/>
                      </a:pPr>
                      <a:r>
                        <a:rPr lang="en-US" baseline="0" dirty="0" smtClean="0">
                          <a:latin typeface="Arial Rounded MT Bold" panose="020F0704030504030204" pitchFamily="34" charset="0"/>
                        </a:rPr>
                        <a:t>Postpone deployment</a:t>
                      </a:r>
                      <a:endParaRPr lang="en-US" dirty="0">
                        <a:latin typeface="Arial Rounded MT Bold" panose="020F0704030504030204" pitchFamily="34" charset="0"/>
                      </a:endParaRPr>
                    </a:p>
                  </a:txBody>
                  <a:tcPr/>
                </a:tc>
              </a:tr>
              <a:tr h="546047">
                <a:tc>
                  <a:txBody>
                    <a:bodyPr/>
                    <a:lstStyle/>
                    <a:p>
                      <a:r>
                        <a:rPr lang="en-US" dirty="0">
                          <a:latin typeface="Arial Rounded MT Bold" panose="020F0704030504030204" pitchFamily="34" charset="0"/>
                        </a:rPr>
                        <a:t>Long-term environmental exposure</a:t>
                      </a:r>
                    </a:p>
                  </a:txBody>
                  <a:tcPr/>
                </a:tc>
                <a:tc>
                  <a:txBody>
                    <a:bodyPr/>
                    <a:lstStyle/>
                    <a:p>
                      <a:pPr marL="285750" indent="-285750">
                        <a:buFont typeface="Arial"/>
                        <a:buChar char="•"/>
                      </a:pPr>
                      <a:r>
                        <a:rPr lang="en-US" dirty="0">
                          <a:latin typeface="Arial Rounded MT Bold" panose="020F0704030504030204" pitchFamily="34" charset="0"/>
                        </a:rPr>
                        <a:t>all </a:t>
                      </a:r>
                      <a:r>
                        <a:rPr lang="en-US" dirty="0" err="1" smtClean="0">
                          <a:latin typeface="Arial Rounded MT Bold" panose="020F0704030504030204" pitchFamily="34" charset="0"/>
                        </a:rPr>
                        <a:t>Ti</a:t>
                      </a:r>
                      <a:r>
                        <a:rPr lang="en-US" dirty="0" smtClean="0">
                          <a:latin typeface="Arial Rounded MT Bold" panose="020F0704030504030204" pitchFamily="34" charset="0"/>
                        </a:rPr>
                        <a:t>/plastic/FRP</a:t>
                      </a:r>
                      <a:endParaRPr lang="en-US" dirty="0">
                        <a:latin typeface="Arial Rounded MT Bold" panose="020F0704030504030204" pitchFamily="34" charset="0"/>
                      </a:endParaRPr>
                    </a:p>
                    <a:p>
                      <a:pPr marL="285750" indent="-285750">
                        <a:buFont typeface="Arial"/>
                        <a:buChar char="•"/>
                      </a:pPr>
                      <a:r>
                        <a:rPr lang="en-US" dirty="0">
                          <a:latin typeface="Arial Rounded MT Bold" panose="020F0704030504030204" pitchFamily="34" charset="0"/>
                        </a:rPr>
                        <a:t>larger oil reserve / testing</a:t>
                      </a:r>
                    </a:p>
                  </a:txBody>
                  <a:tcPr/>
                </a:tc>
              </a:tr>
              <a:tr h="546047">
                <a:tc>
                  <a:txBody>
                    <a:bodyPr/>
                    <a:lstStyle/>
                    <a:p>
                      <a:r>
                        <a:rPr lang="en-US">
                          <a:latin typeface="Arial Rounded MT Bold" panose="020F0704030504030204" pitchFamily="34" charset="0"/>
                        </a:rPr>
                        <a:t>Long-duration</a:t>
                      </a:r>
                    </a:p>
                  </a:txBody>
                  <a:tcPr/>
                </a:tc>
                <a:tc>
                  <a:txBody>
                    <a:bodyPr/>
                    <a:lstStyle/>
                    <a:p>
                      <a:pPr marL="285750" indent="-285750">
                        <a:buFont typeface="Arial"/>
                        <a:buChar char="•"/>
                      </a:pPr>
                      <a:r>
                        <a:rPr lang="en-US" dirty="0" smtClean="0">
                          <a:latin typeface="Arial Rounded MT Bold" panose="020F0704030504030204" pitchFamily="34" charset="0"/>
                        </a:rPr>
                        <a:t>Independent</a:t>
                      </a:r>
                      <a:r>
                        <a:rPr lang="en-US" baseline="0" dirty="0" smtClean="0">
                          <a:latin typeface="Arial Rounded MT Bold" panose="020F0704030504030204" pitchFamily="34" charset="0"/>
                        </a:rPr>
                        <a:t> </a:t>
                      </a:r>
                      <a:r>
                        <a:rPr lang="en-US" dirty="0" smtClean="0">
                          <a:latin typeface="Arial Rounded MT Bold" panose="020F0704030504030204" pitchFamily="34" charset="0"/>
                        </a:rPr>
                        <a:t>hibernation controller</a:t>
                      </a:r>
                      <a:endParaRPr lang="en-US" dirty="0">
                        <a:latin typeface="Arial Rounded MT Bold" panose="020F0704030504030204" pitchFamily="34" charset="0"/>
                      </a:endParaRPr>
                    </a:p>
                    <a:p>
                      <a:pPr marL="285750" indent="-285750">
                        <a:buFont typeface="Arial"/>
                        <a:buChar char="•"/>
                      </a:pPr>
                      <a:r>
                        <a:rPr lang="en-US" dirty="0">
                          <a:latin typeface="Arial Rounded MT Bold" panose="020F0704030504030204" pitchFamily="34" charset="0"/>
                        </a:rPr>
                        <a:t>battery chemistry: trade study</a:t>
                      </a:r>
                    </a:p>
                  </a:txBody>
                  <a:tcPr/>
                </a:tc>
              </a:tr>
              <a:tr h="316361">
                <a:tc>
                  <a:txBody>
                    <a:bodyPr/>
                    <a:lstStyle/>
                    <a:p>
                      <a:r>
                        <a:rPr lang="en-US">
                          <a:latin typeface="Arial Rounded MT Bold" panose="020F0704030504030204" pitchFamily="34" charset="0"/>
                        </a:rPr>
                        <a:t>Robust</a:t>
                      </a:r>
                      <a:r>
                        <a:rPr lang="en-US" baseline="0">
                          <a:latin typeface="Arial Rounded MT Bold" panose="020F0704030504030204" pitchFamily="34" charset="0"/>
                        </a:rPr>
                        <a:t> docking</a:t>
                      </a:r>
                      <a:endParaRPr lang="en-US">
                        <a:latin typeface="Arial Rounded MT Bold" panose="020F0704030504030204" pitchFamily="34" charset="0"/>
                      </a:endParaRPr>
                    </a:p>
                  </a:txBody>
                  <a:tcPr/>
                </a:tc>
                <a:tc>
                  <a:txBody>
                    <a:bodyPr/>
                    <a:lstStyle/>
                    <a:p>
                      <a:pPr marL="285750" indent="-285750">
                        <a:buFont typeface="Arial"/>
                        <a:buChar char="•"/>
                      </a:pPr>
                      <a:r>
                        <a:rPr lang="en-US" dirty="0" smtClean="0">
                          <a:latin typeface="Arial Rounded MT Bold" panose="020F0704030504030204" pitchFamily="34" charset="0"/>
                        </a:rPr>
                        <a:t>Lots</a:t>
                      </a:r>
                      <a:r>
                        <a:rPr lang="en-US" baseline="0" dirty="0" smtClean="0">
                          <a:latin typeface="Arial Rounded MT Bold" panose="020F0704030504030204" pitchFamily="34" charset="0"/>
                        </a:rPr>
                        <a:t> of testing</a:t>
                      </a:r>
                      <a:endParaRPr lang="en-US" dirty="0">
                        <a:latin typeface="Arial Rounded MT Bold" panose="020F0704030504030204" pitchFamily="34" charset="0"/>
                      </a:endParaRPr>
                    </a:p>
                  </a:txBody>
                  <a:tcPr/>
                </a:tc>
              </a:tr>
              <a:tr h="316361">
                <a:tc>
                  <a:txBody>
                    <a:bodyPr/>
                    <a:lstStyle/>
                    <a:p>
                      <a:r>
                        <a:rPr lang="en-US" dirty="0" smtClean="0">
                          <a:latin typeface="Arial Rounded MT Bold" panose="020F0704030504030204" pitchFamily="34" charset="0"/>
                        </a:rPr>
                        <a:t>S/W reliability and error-handling</a:t>
                      </a:r>
                      <a:endParaRPr lang="en-US" dirty="0">
                        <a:latin typeface="Arial Rounded MT Bold" panose="020F0704030504030204" pitchFamily="34" charset="0"/>
                      </a:endParaRPr>
                    </a:p>
                  </a:txBody>
                  <a:tcPr/>
                </a:tc>
                <a:tc>
                  <a:txBody>
                    <a:bodyPr/>
                    <a:lstStyle/>
                    <a:p>
                      <a:pPr marL="285750" indent="-285750">
                        <a:buFont typeface="Arial" panose="020B0604020202020204" pitchFamily="34" charset="0"/>
                        <a:buChar char="•"/>
                      </a:pPr>
                      <a:r>
                        <a:rPr lang="en-US" dirty="0" smtClean="0">
                          <a:latin typeface="Arial Rounded MT Bold" panose="020F0704030504030204" pitchFamily="34" charset="0"/>
                        </a:rPr>
                        <a:t>Test and fix - early</a:t>
                      </a:r>
                      <a:endParaRPr lang="en-US" dirty="0">
                        <a:latin typeface="Arial Rounded MT Bold" panose="020F0704030504030204" pitchFamily="34" charset="0"/>
                      </a:endParaRPr>
                    </a:p>
                  </a:txBody>
                  <a:tcPr/>
                </a:tc>
              </a:tr>
              <a:tr h="316361">
                <a:tc>
                  <a:txBody>
                    <a:bodyPr/>
                    <a:lstStyle/>
                    <a:p>
                      <a:r>
                        <a:rPr lang="en-US" dirty="0">
                          <a:latin typeface="Arial Rounded MT Bold" panose="020F0704030504030204" pitchFamily="34" charset="0"/>
                        </a:rPr>
                        <a:t>Testing long-duration in short time</a:t>
                      </a:r>
                    </a:p>
                  </a:txBody>
                  <a:tcPr/>
                </a:tc>
                <a:tc>
                  <a:txBody>
                    <a:bodyPr/>
                    <a:lstStyle/>
                    <a:p>
                      <a:r>
                        <a:rPr lang="en-US" dirty="0">
                          <a:latin typeface="Arial Rounded MT Bold" panose="020F0704030504030204" pitchFamily="34" charset="0"/>
                        </a:rPr>
                        <a:t>see </a:t>
                      </a:r>
                      <a:r>
                        <a:rPr lang="en-US" i="1" dirty="0">
                          <a:latin typeface="Arial Rounded MT Bold" panose="020F0704030504030204" pitchFamily="34" charset="0"/>
                        </a:rPr>
                        <a:t>Test Sequence</a:t>
                      </a:r>
                    </a:p>
                  </a:txBody>
                  <a:tcPr/>
                </a:tc>
              </a:tr>
              <a:tr h="316361">
                <a:tc>
                  <a:txBody>
                    <a:bodyPr/>
                    <a:lstStyle/>
                    <a:p>
                      <a:r>
                        <a:rPr lang="en-US" dirty="0" smtClean="0">
                          <a:latin typeface="Arial Rounded MT Bold" panose="020F0704030504030204" pitchFamily="34" charset="0"/>
                        </a:rPr>
                        <a:t>No AUV status</a:t>
                      </a:r>
                      <a:endParaRPr lang="en-US" dirty="0">
                        <a:latin typeface="Arial Rounded MT Bold" panose="020F0704030504030204" pitchFamily="34" charset="0"/>
                      </a:endParaRPr>
                    </a:p>
                  </a:txBody>
                  <a:tcPr/>
                </a:tc>
                <a:tc>
                  <a:txBody>
                    <a:bodyPr/>
                    <a:lstStyle/>
                    <a:p>
                      <a:pPr marL="285750" indent="-285750">
                        <a:buFont typeface="Arial" panose="020B0604020202020204" pitchFamily="34" charset="0"/>
                        <a:buChar char="•"/>
                      </a:pPr>
                      <a:r>
                        <a:rPr lang="en-US" i="0" dirty="0" smtClean="0">
                          <a:latin typeface="Arial Rounded MT Bold" panose="020F0704030504030204" pitchFamily="34" charset="0"/>
                        </a:rPr>
                        <a:t>WG</a:t>
                      </a:r>
                      <a:r>
                        <a:rPr lang="en-US" i="0" baseline="0" dirty="0" smtClean="0">
                          <a:latin typeface="Arial Rounded MT Bold" panose="020F0704030504030204" pitchFamily="34" charset="0"/>
                        </a:rPr>
                        <a:t> for St. M, f</a:t>
                      </a:r>
                      <a:r>
                        <a:rPr lang="en-US" i="0" dirty="0" smtClean="0">
                          <a:latin typeface="Arial Rounded MT Bold" panose="020F0704030504030204" pitchFamily="34" charset="0"/>
                        </a:rPr>
                        <a:t>ail-safe</a:t>
                      </a:r>
                      <a:r>
                        <a:rPr lang="en-US" i="0" baseline="0" dirty="0" smtClean="0">
                          <a:latin typeface="Arial Rounded MT Bold" panose="020F0704030504030204" pitchFamily="34" charset="0"/>
                        </a:rPr>
                        <a:t> </a:t>
                      </a:r>
                      <a:r>
                        <a:rPr lang="en-US" i="0" baseline="0" dirty="0">
                          <a:latin typeface="Arial Rounded MT Bold" panose="020F0704030504030204" pitchFamily="34" charset="0"/>
                        </a:rPr>
                        <a:t>mission </a:t>
                      </a:r>
                      <a:r>
                        <a:rPr lang="en-US" i="0" baseline="0" dirty="0" smtClean="0">
                          <a:latin typeface="Arial Rounded MT Bold" panose="020F0704030504030204" pitchFamily="34" charset="0"/>
                        </a:rPr>
                        <a:t>abort</a:t>
                      </a:r>
                      <a:endParaRPr lang="en-US" i="0" dirty="0">
                        <a:latin typeface="Arial Rounded MT Bold" panose="020F0704030504030204" pitchFamily="34" charset="0"/>
                      </a:endParaRPr>
                    </a:p>
                  </a:txBody>
                  <a:tcPr/>
                </a:tc>
              </a:tr>
            </a:tbl>
          </a:graphicData>
        </a:graphic>
      </p:graphicFrame>
    </p:spTree>
    <p:extLst>
      <p:ext uri="{BB962C8B-B14F-4D97-AF65-F5344CB8AC3E}">
        <p14:creationId xmlns:p14="http://schemas.microsoft.com/office/powerpoint/2010/main" val="2239671965"/>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bg1"/>
                </a:solidFill>
                <a:latin typeface="Arial Rounded MT Bold" panose="020F0704030504030204" pitchFamily="34" charset="0"/>
              </a:rPr>
              <a:t>Why we think this is Do-able</a:t>
            </a:r>
            <a:endParaRPr lang="en-US" dirty="0">
              <a:solidFill>
                <a:schemeClr val="bg1"/>
              </a:solidFill>
              <a:latin typeface="Arial Rounded MT Bold" panose="020F0704030504030204" pitchFamily="34" charset="0"/>
            </a:endParaRPr>
          </a:p>
        </p:txBody>
      </p:sp>
      <p:sp>
        <p:nvSpPr>
          <p:cNvPr id="3" name="TextBox 2"/>
          <p:cNvSpPr txBox="1"/>
          <p:nvPr/>
        </p:nvSpPr>
        <p:spPr>
          <a:xfrm>
            <a:off x="807928" y="2004164"/>
            <a:ext cx="7878872" cy="3785652"/>
          </a:xfrm>
          <a:prstGeom prst="rect">
            <a:avLst/>
          </a:prstGeom>
          <a:noFill/>
        </p:spPr>
        <p:txBody>
          <a:bodyPr wrap="square" rtlCol="0">
            <a:spAutoFit/>
          </a:bodyPr>
          <a:lstStyle/>
          <a:p>
            <a:pPr marL="342900" indent="-342900">
              <a:buAutoNum type="arabicPeriod"/>
            </a:pPr>
            <a:r>
              <a:rPr lang="en-US" sz="2400" dirty="0" smtClean="0">
                <a:solidFill>
                  <a:schemeClr val="bg1"/>
                </a:solidFill>
                <a:latin typeface="Arial Rounded MT Bold" panose="020F0704030504030204" pitchFamily="34" charset="0"/>
              </a:rPr>
              <a:t>Strong fleet of Dorado vehicles, spares and operational know-how</a:t>
            </a:r>
          </a:p>
          <a:p>
            <a:pPr marL="342900" indent="-342900">
              <a:buAutoNum type="arabicPeriod"/>
            </a:pPr>
            <a:r>
              <a:rPr lang="en-US" sz="2400" dirty="0" smtClean="0">
                <a:solidFill>
                  <a:schemeClr val="bg1"/>
                </a:solidFill>
                <a:latin typeface="Arial Rounded MT Bold" panose="020F0704030504030204" pitchFamily="34" charset="0"/>
              </a:rPr>
              <a:t>Dorado docking success in 2007, and efforts at Bluefin</a:t>
            </a:r>
            <a:r>
              <a:rPr lang="en-US" sz="2400" dirty="0">
                <a:solidFill>
                  <a:schemeClr val="bg1"/>
                </a:solidFill>
                <a:latin typeface="Arial Rounded MT Bold" panose="020F0704030504030204" pitchFamily="34" charset="0"/>
              </a:rPr>
              <a:t>, </a:t>
            </a:r>
            <a:r>
              <a:rPr lang="en-US" sz="2400" dirty="0" smtClean="0">
                <a:solidFill>
                  <a:schemeClr val="bg1"/>
                </a:solidFill>
                <a:latin typeface="Arial Rounded MT Bold" panose="020F0704030504030204" pitchFamily="34" charset="0"/>
              </a:rPr>
              <a:t>WHOI/Hydroid and SPAWAR</a:t>
            </a:r>
          </a:p>
          <a:p>
            <a:pPr marL="342900" indent="-342900">
              <a:buAutoNum type="arabicPeriod"/>
            </a:pPr>
            <a:r>
              <a:rPr lang="en-US" sz="2400" dirty="0" smtClean="0">
                <a:solidFill>
                  <a:schemeClr val="bg1"/>
                </a:solidFill>
                <a:latin typeface="Arial Rounded MT Bold" panose="020F0704030504030204" pitchFamily="34" charset="0"/>
              </a:rPr>
              <a:t>Long-term deployment of the Benthic Rover</a:t>
            </a:r>
          </a:p>
          <a:p>
            <a:pPr marL="342900" indent="-342900">
              <a:buAutoNum type="arabicPeriod"/>
            </a:pPr>
            <a:r>
              <a:rPr lang="en-US" sz="2400" dirty="0" smtClean="0">
                <a:solidFill>
                  <a:schemeClr val="bg1"/>
                </a:solidFill>
                <a:latin typeface="Arial Rounded MT Bold" panose="020F0704030504030204" pitchFamily="34" charset="0"/>
              </a:rPr>
              <a:t>Industrial partnerships (motivated to ensure our success) with </a:t>
            </a:r>
            <a:r>
              <a:rPr lang="en-US" sz="2400" dirty="0" err="1" smtClean="0">
                <a:solidFill>
                  <a:schemeClr val="bg1"/>
                </a:solidFill>
                <a:latin typeface="Arial Rounded MT Bold" panose="020F0704030504030204" pitchFamily="34" charset="0"/>
              </a:rPr>
              <a:t>Sonardyne</a:t>
            </a:r>
            <a:r>
              <a:rPr lang="en-US" sz="2400" dirty="0" smtClean="0">
                <a:solidFill>
                  <a:schemeClr val="bg1"/>
                </a:solidFill>
                <a:latin typeface="Arial Rounded MT Bold" panose="020F0704030504030204" pitchFamily="34" charset="0"/>
              </a:rPr>
              <a:t> (homing), Bluefin, </a:t>
            </a:r>
            <a:r>
              <a:rPr lang="en-US" sz="2400" dirty="0">
                <a:solidFill>
                  <a:schemeClr val="bg1"/>
                </a:solidFill>
                <a:latin typeface="Arial Rounded MT Bold" panose="020F0704030504030204" pitchFamily="34" charset="0"/>
              </a:rPr>
              <a:t>General Atomics (power/data transfer, batteries, homing</a:t>
            </a:r>
            <a:r>
              <a:rPr lang="en-US" sz="2400" dirty="0" smtClean="0">
                <a:solidFill>
                  <a:schemeClr val="bg1"/>
                </a:solidFill>
                <a:latin typeface="Arial Rounded MT Bold" panose="020F0704030504030204" pitchFamily="34" charset="0"/>
              </a:rPr>
              <a:t>)</a:t>
            </a:r>
          </a:p>
          <a:p>
            <a:pPr marL="342900" indent="-342900">
              <a:buAutoNum type="arabicPeriod"/>
            </a:pPr>
            <a:endParaRPr lang="en-US" sz="2400" dirty="0">
              <a:solidFill>
                <a:schemeClr val="bg1"/>
              </a:solidFill>
              <a:latin typeface="Arial Rounded MT Bold" panose="020F0704030504030204" pitchFamily="34" charset="0"/>
            </a:endParaRPr>
          </a:p>
        </p:txBody>
      </p:sp>
    </p:spTree>
    <p:extLst>
      <p:ext uri="{BB962C8B-B14F-4D97-AF65-F5344CB8AC3E}">
        <p14:creationId xmlns:p14="http://schemas.microsoft.com/office/powerpoint/2010/main" val="13013534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bg1"/>
                </a:solidFill>
              </a:rPr>
              <a:t>Abstract Feedback</a:t>
            </a:r>
            <a:endParaRPr lang="en-US" dirty="0">
              <a:solidFill>
                <a:schemeClr val="bg1"/>
              </a:solidFill>
            </a:endParaRPr>
          </a:p>
        </p:txBody>
      </p:sp>
      <p:sp>
        <p:nvSpPr>
          <p:cNvPr id="3" name="Content Placeholder 2"/>
          <p:cNvSpPr>
            <a:spLocks noGrp="1"/>
          </p:cNvSpPr>
          <p:nvPr>
            <p:ph idx="1"/>
          </p:nvPr>
        </p:nvSpPr>
        <p:spPr>
          <a:xfrm>
            <a:off x="331596" y="1295400"/>
            <a:ext cx="8742066" cy="4373563"/>
          </a:xfrm>
        </p:spPr>
        <p:txBody>
          <a:bodyPr>
            <a:noAutofit/>
          </a:bodyPr>
          <a:lstStyle/>
          <a:p>
            <a:pPr marL="114300" indent="0">
              <a:buClr>
                <a:schemeClr val="bg1"/>
              </a:buClr>
              <a:buNone/>
            </a:pPr>
            <a:r>
              <a:rPr lang="en-US" sz="1400" dirty="0" smtClean="0">
                <a:solidFill>
                  <a:schemeClr val="tx1">
                    <a:lumMod val="50000"/>
                  </a:schemeClr>
                </a:solidFill>
                <a:latin typeface="+mj-lt"/>
              </a:rPr>
              <a:t>Rating</a:t>
            </a:r>
            <a:r>
              <a:rPr lang="en-US" sz="1400" dirty="0">
                <a:solidFill>
                  <a:schemeClr val="tx1">
                    <a:lumMod val="50000"/>
                  </a:schemeClr>
                </a:solidFill>
                <a:latin typeface="+mj-lt"/>
              </a:rPr>
              <a:t>: </a:t>
            </a:r>
            <a:r>
              <a:rPr lang="en-US" sz="1400" b="1" dirty="0">
                <a:solidFill>
                  <a:schemeClr val="bg1"/>
                </a:solidFill>
                <a:latin typeface="+mj-lt"/>
              </a:rPr>
              <a:t>Some possibility of support</a:t>
            </a:r>
          </a:p>
          <a:p>
            <a:pPr marL="114300" indent="0">
              <a:buClr>
                <a:schemeClr val="bg1"/>
              </a:buClr>
              <a:buNone/>
            </a:pPr>
            <a:r>
              <a:rPr lang="en-US" sz="1400" dirty="0">
                <a:solidFill>
                  <a:schemeClr val="tx1">
                    <a:lumMod val="50000"/>
                  </a:schemeClr>
                </a:solidFill>
                <a:latin typeface="+mj-lt"/>
              </a:rPr>
              <a:t>MT contact: Doug</a:t>
            </a:r>
          </a:p>
          <a:p>
            <a:pPr marL="114300" indent="0">
              <a:buClr>
                <a:schemeClr val="bg1"/>
              </a:buClr>
              <a:buNone/>
            </a:pPr>
            <a:r>
              <a:rPr lang="en-US" sz="1400" dirty="0" smtClean="0">
                <a:solidFill>
                  <a:schemeClr val="tx1">
                    <a:lumMod val="50000"/>
                  </a:schemeClr>
                </a:solidFill>
                <a:latin typeface="+mj-lt"/>
              </a:rPr>
              <a:t>The </a:t>
            </a:r>
            <a:r>
              <a:rPr lang="en-US" sz="1400" dirty="0">
                <a:solidFill>
                  <a:schemeClr val="tx1">
                    <a:lumMod val="50000"/>
                  </a:schemeClr>
                </a:solidFill>
                <a:latin typeface="+mj-lt"/>
              </a:rPr>
              <a:t>concept of having a system that could provide long-term presence, repeat survey, and</a:t>
            </a:r>
          </a:p>
          <a:p>
            <a:pPr marL="114300" indent="0">
              <a:buClr>
                <a:schemeClr val="bg1"/>
              </a:buClr>
              <a:buNone/>
            </a:pPr>
            <a:r>
              <a:rPr lang="en-US" sz="1400" dirty="0">
                <a:solidFill>
                  <a:schemeClr val="tx1">
                    <a:lumMod val="50000"/>
                  </a:schemeClr>
                </a:solidFill>
                <a:latin typeface="+mj-lt"/>
              </a:rPr>
              <a:t>event response is well aligned with MBARI’s future research and development</a:t>
            </a:r>
          </a:p>
          <a:p>
            <a:pPr marL="114300" indent="0">
              <a:buClr>
                <a:schemeClr val="bg1"/>
              </a:buClr>
              <a:buNone/>
            </a:pPr>
            <a:r>
              <a:rPr lang="en-US" sz="1400" dirty="0">
                <a:solidFill>
                  <a:schemeClr val="tx1">
                    <a:lumMod val="50000"/>
                  </a:schemeClr>
                </a:solidFill>
                <a:latin typeface="+mj-lt"/>
              </a:rPr>
              <a:t>objectives. This system could enable many new and unique scientific investigations.</a:t>
            </a:r>
          </a:p>
          <a:p>
            <a:pPr marL="114300" indent="0">
              <a:buClr>
                <a:schemeClr val="bg1"/>
              </a:buClr>
              <a:buNone/>
            </a:pPr>
            <a:r>
              <a:rPr lang="en-US" sz="1400" dirty="0">
                <a:solidFill>
                  <a:schemeClr val="tx1">
                    <a:lumMod val="50000"/>
                  </a:schemeClr>
                </a:solidFill>
                <a:latin typeface="+mj-lt"/>
              </a:rPr>
              <a:t>For your phase 1 proposal, consider the following comments:</a:t>
            </a:r>
          </a:p>
          <a:p>
            <a:pPr marL="114300" indent="0">
              <a:buClr>
                <a:schemeClr val="bg1"/>
              </a:buClr>
              <a:buNone/>
            </a:pPr>
            <a:r>
              <a:rPr lang="en-US" sz="1400" dirty="0">
                <a:solidFill>
                  <a:schemeClr val="tx1">
                    <a:lumMod val="50000"/>
                  </a:schemeClr>
                </a:solidFill>
                <a:latin typeface="+mj-lt"/>
              </a:rPr>
              <a:t>The team should </a:t>
            </a:r>
            <a:r>
              <a:rPr lang="en-US" sz="1400" b="1" dirty="0">
                <a:solidFill>
                  <a:schemeClr val="bg1"/>
                </a:solidFill>
                <a:latin typeface="+mj-lt"/>
              </a:rPr>
              <a:t>step back from a schedule that is being driven by science-deployment</a:t>
            </a:r>
          </a:p>
          <a:p>
            <a:pPr marL="114300" indent="0">
              <a:buClr>
                <a:schemeClr val="bg1"/>
              </a:buClr>
              <a:buNone/>
            </a:pPr>
            <a:r>
              <a:rPr lang="en-US" sz="1400" b="1" dirty="0">
                <a:solidFill>
                  <a:schemeClr val="bg1"/>
                </a:solidFill>
                <a:latin typeface="+mj-lt"/>
              </a:rPr>
              <a:t>deadlines</a:t>
            </a:r>
            <a:r>
              <a:rPr lang="en-US" sz="1400" b="1" dirty="0">
                <a:solidFill>
                  <a:schemeClr val="tx1">
                    <a:lumMod val="50000"/>
                  </a:schemeClr>
                </a:solidFill>
                <a:latin typeface="+mj-lt"/>
              </a:rPr>
              <a:t>.</a:t>
            </a:r>
            <a:r>
              <a:rPr lang="en-US" sz="1400" dirty="0">
                <a:solidFill>
                  <a:schemeClr val="tx1">
                    <a:lumMod val="50000"/>
                  </a:schemeClr>
                </a:solidFill>
                <a:latin typeface="+mj-lt"/>
              </a:rPr>
              <a:t> Develop a project plan that is well thought out and engineering-based. The</a:t>
            </a:r>
          </a:p>
          <a:p>
            <a:pPr marL="114300" indent="0">
              <a:buClr>
                <a:schemeClr val="bg1"/>
              </a:buClr>
              <a:buNone/>
            </a:pPr>
            <a:r>
              <a:rPr lang="en-US" sz="1400" dirty="0">
                <a:solidFill>
                  <a:schemeClr val="tx1">
                    <a:lumMod val="50000"/>
                  </a:schemeClr>
                </a:solidFill>
                <a:latin typeface="+mj-lt"/>
              </a:rPr>
              <a:t>project plan should </a:t>
            </a:r>
            <a:r>
              <a:rPr lang="en-US" sz="1400" b="1" dirty="0">
                <a:solidFill>
                  <a:schemeClr val="bg1"/>
                </a:solidFill>
                <a:latin typeface="+mj-lt"/>
              </a:rPr>
              <a:t>focus on the high-risk elements first and include go/no-go gates</a:t>
            </a:r>
            <a:r>
              <a:rPr lang="en-US" sz="1400" dirty="0">
                <a:solidFill>
                  <a:schemeClr val="tx1">
                    <a:lumMod val="50000"/>
                  </a:schemeClr>
                </a:solidFill>
                <a:latin typeface="+mj-lt"/>
              </a:rPr>
              <a:t> as</a:t>
            </a:r>
          </a:p>
          <a:p>
            <a:pPr marL="114300" indent="0">
              <a:buClr>
                <a:schemeClr val="bg1"/>
              </a:buClr>
              <a:buNone/>
            </a:pPr>
            <a:r>
              <a:rPr lang="en-US" sz="1400" dirty="0">
                <a:solidFill>
                  <a:schemeClr val="tx1">
                    <a:lumMod val="50000"/>
                  </a:schemeClr>
                </a:solidFill>
                <a:latin typeface="+mj-lt"/>
              </a:rPr>
              <a:t>these elements are investigated. Much can be gained by </a:t>
            </a:r>
            <a:r>
              <a:rPr lang="en-US" sz="1400" b="1" dirty="0">
                <a:solidFill>
                  <a:schemeClr val="bg1"/>
                </a:solidFill>
                <a:latin typeface="+mj-lt"/>
              </a:rPr>
              <a:t>making MBARI’s existing</a:t>
            </a:r>
          </a:p>
          <a:p>
            <a:pPr marL="114300" indent="0">
              <a:buClr>
                <a:schemeClr val="bg1"/>
              </a:buClr>
              <a:buNone/>
            </a:pPr>
            <a:r>
              <a:rPr lang="en-US" sz="1400" b="1" dirty="0">
                <a:solidFill>
                  <a:schemeClr val="bg1"/>
                </a:solidFill>
                <a:latin typeface="+mj-lt"/>
              </a:rPr>
              <a:t>Dorado class AUVs’ hardware and software more robust</a:t>
            </a:r>
            <a:r>
              <a:rPr lang="en-US" sz="1400" dirty="0">
                <a:solidFill>
                  <a:schemeClr val="tx1">
                    <a:lumMod val="50000"/>
                  </a:schemeClr>
                </a:solidFill>
                <a:latin typeface="+mj-lt"/>
              </a:rPr>
              <a:t> as a first step. </a:t>
            </a:r>
            <a:r>
              <a:rPr lang="en-US" sz="1400" b="1" dirty="0">
                <a:solidFill>
                  <a:schemeClr val="bg1"/>
                </a:solidFill>
                <a:latin typeface="+mj-lt"/>
              </a:rPr>
              <a:t>Sufficient testing</a:t>
            </a:r>
          </a:p>
          <a:p>
            <a:pPr marL="114300" indent="0">
              <a:buClr>
                <a:schemeClr val="bg1"/>
              </a:buClr>
              <a:buNone/>
            </a:pPr>
            <a:r>
              <a:rPr lang="en-US" sz="1400" b="1" dirty="0">
                <a:solidFill>
                  <a:schemeClr val="bg1"/>
                </a:solidFill>
                <a:latin typeface="+mj-lt"/>
              </a:rPr>
              <a:t>should be scoped</a:t>
            </a:r>
            <a:r>
              <a:rPr lang="en-US" sz="1400" b="1" dirty="0">
                <a:solidFill>
                  <a:schemeClr val="tx1">
                    <a:lumMod val="50000"/>
                  </a:schemeClr>
                </a:solidFill>
                <a:latin typeface="+mj-lt"/>
              </a:rPr>
              <a:t> </a:t>
            </a:r>
            <a:r>
              <a:rPr lang="en-US" sz="1400" dirty="0">
                <a:solidFill>
                  <a:schemeClr val="tx1">
                    <a:lumMod val="50000"/>
                  </a:schemeClr>
                </a:solidFill>
                <a:latin typeface="+mj-lt"/>
              </a:rPr>
              <a:t>into this plan and timeline as well. This should </a:t>
            </a:r>
            <a:r>
              <a:rPr lang="en-US" sz="1400" b="1" dirty="0">
                <a:solidFill>
                  <a:schemeClr val="bg1"/>
                </a:solidFill>
                <a:latin typeface="+mj-lt"/>
              </a:rPr>
              <a:t>include a long-duration</a:t>
            </a:r>
          </a:p>
          <a:p>
            <a:pPr marL="114300" indent="0">
              <a:buClr>
                <a:schemeClr val="bg1"/>
              </a:buClr>
              <a:buNone/>
            </a:pPr>
            <a:r>
              <a:rPr lang="en-US" sz="1400" b="1" dirty="0">
                <a:solidFill>
                  <a:schemeClr val="bg1"/>
                </a:solidFill>
                <a:latin typeface="+mj-lt"/>
              </a:rPr>
              <a:t>test equivalent to the planned deployment duration</a:t>
            </a:r>
            <a:r>
              <a:rPr lang="en-US" sz="1400" dirty="0">
                <a:solidFill>
                  <a:schemeClr val="tx1">
                    <a:lumMod val="50000"/>
                  </a:schemeClr>
                </a:solidFill>
                <a:latin typeface="+mj-lt"/>
              </a:rPr>
              <a:t>. We feel it is </a:t>
            </a:r>
            <a:r>
              <a:rPr lang="en-US" sz="1400" b="1" dirty="0">
                <a:solidFill>
                  <a:schemeClr val="bg1"/>
                </a:solidFill>
                <a:latin typeface="+mj-lt"/>
              </a:rPr>
              <a:t>premature to plan on</a:t>
            </a:r>
          </a:p>
          <a:p>
            <a:pPr marL="114300" indent="0">
              <a:buClr>
                <a:schemeClr val="bg1"/>
              </a:buClr>
              <a:buNone/>
            </a:pPr>
            <a:r>
              <a:rPr lang="en-US" sz="1400" b="1" dirty="0">
                <a:solidFill>
                  <a:schemeClr val="bg1"/>
                </a:solidFill>
                <a:latin typeface="+mj-lt"/>
              </a:rPr>
              <a:t>building two vehicles in 2017</a:t>
            </a:r>
            <a:r>
              <a:rPr lang="en-US" sz="1400" dirty="0">
                <a:solidFill>
                  <a:schemeClr val="tx1">
                    <a:lumMod val="50000"/>
                  </a:schemeClr>
                </a:solidFill>
                <a:latin typeface="+mj-lt"/>
              </a:rPr>
              <a:t>.</a:t>
            </a:r>
          </a:p>
          <a:p>
            <a:pPr marL="114300" indent="0">
              <a:buClr>
                <a:schemeClr val="bg1"/>
              </a:buClr>
              <a:buNone/>
            </a:pPr>
            <a:r>
              <a:rPr lang="en-US" sz="1400" dirty="0">
                <a:solidFill>
                  <a:schemeClr val="tx1">
                    <a:lumMod val="50000"/>
                  </a:schemeClr>
                </a:solidFill>
                <a:latin typeface="+mj-lt"/>
              </a:rPr>
              <a:t>Finally, we note that the project team members are part of several large proposals for</a:t>
            </a:r>
          </a:p>
          <a:p>
            <a:pPr marL="114300" indent="0">
              <a:buClr>
                <a:schemeClr val="bg1"/>
              </a:buClr>
              <a:buNone/>
            </a:pPr>
            <a:r>
              <a:rPr lang="en-US" sz="1400" dirty="0">
                <a:solidFill>
                  <a:schemeClr val="tx1">
                    <a:lumMod val="50000"/>
                  </a:schemeClr>
                </a:solidFill>
                <a:latin typeface="+mj-lt"/>
              </a:rPr>
              <a:t>2017 and beyond. The group should consider the timing and scope of each of these</a:t>
            </a:r>
          </a:p>
          <a:p>
            <a:pPr marL="114300" indent="0">
              <a:buClr>
                <a:schemeClr val="bg1"/>
              </a:buClr>
              <a:buNone/>
            </a:pPr>
            <a:r>
              <a:rPr lang="en-US" sz="1400" dirty="0">
                <a:solidFill>
                  <a:schemeClr val="tx1">
                    <a:lumMod val="50000"/>
                  </a:schemeClr>
                </a:solidFill>
                <a:latin typeface="+mj-lt"/>
              </a:rPr>
              <a:t>efforts and provide a realistic high-level plan that includes priorities and timing of these</a:t>
            </a:r>
          </a:p>
          <a:p>
            <a:pPr marL="114300" indent="0">
              <a:buClr>
                <a:schemeClr val="bg1"/>
              </a:buClr>
              <a:buNone/>
            </a:pPr>
            <a:r>
              <a:rPr lang="en-US" sz="1400" dirty="0">
                <a:solidFill>
                  <a:schemeClr val="tx1">
                    <a:lumMod val="50000"/>
                  </a:schemeClr>
                </a:solidFill>
                <a:latin typeface="+mj-lt"/>
              </a:rPr>
              <a:t>efforts to yield a more integrated and staged development prospectus.</a:t>
            </a:r>
          </a:p>
        </p:txBody>
      </p:sp>
    </p:spTree>
    <p:extLst>
      <p:ext uri="{BB962C8B-B14F-4D97-AF65-F5344CB8AC3E}">
        <p14:creationId xmlns:p14="http://schemas.microsoft.com/office/powerpoint/2010/main" val="3027099916"/>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bg1"/>
                </a:solidFill>
                <a:latin typeface="Arial Rounded MT Bold" panose="020F0704030504030204" pitchFamily="34" charset="0"/>
              </a:rPr>
              <a:t>schedule</a:t>
            </a:r>
            <a:endParaRPr lang="en-US" dirty="0">
              <a:solidFill>
                <a:schemeClr val="bg1"/>
              </a:solidFill>
              <a:latin typeface="Arial Rounded MT Bold" panose="020F0704030504030204" pitchFamily="34" charset="0"/>
            </a:endParaRPr>
          </a:p>
        </p:txBody>
      </p:sp>
      <p:pic>
        <p:nvPicPr>
          <p:cNvPr id="2169" name="Picture 12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2703" y="1628366"/>
            <a:ext cx="7490322" cy="2661945"/>
          </a:xfrm>
          <a:prstGeom prst="rect">
            <a:avLst/>
          </a:prstGeom>
          <a:noFill/>
          <a:ln w="22225">
            <a:solidFill>
              <a:schemeClr val="bg1"/>
            </a:solidFill>
            <a:miter lim="800000"/>
            <a:headEnd/>
            <a:tailEnd/>
          </a:ln>
          <a:extLst>
            <a:ext uri="{909E8E84-426E-40dd-AFC4-6F175D3DCCD1}">
              <a14:hiddenFill xmlns:a14="http://schemas.microsoft.com/office/drawing/2010/main">
                <a:solidFill>
                  <a:schemeClr val="accent1"/>
                </a:solidFill>
              </a14:hiddenFill>
            </a:ext>
          </a:extLst>
        </p:spPr>
      </p:pic>
      <p:sp>
        <p:nvSpPr>
          <p:cNvPr id="5" name="TextBox 4"/>
          <p:cNvSpPr txBox="1"/>
          <p:nvPr/>
        </p:nvSpPr>
        <p:spPr>
          <a:xfrm>
            <a:off x="734972" y="4236721"/>
            <a:ext cx="7722296" cy="3016210"/>
          </a:xfrm>
          <a:prstGeom prst="rect">
            <a:avLst/>
          </a:prstGeom>
          <a:noFill/>
        </p:spPr>
        <p:txBody>
          <a:bodyPr wrap="square" rtlCol="0">
            <a:spAutoFit/>
          </a:bodyPr>
          <a:lstStyle/>
          <a:p>
            <a:pPr marL="285750" indent="-285750">
              <a:buFont typeface="Arial" panose="020B0604020202020204" pitchFamily="34" charset="0"/>
              <a:buChar char="•"/>
            </a:pPr>
            <a:r>
              <a:rPr lang="en-US" sz="1400" dirty="0" smtClean="0">
                <a:solidFill>
                  <a:schemeClr val="bg1"/>
                </a:solidFill>
                <a:latin typeface="Arial Rounded MT Bold" panose="020F0704030504030204" pitchFamily="34" charset="0"/>
              </a:rPr>
              <a:t>NOW: </a:t>
            </a:r>
          </a:p>
          <a:p>
            <a:pPr marL="742950" lvl="1" indent="-285750">
              <a:buFont typeface="Arial" panose="020B0604020202020204" pitchFamily="34" charset="0"/>
              <a:buChar char="•"/>
            </a:pPr>
            <a:r>
              <a:rPr lang="en-US" sz="1400" dirty="0" smtClean="0">
                <a:solidFill>
                  <a:schemeClr val="bg1"/>
                </a:solidFill>
                <a:latin typeface="Arial Rounded MT Bold" panose="020F0704030504030204" pitchFamily="34" charset="0"/>
              </a:rPr>
              <a:t>SYSTEM DESIGN, SYNTACTIC FOAM &amp; BATTERY TESTING</a:t>
            </a:r>
          </a:p>
          <a:p>
            <a:pPr marL="285750" indent="-285750">
              <a:buFont typeface="Arial" panose="020B0604020202020204" pitchFamily="34" charset="0"/>
              <a:buChar char="•"/>
            </a:pPr>
            <a:r>
              <a:rPr lang="en-US" sz="1400" dirty="0" smtClean="0">
                <a:solidFill>
                  <a:schemeClr val="bg1"/>
                </a:solidFill>
                <a:latin typeface="Arial Rounded MT Bold" panose="020F0704030504030204" pitchFamily="34" charset="0"/>
              </a:rPr>
              <a:t>SOON:</a:t>
            </a:r>
          </a:p>
          <a:p>
            <a:pPr marL="742950" lvl="1" indent="-285750">
              <a:buFont typeface="Arial" panose="020B0604020202020204" pitchFamily="34" charset="0"/>
              <a:buChar char="•"/>
            </a:pPr>
            <a:r>
              <a:rPr lang="en-US" sz="1400" dirty="0" smtClean="0">
                <a:solidFill>
                  <a:schemeClr val="bg1"/>
                </a:solidFill>
                <a:latin typeface="Arial Rounded MT Bold" panose="020F0704030504030204" pitchFamily="34" charset="0"/>
              </a:rPr>
              <a:t>COMPUTER </a:t>
            </a:r>
            <a:r>
              <a:rPr lang="en-US" sz="1400" dirty="0">
                <a:solidFill>
                  <a:schemeClr val="bg1"/>
                </a:solidFill>
                <a:latin typeface="Arial Rounded MT Bold" panose="020F0704030504030204" pitchFamily="34" charset="0"/>
              </a:rPr>
              <a:t>S/W &amp; </a:t>
            </a:r>
            <a:r>
              <a:rPr lang="en-US" sz="1400" dirty="0" smtClean="0">
                <a:solidFill>
                  <a:schemeClr val="bg1"/>
                </a:solidFill>
                <a:latin typeface="Arial Rounded MT Bold" panose="020F0704030504030204" pitchFamily="34" charset="0"/>
              </a:rPr>
              <a:t>H/W EVAL, BENTHIC PAYLOAD DEVELOPMENT, CONCEPT DESIGN REVIEW</a:t>
            </a:r>
          </a:p>
          <a:p>
            <a:pPr marL="285750" indent="-285750">
              <a:buFont typeface="Arial" panose="020B0604020202020204" pitchFamily="34" charset="0"/>
              <a:buChar char="•"/>
            </a:pPr>
            <a:r>
              <a:rPr lang="en-US" sz="1400" dirty="0" smtClean="0">
                <a:solidFill>
                  <a:schemeClr val="bg1"/>
                </a:solidFill>
                <a:latin typeface="Arial Rounded MT Bold" panose="020F0704030504030204" pitchFamily="34" charset="0"/>
              </a:rPr>
              <a:t>NEXT YEAR:</a:t>
            </a:r>
          </a:p>
          <a:p>
            <a:pPr marL="742950" lvl="1" indent="-285750">
              <a:buFont typeface="Arial" panose="020B0604020202020204" pitchFamily="34" charset="0"/>
              <a:buChar char="•"/>
            </a:pPr>
            <a:r>
              <a:rPr lang="en-US" sz="1400" dirty="0" smtClean="0">
                <a:solidFill>
                  <a:schemeClr val="bg1"/>
                </a:solidFill>
                <a:latin typeface="Arial Rounded MT Bold" panose="020F0704030504030204" pitchFamily="34" charset="0"/>
              </a:rPr>
              <a:t>DETAILED DESIGN, TEST VEHICLE BUILD, DOCK BUILD, NEARSHORE DOCK TESTING</a:t>
            </a:r>
          </a:p>
          <a:p>
            <a:pPr marL="285750" indent="-285750">
              <a:buFont typeface="Arial" panose="020B0604020202020204" pitchFamily="34" charset="0"/>
              <a:buChar char="•"/>
            </a:pPr>
            <a:r>
              <a:rPr lang="en-US" sz="1400" dirty="0" smtClean="0">
                <a:solidFill>
                  <a:schemeClr val="bg1"/>
                </a:solidFill>
                <a:latin typeface="Arial Rounded MT Bold" panose="020F0704030504030204" pitchFamily="34" charset="0"/>
              </a:rPr>
              <a:t>2018:</a:t>
            </a:r>
          </a:p>
          <a:p>
            <a:pPr marL="742950" lvl="1" indent="-285750">
              <a:buFont typeface="Arial" panose="020B0604020202020204" pitchFamily="34" charset="0"/>
              <a:buChar char="•"/>
            </a:pPr>
            <a:r>
              <a:rPr lang="en-US" sz="1400" dirty="0" smtClean="0">
                <a:solidFill>
                  <a:schemeClr val="bg1"/>
                </a:solidFill>
                <a:latin typeface="Arial Rounded MT Bold" panose="020F0704030504030204" pitchFamily="34" charset="0"/>
              </a:rPr>
              <a:t>PRODUCTION VEHICLE BUILD, MORE NEARSHORE TESTING FOLLOWED BY MARS TESTING AND 3-MONTH TEST DEPLOYMENT</a:t>
            </a:r>
          </a:p>
          <a:p>
            <a:endParaRPr lang="en-US" dirty="0" smtClean="0">
              <a:latin typeface="Arial Rounded MT Bold" panose="020F0704030504030204" pitchFamily="34" charset="0"/>
            </a:endParaRPr>
          </a:p>
          <a:p>
            <a:pPr marL="285750" indent="-285750">
              <a:buFont typeface="Arial" panose="020B0604020202020204" pitchFamily="34" charset="0"/>
              <a:buChar char="•"/>
            </a:pPr>
            <a:endParaRPr lang="en-US" dirty="0">
              <a:latin typeface="Arial Rounded MT Bold" panose="020F0704030504030204" pitchFamily="34" charset="0"/>
            </a:endParaRPr>
          </a:p>
        </p:txBody>
      </p:sp>
    </p:spTree>
    <p:extLst>
      <p:ext uri="{BB962C8B-B14F-4D97-AF65-F5344CB8AC3E}">
        <p14:creationId xmlns:p14="http://schemas.microsoft.com/office/powerpoint/2010/main" val="2896108853"/>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solidFill>
                  <a:schemeClr val="bg1"/>
                </a:solidFill>
                <a:latin typeface="Arial Rounded MT Bold" panose="020F0704030504030204" pitchFamily="34" charset="0"/>
              </a:rPr>
              <a:t>Estimated Resources</a:t>
            </a:r>
            <a:endParaRPr lang="en-US" dirty="0">
              <a:solidFill>
                <a:schemeClr val="bg1"/>
              </a:solidFill>
              <a:latin typeface="Arial Rounded MT Bold" panose="020F0704030504030204" pitchFamily="34" charset="0"/>
            </a:endParaRP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969959053"/>
              </p:ext>
            </p:extLst>
          </p:nvPr>
        </p:nvGraphicFramePr>
        <p:xfrm>
          <a:off x="407096" y="1767199"/>
          <a:ext cx="8199022" cy="3581400"/>
        </p:xfrm>
        <a:graphic>
          <a:graphicData uri="http://schemas.openxmlformats.org/drawingml/2006/table">
            <a:tbl>
              <a:tblPr firstRow="1" bandRow="1">
                <a:tableStyleId>{5C22544A-7EE6-4342-B048-85BDC9FD1C3A}</a:tableStyleId>
              </a:tblPr>
              <a:tblGrid>
                <a:gridCol w="1765259"/>
                <a:gridCol w="3508198"/>
                <a:gridCol w="1152396"/>
                <a:gridCol w="1773169"/>
              </a:tblGrid>
              <a:tr h="370840">
                <a:tc>
                  <a:txBody>
                    <a:bodyPr/>
                    <a:lstStyle/>
                    <a:p>
                      <a:r>
                        <a:rPr lang="en-US" dirty="0">
                          <a:latin typeface="Arial Rounded MT Bold" panose="020F0704030504030204" pitchFamily="34" charset="0"/>
                        </a:rPr>
                        <a:t>year</a:t>
                      </a:r>
                    </a:p>
                  </a:txBody>
                  <a:tcPr/>
                </a:tc>
                <a:tc>
                  <a:txBody>
                    <a:bodyPr/>
                    <a:lstStyle/>
                    <a:p>
                      <a:r>
                        <a:rPr lang="en-US">
                          <a:latin typeface="Arial Rounded MT Bold" panose="020F0704030504030204" pitchFamily="34" charset="0"/>
                        </a:rPr>
                        <a:t>labor</a:t>
                      </a:r>
                    </a:p>
                  </a:txBody>
                  <a:tcPr/>
                </a:tc>
                <a:tc>
                  <a:txBody>
                    <a:bodyPr/>
                    <a:lstStyle/>
                    <a:p>
                      <a:r>
                        <a:rPr lang="en-US" dirty="0" smtClean="0">
                          <a:latin typeface="Arial Rounded MT Bold" panose="020F0704030504030204" pitchFamily="34" charset="0"/>
                        </a:rPr>
                        <a:t>expense</a:t>
                      </a:r>
                      <a:endParaRPr lang="en-US" dirty="0">
                        <a:latin typeface="Arial Rounded MT Bold" panose="020F0704030504030204" pitchFamily="34" charset="0"/>
                      </a:endParaRPr>
                    </a:p>
                  </a:txBody>
                  <a:tcPr/>
                </a:tc>
                <a:tc>
                  <a:txBody>
                    <a:bodyPr/>
                    <a:lstStyle/>
                    <a:p>
                      <a:r>
                        <a:rPr lang="en-US" dirty="0">
                          <a:latin typeface="Arial Rounded MT Bold" panose="020F0704030504030204" pitchFamily="34" charset="0"/>
                        </a:rPr>
                        <a:t>ship time</a:t>
                      </a:r>
                    </a:p>
                  </a:txBody>
                  <a:tcPr/>
                </a:tc>
              </a:tr>
              <a:tr h="370840">
                <a:tc>
                  <a:txBody>
                    <a:bodyPr/>
                    <a:lstStyle/>
                    <a:p>
                      <a:r>
                        <a:rPr lang="en-US" dirty="0" smtClean="0">
                          <a:latin typeface="Arial Rounded MT Bold" panose="020F0704030504030204" pitchFamily="34" charset="0"/>
                        </a:rPr>
                        <a:t>2016</a:t>
                      </a:r>
                      <a:endParaRPr lang="en-US" dirty="0">
                        <a:latin typeface="Arial Rounded MT Bold" panose="020F0704030504030204" pitchFamily="34" charset="0"/>
                      </a:endParaRPr>
                    </a:p>
                  </a:txBody>
                  <a:tcPr/>
                </a:tc>
                <a:tc>
                  <a:txBody>
                    <a:bodyPr/>
                    <a:lstStyle/>
                    <a:p>
                      <a:r>
                        <a:rPr lang="en-US" dirty="0">
                          <a:latin typeface="Arial Rounded MT Bold" panose="020F0704030504030204" pitchFamily="34" charset="0"/>
                        </a:rPr>
                        <a:t>Brett: </a:t>
                      </a:r>
                      <a:r>
                        <a:rPr lang="en-US" dirty="0" smtClean="0">
                          <a:latin typeface="Arial Rounded MT Bold" panose="020F0704030504030204" pitchFamily="34" charset="0"/>
                        </a:rPr>
                        <a:t>+3 weeks, Andy:</a:t>
                      </a:r>
                      <a:r>
                        <a:rPr lang="en-US" baseline="0" dirty="0" smtClean="0">
                          <a:latin typeface="Arial Rounded MT Bold" panose="020F0704030504030204" pitchFamily="34" charset="0"/>
                        </a:rPr>
                        <a:t> 2 week</a:t>
                      </a:r>
                      <a:endParaRPr lang="en-US" dirty="0">
                        <a:latin typeface="Arial Rounded MT Bold" panose="020F0704030504030204" pitchFamily="34" charset="0"/>
                      </a:endParaRPr>
                    </a:p>
                    <a:p>
                      <a:r>
                        <a:rPr lang="en-US" baseline="0" dirty="0">
                          <a:latin typeface="Arial Rounded MT Bold" panose="020F0704030504030204" pitchFamily="34" charset="0"/>
                        </a:rPr>
                        <a:t>Rob: +2 weeks</a:t>
                      </a:r>
                    </a:p>
                    <a:p>
                      <a:r>
                        <a:rPr lang="en-US" baseline="0" dirty="0">
                          <a:latin typeface="Arial Rounded MT Bold" panose="020F0704030504030204" pitchFamily="34" charset="0"/>
                        </a:rPr>
                        <a:t>Hans: + </a:t>
                      </a:r>
                      <a:r>
                        <a:rPr lang="en-US" baseline="0" dirty="0" smtClean="0">
                          <a:latin typeface="Arial Rounded MT Bold" panose="020F0704030504030204" pitchFamily="34" charset="0"/>
                        </a:rPr>
                        <a:t>2 weeks</a:t>
                      </a:r>
                      <a:endParaRPr lang="en-US" baseline="0" dirty="0">
                        <a:latin typeface="Arial Rounded MT Bold" panose="020F070403050403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latin typeface="Arial Rounded MT Bold" panose="020F0704030504030204" pitchFamily="34" charset="0"/>
                        </a:rPr>
                        <a:t>MK</a:t>
                      </a:r>
                      <a:r>
                        <a:rPr lang="en-US" baseline="0" dirty="0">
                          <a:latin typeface="Arial Rounded MT Bold" panose="020F0704030504030204" pitchFamily="34" charset="0"/>
                        </a:rPr>
                        <a:t>: 1 </a:t>
                      </a:r>
                      <a:r>
                        <a:rPr lang="en-US" baseline="0" dirty="0" smtClean="0">
                          <a:latin typeface="Arial Rounded MT Bold" panose="020F0704030504030204" pitchFamily="34" charset="0"/>
                        </a:rPr>
                        <a:t>day/week</a:t>
                      </a:r>
                      <a:endParaRPr lang="en-US" baseline="0" dirty="0">
                        <a:latin typeface="Arial Rounded MT Bold" panose="020F0704030504030204"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latin typeface="Arial Rounded MT Bold" panose="020F0704030504030204" pitchFamily="34" charset="0"/>
                        </a:rPr>
                        <a:t>$1.1k</a:t>
                      </a:r>
                      <a:endParaRPr lang="en-US" baseline="0" dirty="0">
                        <a:latin typeface="Arial Rounded MT Bold" panose="020F0704030504030204" pitchFamily="34" charset="0"/>
                      </a:endParaRPr>
                    </a:p>
                  </a:txBody>
                  <a:tcPr/>
                </a:tc>
                <a:tc>
                  <a:txBody>
                    <a:bodyPr/>
                    <a:lstStyle/>
                    <a:p>
                      <a:endParaRPr lang="en-US" dirty="0">
                        <a:latin typeface="Arial Rounded MT Bold" panose="020F0704030504030204" pitchFamily="34" charset="0"/>
                      </a:endParaRPr>
                    </a:p>
                  </a:txBody>
                  <a:tcPr/>
                </a:tc>
              </a:tr>
              <a:tr h="370840">
                <a:tc>
                  <a:txBody>
                    <a:bodyPr/>
                    <a:lstStyle/>
                    <a:p>
                      <a:r>
                        <a:rPr lang="en-US" dirty="0">
                          <a:latin typeface="Arial Rounded MT Bold" panose="020F0704030504030204" pitchFamily="34" charset="0"/>
                        </a:rPr>
                        <a:t>2017</a:t>
                      </a:r>
                    </a:p>
                  </a:txBody>
                  <a:tcPr/>
                </a:tc>
                <a:tc>
                  <a:txBody>
                    <a:bodyPr/>
                    <a:lstStyle/>
                    <a:p>
                      <a:r>
                        <a:rPr lang="en-US" dirty="0" smtClean="0">
                          <a:latin typeface="Arial Rounded MT Bold" panose="020F0704030504030204" pitchFamily="34" charset="0"/>
                        </a:rPr>
                        <a:t>3-4 </a:t>
                      </a:r>
                      <a:r>
                        <a:rPr lang="en-US" dirty="0">
                          <a:latin typeface="Arial Rounded MT Bold" panose="020F0704030504030204" pitchFamily="34" charset="0"/>
                        </a:rPr>
                        <a:t>FTEs: design/fab/testing</a:t>
                      </a:r>
                    </a:p>
                  </a:txBody>
                  <a:tcPr/>
                </a:tc>
                <a:tc>
                  <a:txBody>
                    <a:bodyPr/>
                    <a:lstStyle/>
                    <a:p>
                      <a:r>
                        <a:rPr lang="en-US" dirty="0" smtClean="0">
                          <a:latin typeface="Arial Rounded MT Bold" panose="020F0704030504030204" pitchFamily="34" charset="0"/>
                        </a:rPr>
                        <a:t>$100k</a:t>
                      </a:r>
                      <a:endParaRPr lang="en-US" dirty="0">
                        <a:latin typeface="Arial Rounded MT Bold" panose="020F0704030504030204" pitchFamily="34" charset="0"/>
                      </a:endParaRPr>
                    </a:p>
                  </a:txBody>
                  <a:tcPr/>
                </a:tc>
                <a:tc>
                  <a:txBody>
                    <a:bodyPr/>
                    <a:lstStyle/>
                    <a:p>
                      <a:r>
                        <a:rPr lang="en-US" dirty="0">
                          <a:latin typeface="Arial Rounded MT Bold" panose="020F0704030504030204" pitchFamily="34" charset="0"/>
                        </a:rPr>
                        <a:t>10 days</a:t>
                      </a:r>
                    </a:p>
                  </a:txBody>
                  <a:tcPr/>
                </a:tc>
              </a:tr>
              <a:tr h="370840">
                <a:tc>
                  <a:txBody>
                    <a:bodyPr/>
                    <a:lstStyle/>
                    <a:p>
                      <a:r>
                        <a:rPr lang="en-US">
                          <a:latin typeface="Arial Rounded MT Bold" panose="020F0704030504030204" pitchFamily="34" charset="0"/>
                        </a:rPr>
                        <a:t>2018</a:t>
                      </a:r>
                    </a:p>
                  </a:txBody>
                  <a:tcPr/>
                </a:tc>
                <a:tc>
                  <a:txBody>
                    <a:bodyPr/>
                    <a:lstStyle/>
                    <a:p>
                      <a:r>
                        <a:rPr lang="en-US" dirty="0" smtClean="0">
                          <a:latin typeface="Arial Rounded MT Bold" panose="020F0704030504030204" pitchFamily="34" charset="0"/>
                        </a:rPr>
                        <a:t>3-4 </a:t>
                      </a:r>
                      <a:r>
                        <a:rPr lang="en-US" dirty="0">
                          <a:latin typeface="Arial Rounded MT Bold" panose="020F0704030504030204" pitchFamily="34" charset="0"/>
                        </a:rPr>
                        <a:t>FTEs: fab/assembly/at-sea</a:t>
                      </a:r>
                      <a:r>
                        <a:rPr lang="en-US" baseline="0" dirty="0">
                          <a:latin typeface="Arial Rounded MT Bold" panose="020F0704030504030204" pitchFamily="34" charset="0"/>
                        </a:rPr>
                        <a:t> testing</a:t>
                      </a:r>
                      <a:endParaRPr lang="en-US" dirty="0">
                        <a:latin typeface="Arial Rounded MT Bold" panose="020F0704030504030204" pitchFamily="34" charset="0"/>
                      </a:endParaRPr>
                    </a:p>
                  </a:txBody>
                  <a:tcPr/>
                </a:tc>
                <a:tc>
                  <a:txBody>
                    <a:bodyPr/>
                    <a:lstStyle/>
                    <a:p>
                      <a:r>
                        <a:rPr lang="en-US" dirty="0" smtClean="0">
                          <a:latin typeface="Arial Rounded MT Bold" panose="020F0704030504030204" pitchFamily="34" charset="0"/>
                        </a:rPr>
                        <a:t>$ 800k</a:t>
                      </a:r>
                    </a:p>
                    <a:p>
                      <a:r>
                        <a:rPr lang="en-US" dirty="0" smtClean="0">
                          <a:latin typeface="Arial Rounded MT Bold" panose="020F0704030504030204" pitchFamily="34" charset="0"/>
                        </a:rPr>
                        <a:t>2 AUVs</a:t>
                      </a:r>
                      <a:endParaRPr lang="en-US" dirty="0">
                        <a:latin typeface="Arial Rounded MT Bold" panose="020F0704030504030204" pitchFamily="34" charset="0"/>
                      </a:endParaRPr>
                    </a:p>
                  </a:txBody>
                  <a:tcPr/>
                </a:tc>
                <a:tc>
                  <a:txBody>
                    <a:bodyPr/>
                    <a:lstStyle/>
                    <a:p>
                      <a:r>
                        <a:rPr lang="en-US">
                          <a:latin typeface="Arial Rounded MT Bold" panose="020F0704030504030204" pitchFamily="34" charset="0"/>
                        </a:rPr>
                        <a:t>10 days</a:t>
                      </a:r>
                    </a:p>
                  </a:txBody>
                  <a:tcPr/>
                </a:tc>
              </a:tr>
              <a:tr h="370840">
                <a:tc>
                  <a:txBody>
                    <a:bodyPr/>
                    <a:lstStyle/>
                    <a:p>
                      <a:r>
                        <a:rPr lang="en-US">
                          <a:latin typeface="Arial Rounded MT Bold" panose="020F0704030504030204" pitchFamily="34" charset="0"/>
                        </a:rPr>
                        <a:t>2019</a:t>
                      </a:r>
                    </a:p>
                  </a:txBody>
                  <a:tcPr/>
                </a:tc>
                <a:tc>
                  <a:txBody>
                    <a:bodyPr/>
                    <a:lstStyle/>
                    <a:p>
                      <a:r>
                        <a:rPr lang="en-US">
                          <a:latin typeface="Arial Rounded MT Bold" panose="020F0704030504030204" pitchFamily="34" charset="0"/>
                        </a:rPr>
                        <a:t>2 deployments</a:t>
                      </a:r>
                    </a:p>
                  </a:txBody>
                  <a:tcPr/>
                </a:tc>
                <a:tc>
                  <a:txBody>
                    <a:bodyPr/>
                    <a:lstStyle/>
                    <a:p>
                      <a:endParaRPr lang="en-US" dirty="0">
                        <a:latin typeface="Arial Rounded MT Bold" panose="020F0704030504030204" pitchFamily="34" charset="0"/>
                      </a:endParaRPr>
                    </a:p>
                  </a:txBody>
                  <a:tcPr/>
                </a:tc>
                <a:tc>
                  <a:txBody>
                    <a:bodyPr/>
                    <a:lstStyle/>
                    <a:p>
                      <a:r>
                        <a:rPr lang="en-US">
                          <a:latin typeface="Arial Rounded MT Bold" panose="020F0704030504030204" pitchFamily="34" charset="0"/>
                        </a:rPr>
                        <a:t>5 days (contingency)</a:t>
                      </a:r>
                    </a:p>
                  </a:txBody>
                  <a:tcPr/>
                </a:tc>
              </a:tr>
              <a:tr h="370840">
                <a:tc>
                  <a:txBody>
                    <a:bodyPr/>
                    <a:lstStyle/>
                    <a:p>
                      <a:r>
                        <a:rPr lang="en-US" dirty="0">
                          <a:latin typeface="Arial Rounded MT Bold" panose="020F0704030504030204" pitchFamily="34" charset="0"/>
                        </a:rPr>
                        <a:t>2020</a:t>
                      </a:r>
                    </a:p>
                  </a:txBody>
                  <a:tcPr/>
                </a:tc>
                <a:tc>
                  <a:txBody>
                    <a:bodyPr/>
                    <a:lstStyle/>
                    <a:p>
                      <a:r>
                        <a:rPr lang="en-US" dirty="0">
                          <a:latin typeface="Arial Rounded MT Bold" panose="020F0704030504030204" pitchFamily="34" charset="0"/>
                        </a:rPr>
                        <a:t>2 recoveries</a:t>
                      </a:r>
                    </a:p>
                  </a:txBody>
                  <a:tcPr/>
                </a:tc>
                <a:tc>
                  <a:txBody>
                    <a:bodyPr/>
                    <a:lstStyle/>
                    <a:p>
                      <a:endParaRPr lang="en-US" dirty="0">
                        <a:latin typeface="Arial Rounded MT Bold" panose="020F0704030504030204" pitchFamily="34" charset="0"/>
                      </a:endParaRPr>
                    </a:p>
                  </a:txBody>
                  <a:tcPr/>
                </a:tc>
                <a:tc>
                  <a:txBody>
                    <a:bodyPr/>
                    <a:lstStyle/>
                    <a:p>
                      <a:r>
                        <a:rPr lang="en-US" dirty="0">
                          <a:latin typeface="Arial Rounded MT Bold" panose="020F0704030504030204" pitchFamily="34" charset="0"/>
                        </a:rPr>
                        <a:t>n/a</a:t>
                      </a:r>
                    </a:p>
                  </a:txBody>
                  <a:tcPr/>
                </a:tc>
              </a:tr>
            </a:tbl>
          </a:graphicData>
        </a:graphic>
      </p:graphicFrame>
    </p:spTree>
    <p:extLst>
      <p:ext uri="{BB962C8B-B14F-4D97-AF65-F5344CB8AC3E}">
        <p14:creationId xmlns:p14="http://schemas.microsoft.com/office/powerpoint/2010/main" val="21817901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hobson\Pictures\Docking\conedock_uw.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1731" y="3705781"/>
            <a:ext cx="4130414" cy="2864902"/>
          </a:xfrm>
          <a:prstGeom prst="rect">
            <a:avLst/>
          </a:prstGeom>
          <a:noFill/>
          <a:extLst>
            <a:ext uri="{909E8E84-426E-40dd-AFC4-6F175D3DCCD1}">
              <a14:hiddenFill xmlns:a14="http://schemas.microsoft.com/office/drawing/2010/main">
                <a:solidFill>
                  <a:srgbClr val="FFFFFF"/>
                </a:solidFill>
              </a14:hiddenFill>
            </a:ext>
          </a:extLst>
        </p:spPr>
      </p:pic>
      <p:pic>
        <p:nvPicPr>
          <p:cNvPr id="4099" name="Picture 3" descr="C:\Users\hobson\Pictures\Docking\DSC_010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3358" y="1787910"/>
            <a:ext cx="2583907" cy="1718399"/>
          </a:xfrm>
          <a:prstGeom prst="rect">
            <a:avLst/>
          </a:prstGeom>
          <a:noFill/>
          <a:extLst>
            <a:ext uri="{909E8E84-426E-40dd-AFC4-6F175D3DCCD1}">
              <a14:hiddenFill xmlns:a14="http://schemas.microsoft.com/office/drawing/2010/main">
                <a:solidFill>
                  <a:srgbClr val="FFFFFF"/>
                </a:solidFill>
              </a14:hiddenFill>
            </a:ext>
          </a:extLst>
        </p:spPr>
      </p:pic>
      <p:pic>
        <p:nvPicPr>
          <p:cNvPr id="4101" name="Picture 5" descr="X:\900393_AUV_Docking\AUV_Docking.Pictures\Photos\Recovered dock\DSC_0137.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56464" y="1124030"/>
            <a:ext cx="4233188" cy="2814795"/>
          </a:xfrm>
          <a:prstGeom prst="rect">
            <a:avLst/>
          </a:prstGeom>
          <a:noFill/>
          <a:extLst>
            <a:ext uri="{909E8E84-426E-40dd-AFC4-6F175D3DCCD1}">
              <a14:hiddenFill xmlns:a14="http://schemas.microsoft.com/office/drawing/2010/main">
                <a:solidFill>
                  <a:srgbClr val="FFFFFF"/>
                </a:solidFill>
              </a14:hiddenFill>
            </a:ext>
          </a:extLst>
        </p:spPr>
      </p:pic>
      <p:sp>
        <p:nvSpPr>
          <p:cNvPr id="7" name="Title 1"/>
          <p:cNvSpPr txBox="1">
            <a:spLocks/>
          </p:cNvSpPr>
          <p:nvPr/>
        </p:nvSpPr>
        <p:spPr>
          <a:xfrm>
            <a:off x="413358" y="182903"/>
            <a:ext cx="8260672" cy="1039427"/>
          </a:xfrm>
          <a:prstGeom prst="rect">
            <a:avLst/>
          </a:prstGeom>
        </p:spPr>
        <p:txBody>
          <a:bodyPr/>
          <a:lstStyle>
            <a:lvl1pPr algn="ctr" defTabSz="914400" rtl="0" eaLnBrk="1" latinLnBrk="0" hangingPunct="1">
              <a:spcBef>
                <a:spcPct val="0"/>
              </a:spcBef>
              <a:buNone/>
              <a:defRPr sz="3500" kern="1200" cap="all" baseline="0">
                <a:solidFill>
                  <a:schemeClr val="accent1">
                    <a:lumMod val="75000"/>
                  </a:schemeClr>
                </a:solidFill>
                <a:latin typeface="+mj-lt"/>
                <a:ea typeface="+mj-ea"/>
                <a:cs typeface="+mj-cs"/>
              </a:defRPr>
            </a:lvl1pPr>
          </a:lstStyle>
          <a:p>
            <a:r>
              <a:rPr lang="en-US" dirty="0" smtClean="0">
                <a:solidFill>
                  <a:schemeClr val="bg1"/>
                </a:solidFill>
                <a:latin typeface="Arial Rounded MT Bold" panose="020F0704030504030204" pitchFamily="34" charset="0"/>
              </a:rPr>
              <a:t> Existing MBARI Dock</a:t>
            </a:r>
            <a:endParaRPr lang="en-US" dirty="0">
              <a:solidFill>
                <a:schemeClr val="bg1"/>
              </a:solidFill>
              <a:latin typeface="Arial Rounded MT Bold" panose="020F0704030504030204" pitchFamily="34" charset="0"/>
            </a:endParaRPr>
          </a:p>
        </p:txBody>
      </p:sp>
      <p:pic>
        <p:nvPicPr>
          <p:cNvPr id="4102" name="Picture 6" descr="C:\Users\hobson\Pictures\Docking\DSC_1169.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12770" y="4146116"/>
            <a:ext cx="1547177" cy="23109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780147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834" name="Rectangle 2"/>
          <p:cNvSpPr>
            <a:spLocks noGrp="1" noChangeArrowheads="1"/>
          </p:cNvSpPr>
          <p:nvPr>
            <p:ph type="title"/>
          </p:nvPr>
        </p:nvSpPr>
        <p:spPr/>
        <p:txBody>
          <a:bodyPr>
            <a:normAutofit/>
          </a:bodyPr>
          <a:lstStyle/>
          <a:p>
            <a:r>
              <a:rPr lang="en-US" altLang="en-US" dirty="0" smtClean="0">
                <a:solidFill>
                  <a:schemeClr val="bg1"/>
                </a:solidFill>
                <a:latin typeface="Arial Rounded MT Bold" panose="020F0704030504030204" pitchFamily="34" charset="0"/>
              </a:rPr>
              <a:t>‘07 Docking Video</a:t>
            </a:r>
            <a:br>
              <a:rPr lang="en-US" altLang="en-US" dirty="0" smtClean="0">
                <a:solidFill>
                  <a:schemeClr val="bg1"/>
                </a:solidFill>
                <a:latin typeface="Arial Rounded MT Bold" panose="020F0704030504030204" pitchFamily="34" charset="0"/>
              </a:rPr>
            </a:br>
            <a:r>
              <a:rPr lang="en-US" altLang="en-US" sz="1400" dirty="0" smtClean="0">
                <a:solidFill>
                  <a:schemeClr val="bg1"/>
                </a:solidFill>
                <a:latin typeface="Arial Rounded MT Bold" panose="020F0704030504030204" pitchFamily="34" charset="0"/>
              </a:rPr>
              <a:t>- plays during question period</a:t>
            </a:r>
            <a:endParaRPr lang="en-US" altLang="en-US" sz="1400" dirty="0">
              <a:solidFill>
                <a:schemeClr val="bg1"/>
              </a:solidFill>
              <a:latin typeface="Arial Rounded MT Bold" panose="020F0704030504030204" pitchFamily="34" charset="0"/>
            </a:endParaRPr>
          </a:p>
        </p:txBody>
      </p:sp>
      <p:pic>
        <p:nvPicPr>
          <p:cNvPr id="6" name="AllFourDocks.wmv">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1343178" y="1771759"/>
            <a:ext cx="5830887" cy="4373562"/>
          </a:xfrm>
        </p:spPr>
      </p:pic>
    </p:spTree>
    <p:extLst>
      <p:ext uri="{BB962C8B-B14F-4D97-AF65-F5344CB8AC3E}">
        <p14:creationId xmlns:p14="http://schemas.microsoft.com/office/powerpoint/2010/main" val="2696739929"/>
      </p:ext>
    </p:extLst>
  </p:cSld>
  <p:clrMapOvr>
    <a:masterClrMapping/>
  </p:clrMapOvr>
  <p:timing>
    <p:tnLst>
      <p:par>
        <p:cTn xmlns:p14="http://schemas.microsoft.com/office/powerpoint/2010/mai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6"/>
                                        </p:tgtEl>
                                      </p:cBhvr>
                                    </p:cmd>
                                  </p:childTnLst>
                                </p:cTn>
                              </p:par>
                            </p:childTnLst>
                          </p:cTn>
                        </p:par>
                      </p:childTnLst>
                    </p:cTn>
                  </p:par>
                </p:childTnLst>
              </p:cTn>
              <p:nextCondLst>
                <p:cond evt="onClick" delay="0">
                  <p:tgtEl>
                    <p:spTgt spid="6"/>
                  </p:tgtEl>
                </p:cond>
              </p:nextCondLst>
            </p:seq>
            <p:video>
              <p:cMediaNode vol="80000">
                <p:cTn id="7" fill="hold" display="0">
                  <p:stCondLst>
                    <p:cond delay="indefinite"/>
                  </p:stCondLst>
                </p:cTn>
                <p:tgtEl>
                  <p:spTgt spid="6"/>
                </p:tgtEl>
              </p:cMediaNode>
            </p:vide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End</a:t>
            </a:r>
            <a:endParaRPr lang="en-US" dirty="0"/>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17831151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a:t>Backups</a:t>
            </a:r>
          </a:p>
        </p:txBody>
      </p:sp>
      <p:sp>
        <p:nvSpPr>
          <p:cNvPr id="4" name="Text Placeholder 3"/>
          <p:cNvSpPr>
            <a:spLocks noGrp="1"/>
          </p:cNvSpPr>
          <p:nvPr>
            <p:ph type="body" idx="1"/>
          </p:nvPr>
        </p:nvSpPr>
        <p:spPr/>
        <p:txBody>
          <a:bodyPr/>
          <a:lstStyle/>
          <a:p>
            <a:endParaRPr lang="en-US"/>
          </a:p>
        </p:txBody>
      </p:sp>
    </p:spTree>
    <p:extLst>
      <p:ext uri="{BB962C8B-B14F-4D97-AF65-F5344CB8AC3E}">
        <p14:creationId xmlns:p14="http://schemas.microsoft.com/office/powerpoint/2010/main" val="35282551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solidFill>
                  <a:schemeClr val="bg1"/>
                </a:solidFill>
                <a:latin typeface="Arial Rounded MT Bold" panose="020F0704030504030204" pitchFamily="34" charset="0"/>
              </a:rPr>
              <a:t>Park&amp;Fly: Notional CONOPS</a:t>
            </a:r>
          </a:p>
        </p:txBody>
      </p:sp>
      <p:sp>
        <p:nvSpPr>
          <p:cNvPr id="5" name="Content Placeholder 4"/>
          <p:cNvSpPr>
            <a:spLocks noGrp="1"/>
          </p:cNvSpPr>
          <p:nvPr>
            <p:ph idx="1"/>
          </p:nvPr>
        </p:nvSpPr>
        <p:spPr>
          <a:ln>
            <a:solidFill>
              <a:srgbClr val="000000"/>
            </a:solidFill>
          </a:ln>
        </p:spPr>
        <p:txBody>
          <a:bodyPr>
            <a:normAutofit fontScale="85000" lnSpcReduction="10000"/>
          </a:bodyPr>
          <a:lstStyle/>
          <a:p>
            <a:pPr marL="514350" indent="-514350">
              <a:buClrTx/>
              <a:buFont typeface="+mj-lt"/>
              <a:buAutoNum type="arabicPeriod"/>
            </a:pPr>
            <a:r>
              <a:rPr lang="en-US" dirty="0">
                <a:solidFill>
                  <a:schemeClr val="bg1"/>
                </a:solidFill>
                <a:latin typeface="Arial Rounded MT Bold" panose="020F0704030504030204" pitchFamily="34" charset="0"/>
              </a:rPr>
              <a:t>Arrive at site</a:t>
            </a:r>
          </a:p>
          <a:p>
            <a:pPr marL="514350" indent="-514350">
              <a:buClrTx/>
              <a:buFont typeface="+mj-lt"/>
              <a:buAutoNum type="arabicPeriod"/>
            </a:pPr>
            <a:r>
              <a:rPr lang="en-US" dirty="0">
                <a:solidFill>
                  <a:schemeClr val="bg1"/>
                </a:solidFill>
                <a:latin typeface="Arial Rounded MT Bold" panose="020F0704030504030204" pitchFamily="34" charset="0"/>
              </a:rPr>
              <a:t>Deploy the dock and LBL</a:t>
            </a:r>
          </a:p>
          <a:p>
            <a:pPr marL="514350" indent="-514350">
              <a:buClrTx/>
              <a:buFont typeface="+mj-lt"/>
              <a:buAutoNum type="arabicPeriod"/>
            </a:pPr>
            <a:r>
              <a:rPr lang="en-US" dirty="0">
                <a:solidFill>
                  <a:schemeClr val="bg1"/>
                </a:solidFill>
                <a:latin typeface="Arial Rounded MT Bold" panose="020F0704030504030204" pitchFamily="34" charset="0"/>
              </a:rPr>
              <a:t>Prep the AUV</a:t>
            </a:r>
          </a:p>
          <a:p>
            <a:pPr marL="514350" indent="-514350">
              <a:buClrTx/>
              <a:buFont typeface="+mj-lt"/>
              <a:buAutoNum type="arabicPeriod"/>
            </a:pPr>
            <a:r>
              <a:rPr lang="en-US" dirty="0">
                <a:solidFill>
                  <a:schemeClr val="bg1"/>
                </a:solidFill>
                <a:latin typeface="Arial Rounded MT Bold" panose="020F0704030504030204" pitchFamily="34" charset="0"/>
              </a:rPr>
              <a:t>Launch the AUV</a:t>
            </a:r>
          </a:p>
          <a:p>
            <a:pPr marL="514350" indent="-514350">
              <a:buClrTx/>
              <a:buFont typeface="+mj-lt"/>
              <a:buAutoNum type="arabicPeriod"/>
            </a:pPr>
            <a:r>
              <a:rPr lang="en-US" dirty="0">
                <a:solidFill>
                  <a:schemeClr val="bg1"/>
                </a:solidFill>
                <a:latin typeface="Arial Rounded MT Bold" panose="020F0704030504030204" pitchFamily="34" charset="0"/>
              </a:rPr>
              <a:t>Run first transect</a:t>
            </a:r>
          </a:p>
          <a:p>
            <a:pPr marL="514350" indent="-514350">
              <a:buClrTx/>
              <a:buFont typeface="+mj-lt"/>
              <a:buAutoNum type="arabicPeriod"/>
            </a:pPr>
            <a:r>
              <a:rPr lang="en-US" dirty="0">
                <a:solidFill>
                  <a:schemeClr val="bg1"/>
                </a:solidFill>
                <a:latin typeface="Arial Rounded MT Bold" panose="020F0704030504030204" pitchFamily="34" charset="0"/>
              </a:rPr>
              <a:t>Park</a:t>
            </a:r>
          </a:p>
          <a:p>
            <a:pPr marL="514350" indent="-514350">
              <a:buClrTx/>
              <a:buFont typeface="+mj-lt"/>
              <a:buAutoNum type="arabicPeriod"/>
            </a:pPr>
            <a:r>
              <a:rPr lang="en-US" dirty="0">
                <a:solidFill>
                  <a:schemeClr val="bg1"/>
                </a:solidFill>
                <a:latin typeface="Arial Rounded MT Bold" panose="020F0704030504030204" pitchFamily="34" charset="0"/>
              </a:rPr>
              <a:t>Parking verification</a:t>
            </a:r>
          </a:p>
          <a:p>
            <a:pPr marL="514350" indent="-514350">
              <a:buClrTx/>
              <a:buFont typeface="+mj-lt"/>
              <a:buAutoNum type="arabicPeriod"/>
            </a:pPr>
            <a:r>
              <a:rPr lang="en-US" dirty="0">
                <a:solidFill>
                  <a:schemeClr val="bg1"/>
                </a:solidFill>
                <a:latin typeface="Arial Rounded MT Bold" panose="020F0704030504030204" pitchFamily="34" charset="0"/>
              </a:rPr>
              <a:t>Depart site</a:t>
            </a:r>
          </a:p>
          <a:p>
            <a:pPr marL="514350" indent="-514350">
              <a:buClrTx/>
              <a:buFont typeface="+mj-lt"/>
              <a:buAutoNum type="arabicPeriod"/>
            </a:pPr>
            <a:r>
              <a:rPr lang="en-US" dirty="0">
                <a:solidFill>
                  <a:schemeClr val="bg1"/>
                </a:solidFill>
                <a:latin typeface="Arial Rounded MT Bold" panose="020F0704030504030204" pitchFamily="34" charset="0"/>
              </a:rPr>
              <a:t>AUV periodically parks and </a:t>
            </a:r>
            <a:r>
              <a:rPr lang="en-US" dirty="0" smtClean="0">
                <a:solidFill>
                  <a:schemeClr val="bg1"/>
                </a:solidFill>
                <a:latin typeface="Arial Rounded MT Bold" panose="020F0704030504030204" pitchFamily="34" charset="0"/>
              </a:rPr>
              <a:t>flies</a:t>
            </a:r>
          </a:p>
          <a:p>
            <a:pPr marL="297180" lvl="1" indent="0">
              <a:buClrTx/>
              <a:buNone/>
            </a:pPr>
            <a:r>
              <a:rPr lang="en-US" dirty="0" smtClean="0">
                <a:solidFill>
                  <a:schemeClr val="bg1"/>
                </a:solidFill>
                <a:latin typeface="Arial Rounded MT Bold" panose="020F0704030504030204" pitchFamily="34" charset="0"/>
              </a:rPr>
              <a:t>- At Station-M, could control from shore via wave-glider </a:t>
            </a:r>
            <a:r>
              <a:rPr lang="en-US" dirty="0" err="1" smtClean="0">
                <a:solidFill>
                  <a:schemeClr val="bg1"/>
                </a:solidFill>
                <a:latin typeface="Arial Rounded MT Bold" panose="020F0704030504030204" pitchFamily="34" charset="0"/>
              </a:rPr>
              <a:t>comm</a:t>
            </a:r>
            <a:r>
              <a:rPr lang="en-US" dirty="0" smtClean="0">
                <a:solidFill>
                  <a:schemeClr val="bg1"/>
                </a:solidFill>
                <a:latin typeface="Arial Rounded MT Bold" panose="020F0704030504030204" pitchFamily="34" charset="0"/>
              </a:rPr>
              <a:t> relay</a:t>
            </a:r>
            <a:endParaRPr lang="en-US" dirty="0">
              <a:solidFill>
                <a:schemeClr val="bg1"/>
              </a:solidFill>
              <a:latin typeface="Arial Rounded MT Bold" panose="020F0704030504030204" pitchFamily="34" charset="0"/>
            </a:endParaRPr>
          </a:p>
          <a:p>
            <a:pPr marL="514350" indent="-514350">
              <a:buClrTx/>
              <a:buFont typeface="+mj-lt"/>
              <a:buAutoNum type="arabicPeriod"/>
            </a:pPr>
            <a:r>
              <a:rPr lang="en-US" dirty="0">
                <a:solidFill>
                  <a:schemeClr val="bg1"/>
                </a:solidFill>
                <a:latin typeface="Arial Rounded MT Bold" panose="020F0704030504030204" pitchFamily="34" charset="0"/>
              </a:rPr>
              <a:t>Return to site</a:t>
            </a:r>
          </a:p>
          <a:p>
            <a:pPr marL="514350" indent="-514350">
              <a:buClrTx/>
              <a:buFont typeface="+mj-lt"/>
              <a:buAutoNum type="arabicPeriod"/>
            </a:pPr>
            <a:r>
              <a:rPr lang="en-US" dirty="0">
                <a:solidFill>
                  <a:schemeClr val="bg1"/>
                </a:solidFill>
                <a:latin typeface="Arial Rounded MT Bold" panose="020F0704030504030204" pitchFamily="34" charset="0"/>
              </a:rPr>
              <a:t>Recover AUV</a:t>
            </a:r>
          </a:p>
          <a:p>
            <a:pPr marL="514350" indent="-514350">
              <a:buClrTx/>
              <a:buFont typeface="+mj-lt"/>
              <a:buAutoNum type="arabicPeriod"/>
            </a:pPr>
            <a:r>
              <a:rPr lang="en-US" dirty="0">
                <a:solidFill>
                  <a:schemeClr val="bg1"/>
                </a:solidFill>
                <a:latin typeface="Arial Rounded MT Bold" panose="020F0704030504030204" pitchFamily="34" charset="0"/>
              </a:rPr>
              <a:t>Recover dock and LBL (minus anchor)</a:t>
            </a:r>
          </a:p>
        </p:txBody>
      </p:sp>
    </p:spTree>
    <p:extLst>
      <p:ext uri="{BB962C8B-B14F-4D97-AF65-F5344CB8AC3E}">
        <p14:creationId xmlns:p14="http://schemas.microsoft.com/office/powerpoint/2010/main" val="3335747155"/>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General Atomics - Notional</a:t>
            </a:r>
            <a:endParaRPr lang="en-US" dirty="0"/>
          </a:p>
        </p:txBody>
      </p:sp>
      <p:sp>
        <p:nvSpPr>
          <p:cNvPr id="3" name="Content Placeholder 2"/>
          <p:cNvSpPr>
            <a:spLocks noGrp="1"/>
          </p:cNvSpPr>
          <p:nvPr>
            <p:ph idx="1"/>
          </p:nvPr>
        </p:nvSpPr>
        <p:spPr/>
        <p:txBody>
          <a:bodyPr/>
          <a:lstStyle/>
          <a:p>
            <a:endParaRPr lang="en-US"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8032" y="1447799"/>
            <a:ext cx="6920631" cy="51535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2445067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Shape 60"/>
          <p:cNvSpPr txBox="1">
            <a:spLocks noGrp="1"/>
          </p:cNvSpPr>
          <p:nvPr>
            <p:ph type="title"/>
          </p:nvPr>
        </p:nvSpPr>
        <p:spPr>
          <a:xfrm>
            <a:off x="304800" y="458000"/>
            <a:ext cx="8520600" cy="763600"/>
          </a:xfrm>
          <a:prstGeom prst="rect">
            <a:avLst/>
          </a:prstGeom>
        </p:spPr>
        <p:txBody>
          <a:bodyPr lIns="91425" tIns="91425" rIns="91425" bIns="91425" anchor="t" anchorCtr="0">
            <a:noAutofit/>
          </a:bodyPr>
          <a:lstStyle/>
          <a:p>
            <a:pPr lvl="0">
              <a:spcBef>
                <a:spcPts val="0"/>
              </a:spcBef>
              <a:buNone/>
            </a:pPr>
            <a:r>
              <a:rPr lang="en" dirty="0"/>
              <a:t>WPDX Medium Power Data </a:t>
            </a:r>
            <a:r>
              <a:rPr lang="en" dirty="0" smtClean="0"/>
              <a:t>Sheet</a:t>
            </a:r>
            <a:br>
              <a:rPr lang="en" dirty="0" smtClean="0"/>
            </a:br>
            <a:r>
              <a:rPr lang="en" sz="2800" dirty="0" smtClean="0"/>
              <a:t>MBARI/Maughan</a:t>
            </a:r>
            <a:endParaRPr lang="en" sz="2800" dirty="0"/>
          </a:p>
        </p:txBody>
      </p:sp>
      <p:sp>
        <p:nvSpPr>
          <p:cNvPr id="61" name="Shape 61"/>
          <p:cNvSpPr txBox="1">
            <a:spLocks noGrp="1"/>
          </p:cNvSpPr>
          <p:nvPr>
            <p:ph type="body" idx="1"/>
          </p:nvPr>
        </p:nvSpPr>
        <p:spPr>
          <a:xfrm>
            <a:off x="665967" y="1640562"/>
            <a:ext cx="7467600" cy="3048000"/>
          </a:xfrm>
          <a:prstGeom prst="rect">
            <a:avLst/>
          </a:prstGeom>
        </p:spPr>
        <p:txBody>
          <a:bodyPr lIns="91425" tIns="91425" rIns="91425" bIns="91425" anchor="t" anchorCtr="0">
            <a:noAutofit/>
          </a:bodyPr>
          <a:lstStyle/>
          <a:p>
            <a:pPr marL="457200" lvl="0" indent="-228600" rtl="0">
              <a:spcBef>
                <a:spcPts val="0"/>
              </a:spcBef>
            </a:pPr>
            <a:r>
              <a:rPr lang="en" sz="2000" dirty="0">
                <a:solidFill>
                  <a:schemeClr val="bg1"/>
                </a:solidFill>
              </a:rPr>
              <a:t>Power: </a:t>
            </a:r>
          </a:p>
          <a:p>
            <a:pPr marL="914400" lvl="1" indent="-228600" rtl="0">
              <a:spcBef>
                <a:spcPts val="0"/>
              </a:spcBef>
            </a:pPr>
            <a:r>
              <a:rPr lang="en" sz="1600" dirty="0">
                <a:solidFill>
                  <a:schemeClr val="bg1"/>
                </a:solidFill>
              </a:rPr>
              <a:t>150 Watt continuous, 240 Watt peak (1 hr), resonant transfer using PowerByProxi technology</a:t>
            </a:r>
          </a:p>
          <a:p>
            <a:pPr marL="914400" lvl="1" indent="-228600" rtl="0">
              <a:spcBef>
                <a:spcPts val="0"/>
              </a:spcBef>
            </a:pPr>
            <a:r>
              <a:rPr lang="en" sz="1600" dirty="0">
                <a:solidFill>
                  <a:schemeClr val="bg1"/>
                </a:solidFill>
              </a:rPr>
              <a:t>Voltage:  24v DC input and output</a:t>
            </a:r>
          </a:p>
          <a:p>
            <a:pPr marL="914400" lvl="1" indent="-228600" rtl="0">
              <a:spcBef>
                <a:spcPts val="0"/>
              </a:spcBef>
            </a:pPr>
            <a:r>
              <a:rPr lang="en" sz="1600" dirty="0">
                <a:solidFill>
                  <a:schemeClr val="bg1"/>
                </a:solidFill>
              </a:rPr>
              <a:t>Current: 6 Amp output</a:t>
            </a:r>
          </a:p>
          <a:p>
            <a:pPr marL="914400" lvl="1" indent="-228600" rtl="0">
              <a:spcBef>
                <a:spcPts val="0"/>
              </a:spcBef>
            </a:pPr>
            <a:r>
              <a:rPr lang="en" sz="1600" dirty="0">
                <a:solidFill>
                  <a:schemeClr val="bg1"/>
                </a:solidFill>
              </a:rPr>
              <a:t>Efficiency: ~75%</a:t>
            </a:r>
          </a:p>
          <a:p>
            <a:pPr marL="457200" lvl="0" indent="-228600" rtl="0">
              <a:spcBef>
                <a:spcPts val="0"/>
              </a:spcBef>
            </a:pPr>
            <a:r>
              <a:rPr lang="en" sz="2000" dirty="0">
                <a:solidFill>
                  <a:schemeClr val="bg1"/>
                </a:solidFill>
              </a:rPr>
              <a:t>Data:</a:t>
            </a:r>
          </a:p>
          <a:p>
            <a:pPr marL="914400" lvl="1" indent="-228600" rtl="0">
              <a:spcBef>
                <a:spcPts val="0"/>
              </a:spcBef>
            </a:pPr>
            <a:r>
              <a:rPr lang="en" sz="1600" dirty="0">
                <a:solidFill>
                  <a:schemeClr val="bg1"/>
                </a:solidFill>
              </a:rPr>
              <a:t>100 Mbps ethernet</a:t>
            </a:r>
          </a:p>
          <a:p>
            <a:pPr marL="914400" lvl="1" indent="-228600" rtl="0">
              <a:spcBef>
                <a:spcPts val="0"/>
              </a:spcBef>
            </a:pPr>
            <a:r>
              <a:rPr lang="en" sz="1600" dirty="0">
                <a:solidFill>
                  <a:schemeClr val="bg1"/>
                </a:solidFill>
              </a:rPr>
              <a:t>Option RF: 2.4 GHz point to point Ubiquity Radio, 10mW nominal, adjustable to 600mW</a:t>
            </a:r>
          </a:p>
          <a:p>
            <a:pPr marL="914400" lvl="1" indent="-228600" rtl="0">
              <a:spcBef>
                <a:spcPts val="0"/>
              </a:spcBef>
            </a:pPr>
            <a:r>
              <a:rPr lang="en" sz="1600" dirty="0">
                <a:solidFill>
                  <a:schemeClr val="bg1"/>
                </a:solidFill>
              </a:rPr>
              <a:t>Option Optical: ‘work in progress’</a:t>
            </a:r>
          </a:p>
          <a:p>
            <a:pPr marL="457200" lvl="0" indent="-228600" rtl="0">
              <a:spcBef>
                <a:spcPts val="0"/>
              </a:spcBef>
            </a:pPr>
            <a:r>
              <a:rPr lang="en" sz="2000" dirty="0">
                <a:solidFill>
                  <a:schemeClr val="bg1"/>
                </a:solidFill>
              </a:rPr>
              <a:t>0 to 5 mm separation (derated from 1cm to allow for potting thickness)</a:t>
            </a:r>
          </a:p>
          <a:p>
            <a:pPr lvl="0">
              <a:spcBef>
                <a:spcPts val="0"/>
              </a:spcBef>
              <a:buNone/>
            </a:pPr>
            <a:endParaRPr sz="2000" dirty="0">
              <a:solidFill>
                <a:schemeClr val="bg1"/>
              </a:solidFill>
            </a:endParaRPr>
          </a:p>
        </p:txBody>
      </p:sp>
    </p:spTree>
    <p:extLst>
      <p:ext uri="{BB962C8B-B14F-4D97-AF65-F5344CB8AC3E}">
        <p14:creationId xmlns:p14="http://schemas.microsoft.com/office/powerpoint/2010/main" val="94276776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66" name="Shape 66"/>
          <p:cNvSpPr txBox="1">
            <a:spLocks noGrp="1"/>
          </p:cNvSpPr>
          <p:nvPr>
            <p:ph type="title"/>
          </p:nvPr>
        </p:nvSpPr>
        <p:spPr>
          <a:xfrm>
            <a:off x="311700" y="180567"/>
            <a:ext cx="8520600" cy="1176400"/>
          </a:xfrm>
          <a:prstGeom prst="rect">
            <a:avLst/>
          </a:prstGeom>
        </p:spPr>
        <p:txBody>
          <a:bodyPr lIns="91425" tIns="91425" rIns="91425" bIns="91425" anchor="t" anchorCtr="0">
            <a:noAutofit/>
          </a:bodyPr>
          <a:lstStyle/>
          <a:p>
            <a:pPr lvl="0" algn="ctr">
              <a:spcBef>
                <a:spcPts val="0"/>
              </a:spcBef>
              <a:buNone/>
            </a:pPr>
            <a:r>
              <a:rPr lang="en" dirty="0"/>
              <a:t>Block Diagram of What we want to build for MARS </a:t>
            </a:r>
            <a:r>
              <a:rPr lang="en" sz="2300" dirty="0"/>
              <a:t>Toast goes in the Toaster</a:t>
            </a:r>
          </a:p>
        </p:txBody>
      </p:sp>
      <p:sp>
        <p:nvSpPr>
          <p:cNvPr id="67" name="Shape 67"/>
          <p:cNvSpPr/>
          <p:nvPr/>
        </p:nvSpPr>
        <p:spPr>
          <a:xfrm>
            <a:off x="2529997" y="1790218"/>
            <a:ext cx="3359700" cy="2360800"/>
          </a:xfrm>
          <a:prstGeom prst="rect">
            <a:avLst/>
          </a:prstGeom>
          <a:solidFill>
            <a:schemeClr val="lt2"/>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8" name="Shape 68"/>
          <p:cNvSpPr/>
          <p:nvPr/>
        </p:nvSpPr>
        <p:spPr>
          <a:xfrm>
            <a:off x="2841347" y="2322184"/>
            <a:ext cx="317700" cy="1651600"/>
          </a:xfrm>
          <a:prstGeom prst="rect">
            <a:avLst/>
          </a:prstGeom>
          <a:solidFill>
            <a:srgbClr val="FFFFFF"/>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9" name="Shape 69"/>
          <p:cNvSpPr/>
          <p:nvPr/>
        </p:nvSpPr>
        <p:spPr>
          <a:xfrm>
            <a:off x="4822547" y="2322184"/>
            <a:ext cx="317700" cy="1651600"/>
          </a:xfrm>
          <a:prstGeom prst="rect">
            <a:avLst/>
          </a:prstGeom>
          <a:solidFill>
            <a:srgbClr val="FFFFFF"/>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70" name="Shape 70"/>
          <p:cNvSpPr/>
          <p:nvPr/>
        </p:nvSpPr>
        <p:spPr>
          <a:xfrm>
            <a:off x="3831947" y="2322184"/>
            <a:ext cx="317700" cy="1651600"/>
          </a:xfrm>
          <a:prstGeom prst="rect">
            <a:avLst/>
          </a:prstGeom>
          <a:solidFill>
            <a:srgbClr val="FFFFFF"/>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71" name="Shape 71"/>
          <p:cNvSpPr/>
          <p:nvPr/>
        </p:nvSpPr>
        <p:spPr>
          <a:xfrm>
            <a:off x="5348072" y="1882884"/>
            <a:ext cx="223800" cy="443200"/>
          </a:xfrm>
          <a:prstGeom prst="rect">
            <a:avLst/>
          </a:prstGeom>
          <a:solidFill>
            <a:schemeClr val="lt2"/>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72" name="Shape 72"/>
          <p:cNvSpPr/>
          <p:nvPr/>
        </p:nvSpPr>
        <p:spPr>
          <a:xfrm>
            <a:off x="5445472" y="1980484"/>
            <a:ext cx="2461500" cy="248000"/>
          </a:xfrm>
          <a:prstGeom prst="rect">
            <a:avLst/>
          </a:prstGeom>
          <a:solidFill>
            <a:schemeClr val="lt2"/>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73" name="Shape 73"/>
          <p:cNvSpPr/>
          <p:nvPr/>
        </p:nvSpPr>
        <p:spPr>
          <a:xfrm>
            <a:off x="2594847" y="1882884"/>
            <a:ext cx="157500" cy="443200"/>
          </a:xfrm>
          <a:prstGeom prst="rect">
            <a:avLst/>
          </a:prstGeom>
          <a:solidFill>
            <a:schemeClr val="lt2"/>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nvGrpSpPr>
          <p:cNvPr id="74" name="Shape 74"/>
          <p:cNvGrpSpPr/>
          <p:nvPr/>
        </p:nvGrpSpPr>
        <p:grpSpPr>
          <a:xfrm>
            <a:off x="253414" y="1729684"/>
            <a:ext cx="1737835" cy="2643883"/>
            <a:chOff x="311741" y="2192300"/>
            <a:chExt cx="1737835" cy="1982912"/>
          </a:xfrm>
        </p:grpSpPr>
        <p:sp>
          <p:nvSpPr>
            <p:cNvPr id="75" name="Shape 75"/>
            <p:cNvSpPr/>
            <p:nvPr/>
          </p:nvSpPr>
          <p:spPr>
            <a:xfrm>
              <a:off x="1108777" y="2748412"/>
              <a:ext cx="940800" cy="1426800"/>
            </a:xfrm>
            <a:prstGeom prst="rect">
              <a:avLst/>
            </a:prstGeom>
            <a:solidFill>
              <a:schemeClr val="lt2"/>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76" name="Shape 76"/>
            <p:cNvSpPr/>
            <p:nvPr/>
          </p:nvSpPr>
          <p:spPr>
            <a:xfrm>
              <a:off x="1461114" y="3519790"/>
              <a:ext cx="526058" cy="577154"/>
            </a:xfrm>
            <a:prstGeom prst="ellipse">
              <a:avLst/>
            </a:prstGeom>
            <a:solidFill>
              <a:srgbClr val="274E13"/>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nvGrpSpPr>
            <p:cNvPr id="77" name="Shape 77"/>
            <p:cNvGrpSpPr/>
            <p:nvPr/>
          </p:nvGrpSpPr>
          <p:grpSpPr>
            <a:xfrm>
              <a:off x="1223820" y="3260848"/>
              <a:ext cx="98635" cy="836096"/>
              <a:chOff x="609700" y="1829025"/>
              <a:chExt cx="155700" cy="1193400"/>
            </a:xfrm>
          </p:grpSpPr>
          <p:sp>
            <p:nvSpPr>
              <p:cNvPr id="78" name="Shape 78"/>
              <p:cNvSpPr/>
              <p:nvPr/>
            </p:nvSpPr>
            <p:spPr>
              <a:xfrm>
                <a:off x="609700" y="2328525"/>
                <a:ext cx="155700" cy="693900"/>
              </a:xfrm>
              <a:prstGeom prst="rect">
                <a:avLst/>
              </a:prstGeom>
              <a:solidFill>
                <a:srgbClr val="6D9EEB"/>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79" name="Shape 79"/>
              <p:cNvSpPr/>
              <p:nvPr/>
            </p:nvSpPr>
            <p:spPr>
              <a:xfrm flipH="1">
                <a:off x="648675" y="1829025"/>
                <a:ext cx="64800" cy="499500"/>
              </a:xfrm>
              <a:prstGeom prst="rect">
                <a:avLst/>
              </a:prstGeom>
              <a:solidFill>
                <a:srgbClr val="0000FF"/>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sp>
          <p:nvSpPr>
            <p:cNvPr id="80" name="Shape 80"/>
            <p:cNvSpPr/>
            <p:nvPr/>
          </p:nvSpPr>
          <p:spPr>
            <a:xfrm rot="5400000">
              <a:off x="1686409" y="3163756"/>
              <a:ext cx="290889" cy="184918"/>
            </a:xfrm>
            <a:prstGeom prst="rect">
              <a:avLst/>
            </a:prstGeom>
            <a:solidFill>
              <a:srgbClr val="93C47D"/>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81" name="Shape 81"/>
            <p:cNvSpPr/>
            <p:nvPr/>
          </p:nvSpPr>
          <p:spPr>
            <a:xfrm rot="5400000">
              <a:off x="1762599" y="2853645"/>
              <a:ext cx="138508" cy="184918"/>
            </a:xfrm>
            <a:prstGeom prst="rect">
              <a:avLst/>
            </a:prstGeom>
            <a:solidFill>
              <a:srgbClr val="FFFF00"/>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cxnSp>
          <p:nvCxnSpPr>
            <p:cNvPr id="82" name="Shape 82"/>
            <p:cNvCxnSpPr/>
            <p:nvPr/>
          </p:nvCxnSpPr>
          <p:spPr>
            <a:xfrm flipH="1">
              <a:off x="311741" y="2830207"/>
              <a:ext cx="797399" cy="209100"/>
            </a:xfrm>
            <a:prstGeom prst="curvedConnector3">
              <a:avLst>
                <a:gd name="adj1" fmla="val 50000"/>
              </a:avLst>
            </a:prstGeom>
            <a:noFill/>
            <a:ln w="38100" cap="flat" cmpd="sng">
              <a:solidFill>
                <a:schemeClr val="dk2"/>
              </a:solidFill>
              <a:prstDash val="solid"/>
              <a:round/>
              <a:headEnd type="none" w="lg" len="lg"/>
              <a:tailEnd type="none" w="lg" len="lg"/>
            </a:ln>
          </p:spPr>
        </p:cxnSp>
        <p:sp>
          <p:nvSpPr>
            <p:cNvPr id="83" name="Shape 83"/>
            <p:cNvSpPr/>
            <p:nvPr/>
          </p:nvSpPr>
          <p:spPr>
            <a:xfrm>
              <a:off x="1277775" y="2416025"/>
              <a:ext cx="603300" cy="332400"/>
            </a:xfrm>
            <a:prstGeom prst="trapezoid">
              <a:avLst>
                <a:gd name="adj" fmla="val 25000"/>
              </a:avLst>
            </a:prstGeom>
            <a:solidFill>
              <a:schemeClr val="lt2"/>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84" name="Shape 84"/>
            <p:cNvSpPr/>
            <p:nvPr/>
          </p:nvSpPr>
          <p:spPr>
            <a:xfrm>
              <a:off x="1355600" y="2192300"/>
              <a:ext cx="441000" cy="223500"/>
            </a:xfrm>
            <a:prstGeom prst="frame">
              <a:avLst>
                <a:gd name="adj1" fmla="val 12500"/>
              </a:avLst>
            </a:prstGeom>
            <a:solidFill>
              <a:schemeClr val="lt2"/>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sp>
        <p:nvSpPr>
          <p:cNvPr id="85" name="Shape 85"/>
          <p:cNvSpPr/>
          <p:nvPr/>
        </p:nvSpPr>
        <p:spPr>
          <a:xfrm>
            <a:off x="3248047" y="2322184"/>
            <a:ext cx="317700" cy="1651600"/>
          </a:xfrm>
          <a:prstGeom prst="rect">
            <a:avLst/>
          </a:prstGeom>
          <a:solidFill>
            <a:srgbClr val="D9D9D9"/>
          </a:solidFill>
          <a:ln w="19050" cap="flat" cmpd="sng">
            <a:solidFill>
              <a:schemeClr val="dk2"/>
            </a:solidFill>
            <a:prstDash val="dash"/>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86" name="Shape 86"/>
          <p:cNvSpPr/>
          <p:nvPr/>
        </p:nvSpPr>
        <p:spPr>
          <a:xfrm>
            <a:off x="4238647" y="2322184"/>
            <a:ext cx="317700" cy="1651600"/>
          </a:xfrm>
          <a:prstGeom prst="rect">
            <a:avLst/>
          </a:prstGeom>
          <a:solidFill>
            <a:srgbClr val="D9D9D9"/>
          </a:solidFill>
          <a:ln w="19050" cap="flat" cmpd="sng">
            <a:solidFill>
              <a:schemeClr val="dk2"/>
            </a:solidFill>
            <a:prstDash val="dash"/>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87" name="Shape 87"/>
          <p:cNvSpPr/>
          <p:nvPr/>
        </p:nvSpPr>
        <p:spPr>
          <a:xfrm>
            <a:off x="5229247" y="2322184"/>
            <a:ext cx="317700" cy="1651600"/>
          </a:xfrm>
          <a:prstGeom prst="rect">
            <a:avLst/>
          </a:prstGeom>
          <a:solidFill>
            <a:srgbClr val="D9D9D9"/>
          </a:solidFill>
          <a:ln w="19050" cap="flat" cmpd="sng">
            <a:solidFill>
              <a:schemeClr val="dk2"/>
            </a:solidFill>
            <a:prstDash val="dash"/>
            <a:round/>
            <a:headEnd type="none" w="med" len="med"/>
            <a:tailEnd type="none" w="med" len="med"/>
          </a:ln>
        </p:spPr>
        <p:txBody>
          <a:bodyPr lIns="91425" tIns="91425" rIns="91425" bIns="91425" anchor="ctr" anchorCtr="0">
            <a:noAutofit/>
          </a:bodyPr>
          <a:lstStyle/>
          <a:p>
            <a:pPr lvl="0">
              <a:spcBef>
                <a:spcPts val="0"/>
              </a:spcBef>
              <a:buNone/>
            </a:pPr>
            <a:endParaRPr/>
          </a:p>
        </p:txBody>
      </p:sp>
      <p:cxnSp>
        <p:nvCxnSpPr>
          <p:cNvPr id="88" name="Shape 88"/>
          <p:cNvCxnSpPr/>
          <p:nvPr/>
        </p:nvCxnSpPr>
        <p:spPr>
          <a:xfrm>
            <a:off x="5902772" y="3736051"/>
            <a:ext cx="1355700" cy="346000"/>
          </a:xfrm>
          <a:prstGeom prst="curvedConnector3">
            <a:avLst>
              <a:gd name="adj1" fmla="val 50000"/>
            </a:avLst>
          </a:prstGeom>
          <a:noFill/>
          <a:ln w="76200" cap="flat" cmpd="sng">
            <a:solidFill>
              <a:schemeClr val="dk2"/>
            </a:solidFill>
            <a:prstDash val="solid"/>
            <a:round/>
            <a:headEnd type="none" w="lg" len="lg"/>
            <a:tailEnd type="none" w="lg" len="lg"/>
          </a:ln>
        </p:spPr>
      </p:cxnSp>
      <p:grpSp>
        <p:nvGrpSpPr>
          <p:cNvPr id="89" name="Shape 89"/>
          <p:cNvGrpSpPr/>
          <p:nvPr/>
        </p:nvGrpSpPr>
        <p:grpSpPr>
          <a:xfrm>
            <a:off x="3023375" y="4722734"/>
            <a:ext cx="940937" cy="1902549"/>
            <a:chOff x="4605602" y="3349987"/>
            <a:chExt cx="940937" cy="1426912"/>
          </a:xfrm>
        </p:grpSpPr>
        <p:sp>
          <p:nvSpPr>
            <p:cNvPr id="90" name="Shape 90"/>
            <p:cNvSpPr/>
            <p:nvPr/>
          </p:nvSpPr>
          <p:spPr>
            <a:xfrm>
              <a:off x="4605602" y="3349987"/>
              <a:ext cx="940937" cy="1426912"/>
            </a:xfrm>
            <a:prstGeom prst="rect">
              <a:avLst/>
            </a:prstGeom>
            <a:solidFill>
              <a:schemeClr val="lt2"/>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91" name="Shape 91"/>
            <p:cNvSpPr/>
            <p:nvPr/>
          </p:nvSpPr>
          <p:spPr>
            <a:xfrm>
              <a:off x="4957939" y="4121365"/>
              <a:ext cx="526058" cy="577154"/>
            </a:xfrm>
            <a:prstGeom prst="ellipse">
              <a:avLst/>
            </a:prstGeom>
            <a:solidFill>
              <a:srgbClr val="274E13"/>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nvGrpSpPr>
            <p:cNvPr id="92" name="Shape 92"/>
            <p:cNvGrpSpPr/>
            <p:nvPr/>
          </p:nvGrpSpPr>
          <p:grpSpPr>
            <a:xfrm>
              <a:off x="4720645" y="3862423"/>
              <a:ext cx="98635" cy="836096"/>
              <a:chOff x="609700" y="1829025"/>
              <a:chExt cx="155700" cy="1193400"/>
            </a:xfrm>
          </p:grpSpPr>
          <p:sp>
            <p:nvSpPr>
              <p:cNvPr id="93" name="Shape 93"/>
              <p:cNvSpPr/>
              <p:nvPr/>
            </p:nvSpPr>
            <p:spPr>
              <a:xfrm>
                <a:off x="609700" y="2328525"/>
                <a:ext cx="155700" cy="693900"/>
              </a:xfrm>
              <a:prstGeom prst="rect">
                <a:avLst/>
              </a:prstGeom>
              <a:solidFill>
                <a:srgbClr val="6D9EEB"/>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94" name="Shape 94"/>
              <p:cNvSpPr/>
              <p:nvPr/>
            </p:nvSpPr>
            <p:spPr>
              <a:xfrm flipH="1">
                <a:off x="648675" y="1829025"/>
                <a:ext cx="64800" cy="499500"/>
              </a:xfrm>
              <a:prstGeom prst="rect">
                <a:avLst/>
              </a:prstGeom>
              <a:solidFill>
                <a:srgbClr val="0000FF"/>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grpSp>
      <p:sp>
        <p:nvSpPr>
          <p:cNvPr id="95" name="Shape 95"/>
          <p:cNvSpPr/>
          <p:nvPr/>
        </p:nvSpPr>
        <p:spPr>
          <a:xfrm>
            <a:off x="5635938" y="2990524"/>
            <a:ext cx="184800" cy="388000"/>
          </a:xfrm>
          <a:prstGeom prst="rect">
            <a:avLst/>
          </a:prstGeom>
          <a:solidFill>
            <a:srgbClr val="0000FF"/>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96" name="Shape 96"/>
          <p:cNvSpPr/>
          <p:nvPr/>
        </p:nvSpPr>
        <p:spPr>
          <a:xfrm>
            <a:off x="5635938" y="3492824"/>
            <a:ext cx="184800" cy="388000"/>
          </a:xfrm>
          <a:prstGeom prst="rect">
            <a:avLst/>
          </a:prstGeom>
          <a:solidFill>
            <a:srgbClr val="FF9900"/>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97" name="Shape 97"/>
          <p:cNvSpPr txBox="1"/>
          <p:nvPr/>
        </p:nvSpPr>
        <p:spPr>
          <a:xfrm>
            <a:off x="7340497" y="3208284"/>
            <a:ext cx="1492200" cy="1474800"/>
          </a:xfrm>
          <a:prstGeom prst="rect">
            <a:avLst/>
          </a:prstGeom>
          <a:noFill/>
          <a:ln>
            <a:noFill/>
          </a:ln>
        </p:spPr>
        <p:txBody>
          <a:bodyPr lIns="91425" tIns="91425" rIns="91425" bIns="91425" anchor="t" anchorCtr="0">
            <a:noAutofit/>
          </a:bodyPr>
          <a:lstStyle/>
          <a:p>
            <a:pPr lvl="0" rtl="0">
              <a:spcBef>
                <a:spcPts val="0"/>
              </a:spcBef>
              <a:buNone/>
            </a:pPr>
            <a:r>
              <a:rPr lang="en" sz="1200"/>
              <a:t>Input:</a:t>
            </a:r>
          </a:p>
          <a:p>
            <a:pPr lvl="0" rtl="0">
              <a:spcBef>
                <a:spcPts val="0"/>
              </a:spcBef>
              <a:buNone/>
            </a:pPr>
            <a:r>
              <a:rPr lang="en" sz="1200"/>
              <a:t>375v @ 2 amps</a:t>
            </a:r>
          </a:p>
          <a:p>
            <a:pPr lvl="0" rtl="0">
              <a:spcBef>
                <a:spcPts val="0"/>
              </a:spcBef>
              <a:buNone/>
            </a:pPr>
            <a:r>
              <a:rPr lang="en" sz="1200"/>
              <a:t>               or</a:t>
            </a:r>
          </a:p>
          <a:p>
            <a:pPr lvl="0">
              <a:spcBef>
                <a:spcPts val="0"/>
              </a:spcBef>
              <a:buNone/>
            </a:pPr>
            <a:r>
              <a:rPr lang="en" sz="1200"/>
              <a:t> 24v @ 30 amps</a:t>
            </a:r>
          </a:p>
        </p:txBody>
      </p:sp>
      <p:sp>
        <p:nvSpPr>
          <p:cNvPr id="98" name="Shape 98"/>
          <p:cNvSpPr/>
          <p:nvPr/>
        </p:nvSpPr>
        <p:spPr>
          <a:xfrm>
            <a:off x="6663972" y="4682920"/>
            <a:ext cx="184800" cy="195600"/>
          </a:xfrm>
          <a:prstGeom prst="rect">
            <a:avLst/>
          </a:prstGeom>
          <a:solidFill>
            <a:srgbClr val="FF9900"/>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99" name="Shape 99"/>
          <p:cNvSpPr/>
          <p:nvPr/>
        </p:nvSpPr>
        <p:spPr>
          <a:xfrm>
            <a:off x="6663972" y="5789687"/>
            <a:ext cx="184800" cy="195600"/>
          </a:xfrm>
          <a:prstGeom prst="rect">
            <a:avLst/>
          </a:prstGeom>
          <a:solidFill>
            <a:srgbClr val="93C47D"/>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00" name="Shape 100"/>
          <p:cNvSpPr/>
          <p:nvPr/>
        </p:nvSpPr>
        <p:spPr>
          <a:xfrm>
            <a:off x="6663972" y="5400020"/>
            <a:ext cx="184800" cy="195600"/>
          </a:xfrm>
          <a:prstGeom prst="rect">
            <a:avLst/>
          </a:prstGeom>
          <a:solidFill>
            <a:srgbClr val="6D9EEB"/>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01" name="Shape 101"/>
          <p:cNvSpPr/>
          <p:nvPr/>
        </p:nvSpPr>
        <p:spPr>
          <a:xfrm>
            <a:off x="6663972" y="6569020"/>
            <a:ext cx="184800" cy="195600"/>
          </a:xfrm>
          <a:prstGeom prst="rect">
            <a:avLst/>
          </a:prstGeom>
          <a:solidFill>
            <a:srgbClr val="FFFF00"/>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02" name="Shape 102"/>
          <p:cNvSpPr/>
          <p:nvPr/>
        </p:nvSpPr>
        <p:spPr>
          <a:xfrm>
            <a:off x="6663972" y="6179354"/>
            <a:ext cx="184800" cy="195600"/>
          </a:xfrm>
          <a:prstGeom prst="rect">
            <a:avLst/>
          </a:prstGeom>
          <a:solidFill>
            <a:srgbClr val="38761D"/>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03" name="Shape 103"/>
          <p:cNvSpPr/>
          <p:nvPr/>
        </p:nvSpPr>
        <p:spPr>
          <a:xfrm>
            <a:off x="6663972" y="5041468"/>
            <a:ext cx="184800" cy="195600"/>
          </a:xfrm>
          <a:prstGeom prst="rect">
            <a:avLst/>
          </a:prstGeom>
          <a:solidFill>
            <a:srgbClr val="0000FF"/>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04" name="Shape 104"/>
          <p:cNvSpPr txBox="1"/>
          <p:nvPr/>
        </p:nvSpPr>
        <p:spPr>
          <a:xfrm>
            <a:off x="6985972" y="6418618"/>
            <a:ext cx="1161000" cy="346000"/>
          </a:xfrm>
          <a:prstGeom prst="rect">
            <a:avLst/>
          </a:prstGeom>
          <a:noFill/>
          <a:ln>
            <a:noFill/>
          </a:ln>
        </p:spPr>
        <p:txBody>
          <a:bodyPr lIns="91425" tIns="91425" rIns="91425" bIns="91425" anchor="t" anchorCtr="0">
            <a:noAutofit/>
          </a:bodyPr>
          <a:lstStyle/>
          <a:p>
            <a:pPr lvl="0">
              <a:spcBef>
                <a:spcPts val="0"/>
              </a:spcBef>
              <a:buNone/>
            </a:pPr>
            <a:r>
              <a:rPr lang="en" sz="1200"/>
              <a:t>Load Light</a:t>
            </a:r>
          </a:p>
        </p:txBody>
      </p:sp>
      <p:sp>
        <p:nvSpPr>
          <p:cNvPr id="105" name="Shape 105"/>
          <p:cNvSpPr txBox="1"/>
          <p:nvPr/>
        </p:nvSpPr>
        <p:spPr>
          <a:xfrm>
            <a:off x="6985972" y="6012218"/>
            <a:ext cx="1323000" cy="346000"/>
          </a:xfrm>
          <a:prstGeom prst="rect">
            <a:avLst/>
          </a:prstGeom>
          <a:noFill/>
          <a:ln>
            <a:noFill/>
          </a:ln>
        </p:spPr>
        <p:txBody>
          <a:bodyPr lIns="91425" tIns="91425" rIns="91425" bIns="91425" anchor="t" anchorCtr="0">
            <a:noAutofit/>
          </a:bodyPr>
          <a:lstStyle/>
          <a:p>
            <a:pPr lvl="0" rtl="0">
              <a:spcBef>
                <a:spcPts val="0"/>
              </a:spcBef>
              <a:buNone/>
            </a:pPr>
            <a:r>
              <a:rPr lang="en" sz="1200"/>
              <a:t>Resonant Power</a:t>
            </a:r>
          </a:p>
        </p:txBody>
      </p:sp>
      <p:sp>
        <p:nvSpPr>
          <p:cNvPr id="106" name="Shape 106"/>
          <p:cNvSpPr txBox="1"/>
          <p:nvPr/>
        </p:nvSpPr>
        <p:spPr>
          <a:xfrm>
            <a:off x="6985972" y="5656618"/>
            <a:ext cx="1803000" cy="346000"/>
          </a:xfrm>
          <a:prstGeom prst="rect">
            <a:avLst/>
          </a:prstGeom>
          <a:noFill/>
          <a:ln>
            <a:noFill/>
          </a:ln>
        </p:spPr>
        <p:txBody>
          <a:bodyPr lIns="91425" tIns="91425" rIns="91425" bIns="91425" anchor="t" anchorCtr="0">
            <a:noAutofit/>
          </a:bodyPr>
          <a:lstStyle/>
          <a:p>
            <a:pPr lvl="0" rtl="0">
              <a:spcBef>
                <a:spcPts val="0"/>
              </a:spcBef>
              <a:buNone/>
            </a:pPr>
            <a:r>
              <a:rPr lang="en" sz="1200"/>
              <a:t>Load Control / Mon</a:t>
            </a:r>
          </a:p>
        </p:txBody>
      </p:sp>
      <p:sp>
        <p:nvSpPr>
          <p:cNvPr id="107" name="Shape 107"/>
          <p:cNvSpPr txBox="1"/>
          <p:nvPr/>
        </p:nvSpPr>
        <p:spPr>
          <a:xfrm>
            <a:off x="6985972" y="5240618"/>
            <a:ext cx="1589100" cy="346000"/>
          </a:xfrm>
          <a:prstGeom prst="rect">
            <a:avLst/>
          </a:prstGeom>
          <a:noFill/>
          <a:ln>
            <a:noFill/>
          </a:ln>
        </p:spPr>
        <p:txBody>
          <a:bodyPr lIns="91425" tIns="91425" rIns="91425" bIns="91425" anchor="t" anchorCtr="0">
            <a:noAutofit/>
          </a:bodyPr>
          <a:lstStyle/>
          <a:p>
            <a:pPr lvl="0" rtl="0">
              <a:spcBef>
                <a:spcPts val="0"/>
              </a:spcBef>
              <a:buNone/>
            </a:pPr>
            <a:r>
              <a:rPr lang="en" sz="1200"/>
              <a:t>802.11 PtP Radio</a:t>
            </a:r>
          </a:p>
        </p:txBody>
      </p:sp>
      <p:sp>
        <p:nvSpPr>
          <p:cNvPr id="108" name="Shape 108"/>
          <p:cNvSpPr txBox="1"/>
          <p:nvPr/>
        </p:nvSpPr>
        <p:spPr>
          <a:xfrm>
            <a:off x="6985972" y="4894618"/>
            <a:ext cx="2158500" cy="346000"/>
          </a:xfrm>
          <a:prstGeom prst="rect">
            <a:avLst/>
          </a:prstGeom>
          <a:noFill/>
          <a:ln>
            <a:noFill/>
          </a:ln>
        </p:spPr>
        <p:txBody>
          <a:bodyPr lIns="91425" tIns="91425" rIns="91425" bIns="91425" anchor="t" anchorCtr="0">
            <a:noAutofit/>
          </a:bodyPr>
          <a:lstStyle/>
          <a:p>
            <a:pPr lvl="0" rtl="0">
              <a:spcBef>
                <a:spcPts val="0"/>
              </a:spcBef>
              <a:buNone/>
            </a:pPr>
            <a:r>
              <a:rPr lang="en" sz="1200"/>
              <a:t>Ethernet Switch / Status Mon</a:t>
            </a:r>
          </a:p>
        </p:txBody>
      </p:sp>
      <p:sp>
        <p:nvSpPr>
          <p:cNvPr id="109" name="Shape 109"/>
          <p:cNvSpPr txBox="1"/>
          <p:nvPr/>
        </p:nvSpPr>
        <p:spPr>
          <a:xfrm>
            <a:off x="6985972" y="4589818"/>
            <a:ext cx="1965300" cy="346000"/>
          </a:xfrm>
          <a:prstGeom prst="rect">
            <a:avLst/>
          </a:prstGeom>
          <a:noFill/>
          <a:ln>
            <a:noFill/>
          </a:ln>
        </p:spPr>
        <p:txBody>
          <a:bodyPr lIns="91425" tIns="91425" rIns="91425" bIns="91425" anchor="t" anchorCtr="0">
            <a:noAutofit/>
          </a:bodyPr>
          <a:lstStyle/>
          <a:p>
            <a:pPr lvl="0" rtl="0">
              <a:spcBef>
                <a:spcPts val="0"/>
              </a:spcBef>
              <a:buNone/>
            </a:pPr>
            <a:r>
              <a:rPr lang="en" sz="1200"/>
              <a:t>Inrush Lim / 375 to 24v </a:t>
            </a:r>
          </a:p>
        </p:txBody>
      </p:sp>
      <p:cxnSp>
        <p:nvCxnSpPr>
          <p:cNvPr id="110" name="Shape 110"/>
          <p:cNvCxnSpPr>
            <a:stCxn id="90" idx="0"/>
          </p:cNvCxnSpPr>
          <p:nvPr/>
        </p:nvCxnSpPr>
        <p:spPr>
          <a:xfrm rot="10800000">
            <a:off x="3418543" y="3649534"/>
            <a:ext cx="75300" cy="1073200"/>
          </a:xfrm>
          <a:prstGeom prst="straightConnector1">
            <a:avLst/>
          </a:prstGeom>
          <a:noFill/>
          <a:ln w="9525" cap="flat" cmpd="sng">
            <a:solidFill>
              <a:schemeClr val="dk2"/>
            </a:solidFill>
            <a:prstDash val="solid"/>
            <a:round/>
            <a:headEnd type="none" w="lg" len="lg"/>
            <a:tailEnd type="triangle" w="lg" len="lg"/>
          </a:ln>
        </p:spPr>
      </p:cxnSp>
      <p:cxnSp>
        <p:nvCxnSpPr>
          <p:cNvPr id="111" name="Shape 111"/>
          <p:cNvCxnSpPr/>
          <p:nvPr/>
        </p:nvCxnSpPr>
        <p:spPr>
          <a:xfrm rot="10800000" flipH="1">
            <a:off x="1991647" y="3208284"/>
            <a:ext cx="1025100" cy="1176400"/>
          </a:xfrm>
          <a:prstGeom prst="straightConnector1">
            <a:avLst/>
          </a:prstGeom>
          <a:noFill/>
          <a:ln w="9525" cap="flat" cmpd="sng">
            <a:solidFill>
              <a:schemeClr val="dk2"/>
            </a:solidFill>
            <a:prstDash val="solid"/>
            <a:round/>
            <a:headEnd type="none" w="lg" len="lg"/>
            <a:tailEnd type="triangle" w="lg" len="lg"/>
          </a:ln>
        </p:spPr>
      </p:cxnSp>
      <p:sp>
        <p:nvSpPr>
          <p:cNvPr id="112" name="Shape 112"/>
          <p:cNvSpPr/>
          <p:nvPr/>
        </p:nvSpPr>
        <p:spPr>
          <a:xfrm>
            <a:off x="5635947" y="2485348"/>
            <a:ext cx="184800" cy="346000"/>
          </a:xfrm>
          <a:prstGeom prst="rect">
            <a:avLst/>
          </a:prstGeom>
          <a:solidFill>
            <a:srgbClr val="93C47D"/>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13" name="Shape 113"/>
          <p:cNvSpPr txBox="1"/>
          <p:nvPr/>
        </p:nvSpPr>
        <p:spPr>
          <a:xfrm>
            <a:off x="570372" y="4530051"/>
            <a:ext cx="1803000" cy="792400"/>
          </a:xfrm>
          <a:prstGeom prst="rect">
            <a:avLst/>
          </a:prstGeom>
          <a:noFill/>
          <a:ln>
            <a:noFill/>
          </a:ln>
        </p:spPr>
        <p:txBody>
          <a:bodyPr lIns="91425" tIns="91425" rIns="91425" bIns="91425" anchor="t" anchorCtr="0">
            <a:noAutofit/>
          </a:bodyPr>
          <a:lstStyle/>
          <a:p>
            <a:pPr lvl="0" rtl="0">
              <a:spcBef>
                <a:spcPts val="0"/>
              </a:spcBef>
              <a:buNone/>
            </a:pPr>
            <a:r>
              <a:rPr lang="en"/>
              <a:t>150W continuous</a:t>
            </a:r>
          </a:p>
          <a:p>
            <a:pPr lvl="0">
              <a:spcBef>
                <a:spcPts val="0"/>
              </a:spcBef>
              <a:buNone/>
            </a:pPr>
            <a:r>
              <a:rPr lang="en"/>
              <a:t>240W peak</a:t>
            </a:r>
          </a:p>
        </p:txBody>
      </p:sp>
    </p:spTree>
    <p:extLst>
      <p:ext uri="{BB962C8B-B14F-4D97-AF65-F5344CB8AC3E}">
        <p14:creationId xmlns:p14="http://schemas.microsoft.com/office/powerpoint/2010/main" val="1773615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bg1"/>
                </a:solidFill>
              </a:rPr>
              <a:t>Feedback Conclusions</a:t>
            </a:r>
            <a:endParaRPr lang="en-US" dirty="0">
              <a:solidFill>
                <a:schemeClr val="bg1"/>
              </a:solidFill>
            </a:endParaRPr>
          </a:p>
        </p:txBody>
      </p:sp>
      <p:sp>
        <p:nvSpPr>
          <p:cNvPr id="3" name="Content Placeholder 2"/>
          <p:cNvSpPr>
            <a:spLocks noGrp="1"/>
          </p:cNvSpPr>
          <p:nvPr>
            <p:ph idx="1"/>
          </p:nvPr>
        </p:nvSpPr>
        <p:spPr>
          <a:xfrm>
            <a:off x="211015" y="1752600"/>
            <a:ext cx="8742065" cy="4373563"/>
          </a:xfrm>
        </p:spPr>
        <p:txBody>
          <a:bodyPr>
            <a:normAutofit lnSpcReduction="10000"/>
          </a:bodyPr>
          <a:lstStyle/>
          <a:p>
            <a:pPr>
              <a:buClr>
                <a:schemeClr val="bg1"/>
              </a:buClr>
            </a:pPr>
            <a:r>
              <a:rPr lang="en-US" dirty="0" smtClean="0">
                <a:solidFill>
                  <a:schemeClr val="bg1"/>
                </a:solidFill>
                <a:latin typeface="+mj-lt"/>
              </a:rPr>
              <a:t>Drop the 2019 deployments as milestones</a:t>
            </a:r>
          </a:p>
          <a:p>
            <a:pPr lvl="1">
              <a:buClr>
                <a:schemeClr val="bg1"/>
              </a:buClr>
            </a:pPr>
            <a:r>
              <a:rPr lang="en-US" dirty="0" smtClean="0">
                <a:solidFill>
                  <a:schemeClr val="bg1"/>
                </a:solidFill>
                <a:latin typeface="+mj-lt"/>
              </a:rPr>
              <a:t>Unless ready</a:t>
            </a:r>
          </a:p>
          <a:p>
            <a:pPr lvl="1">
              <a:buClr>
                <a:schemeClr val="bg1"/>
              </a:buClr>
            </a:pPr>
            <a:endParaRPr lang="en-US" dirty="0" smtClean="0">
              <a:solidFill>
                <a:schemeClr val="bg1"/>
              </a:solidFill>
              <a:latin typeface="+mj-lt"/>
            </a:endParaRPr>
          </a:p>
          <a:p>
            <a:pPr>
              <a:buClr>
                <a:schemeClr val="bg1"/>
              </a:buClr>
            </a:pPr>
            <a:r>
              <a:rPr lang="en-US" dirty="0" smtClean="0">
                <a:solidFill>
                  <a:schemeClr val="bg1"/>
                </a:solidFill>
                <a:latin typeface="+mj-lt"/>
              </a:rPr>
              <a:t>Technology development drives the schedule</a:t>
            </a:r>
          </a:p>
          <a:p>
            <a:pPr>
              <a:buClr>
                <a:schemeClr val="bg1"/>
              </a:buClr>
            </a:pPr>
            <a:r>
              <a:rPr lang="en-US" dirty="0" smtClean="0">
                <a:solidFill>
                  <a:schemeClr val="bg1"/>
                </a:solidFill>
                <a:latin typeface="+mj-lt"/>
              </a:rPr>
              <a:t>Focus on high-risk elements </a:t>
            </a:r>
          </a:p>
          <a:p>
            <a:pPr>
              <a:buClr>
                <a:schemeClr val="bg1"/>
              </a:buClr>
            </a:pPr>
            <a:r>
              <a:rPr lang="en-US" dirty="0" smtClean="0">
                <a:solidFill>
                  <a:schemeClr val="bg1"/>
                </a:solidFill>
                <a:latin typeface="+mj-lt"/>
              </a:rPr>
              <a:t>Improve Dorado reliability</a:t>
            </a:r>
          </a:p>
          <a:p>
            <a:pPr>
              <a:buClr>
                <a:schemeClr val="bg1"/>
              </a:buClr>
            </a:pPr>
            <a:r>
              <a:rPr lang="en-US" dirty="0" smtClean="0">
                <a:solidFill>
                  <a:schemeClr val="bg1"/>
                </a:solidFill>
                <a:latin typeface="+mj-lt"/>
              </a:rPr>
              <a:t>Lots of testing</a:t>
            </a:r>
          </a:p>
          <a:p>
            <a:pPr lvl="1">
              <a:buClr>
                <a:schemeClr val="bg1"/>
              </a:buClr>
            </a:pPr>
            <a:r>
              <a:rPr lang="en-US" dirty="0" smtClean="0">
                <a:solidFill>
                  <a:schemeClr val="bg1"/>
                </a:solidFill>
                <a:latin typeface="+mj-lt"/>
              </a:rPr>
              <a:t>Including 1 year test before science deployment</a:t>
            </a:r>
          </a:p>
          <a:p>
            <a:pPr>
              <a:buClr>
                <a:schemeClr val="bg1"/>
              </a:buClr>
            </a:pPr>
            <a:r>
              <a:rPr lang="en-US" dirty="0" smtClean="0">
                <a:solidFill>
                  <a:schemeClr val="bg1"/>
                </a:solidFill>
                <a:latin typeface="+mj-lt"/>
              </a:rPr>
              <a:t>Don’t pitch to build two vehicles in 2017 (no plans)</a:t>
            </a:r>
          </a:p>
          <a:p>
            <a:pPr>
              <a:buClr>
                <a:schemeClr val="bg1"/>
              </a:buClr>
            </a:pPr>
            <a:r>
              <a:rPr lang="en-US" dirty="0" smtClean="0">
                <a:solidFill>
                  <a:schemeClr val="bg1"/>
                </a:solidFill>
                <a:latin typeface="+mj-lt"/>
              </a:rPr>
              <a:t>Coordinate with other projects</a:t>
            </a:r>
          </a:p>
          <a:p>
            <a:pPr lvl="1">
              <a:buClr>
                <a:schemeClr val="bg1"/>
              </a:buClr>
            </a:pPr>
            <a:r>
              <a:rPr lang="en-US" dirty="0" smtClean="0">
                <a:solidFill>
                  <a:schemeClr val="bg1"/>
                </a:solidFill>
                <a:latin typeface="+mj-lt"/>
              </a:rPr>
              <a:t>Slow burn verses priority project: </a:t>
            </a:r>
            <a:r>
              <a:rPr lang="en-US" b="1" u="sng" dirty="0" smtClean="0">
                <a:solidFill>
                  <a:schemeClr val="bg1"/>
                </a:solidFill>
                <a:latin typeface="+mj-lt"/>
              </a:rPr>
              <a:t>5 year project</a:t>
            </a:r>
          </a:p>
          <a:p>
            <a:pPr>
              <a:buClr>
                <a:schemeClr val="bg1"/>
              </a:buClr>
            </a:pPr>
            <a:endParaRPr lang="en-US" dirty="0" smtClean="0">
              <a:solidFill>
                <a:schemeClr val="bg1"/>
              </a:solidFill>
              <a:latin typeface="+mj-lt"/>
            </a:endParaRPr>
          </a:p>
          <a:p>
            <a:pPr>
              <a:buClr>
                <a:schemeClr val="bg1"/>
              </a:buClr>
            </a:pPr>
            <a:endParaRPr lang="en-US" dirty="0" smtClean="0">
              <a:solidFill>
                <a:schemeClr val="bg1"/>
              </a:solidFill>
              <a:latin typeface="+mj-lt"/>
            </a:endParaRPr>
          </a:p>
          <a:p>
            <a:pPr marL="411480" lvl="1" indent="0">
              <a:buClr>
                <a:schemeClr val="bg1"/>
              </a:buClr>
              <a:buNone/>
            </a:pPr>
            <a:endParaRPr lang="en-US" dirty="0" smtClean="0">
              <a:solidFill>
                <a:schemeClr val="bg1"/>
              </a:solidFill>
              <a:latin typeface="+mj-lt"/>
            </a:endParaRPr>
          </a:p>
          <a:p>
            <a:pPr>
              <a:buClr>
                <a:schemeClr val="bg1"/>
              </a:buClr>
            </a:pPr>
            <a:endParaRPr lang="en-US" dirty="0">
              <a:solidFill>
                <a:schemeClr val="bg1"/>
              </a:solidFill>
              <a:latin typeface="+mj-lt"/>
            </a:endParaRPr>
          </a:p>
        </p:txBody>
      </p:sp>
    </p:spTree>
    <p:extLst>
      <p:ext uri="{BB962C8B-B14F-4D97-AF65-F5344CB8AC3E}">
        <p14:creationId xmlns:p14="http://schemas.microsoft.com/office/powerpoint/2010/main" val="959364710"/>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hydro-international.com/cache/9/d/f/5/b/9df5bbb7b66a88143a0347e3973390cd276ca81e.png"/>
          <p:cNvPicPr>
            <a:picLocks noChangeAspect="1" noChangeArrowheads="1"/>
          </p:cNvPicPr>
          <p:nvPr/>
        </p:nvPicPr>
        <p:blipFill rotWithShape="1">
          <a:blip r:embed="rId2">
            <a:extLst>
              <a:ext uri="{28A0092B-C50C-407E-A947-70E740481C1C}">
                <a14:useLocalDpi xmlns:a14="http://schemas.microsoft.com/office/drawing/2010/main" val="0"/>
              </a:ext>
            </a:extLst>
          </a:blip>
          <a:srcRect l="21579" t="18826" r="20694" b="18483"/>
          <a:stretch/>
        </p:blipFill>
        <p:spPr bwMode="auto">
          <a:xfrm>
            <a:off x="1678487" y="1332416"/>
            <a:ext cx="5433171" cy="3540208"/>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1739109" y="187890"/>
            <a:ext cx="5798382" cy="1077218"/>
          </a:xfrm>
          <a:prstGeom prst="rect">
            <a:avLst/>
          </a:prstGeom>
          <a:noFill/>
        </p:spPr>
        <p:txBody>
          <a:bodyPr wrap="none" rtlCol="0">
            <a:spAutoFit/>
          </a:bodyPr>
          <a:lstStyle/>
          <a:p>
            <a:pPr algn="ctr"/>
            <a:r>
              <a:rPr lang="en-US" sz="3200" b="1" dirty="0" smtClean="0">
                <a:solidFill>
                  <a:schemeClr val="bg1"/>
                </a:solidFill>
                <a:latin typeface="+mj-lt"/>
              </a:rPr>
              <a:t>Hydroid Line Capture System</a:t>
            </a:r>
          </a:p>
          <a:p>
            <a:pPr algn="ctr"/>
            <a:r>
              <a:rPr lang="en-US" sz="3200" b="1" dirty="0" smtClean="0">
                <a:solidFill>
                  <a:schemeClr val="bg1"/>
                </a:solidFill>
                <a:latin typeface="+mj-lt"/>
              </a:rPr>
              <a:t>COTS (?)</a:t>
            </a:r>
            <a:endParaRPr lang="en-US" sz="3200" b="1" dirty="0">
              <a:solidFill>
                <a:schemeClr val="bg1"/>
              </a:solidFill>
              <a:latin typeface="+mj-lt"/>
            </a:endParaRPr>
          </a:p>
        </p:txBody>
      </p:sp>
      <p:sp>
        <p:nvSpPr>
          <p:cNvPr id="3" name="TextBox 2"/>
          <p:cNvSpPr txBox="1"/>
          <p:nvPr/>
        </p:nvSpPr>
        <p:spPr>
          <a:xfrm>
            <a:off x="256784" y="5179512"/>
            <a:ext cx="8342334" cy="1754326"/>
          </a:xfrm>
          <a:prstGeom prst="rect">
            <a:avLst/>
          </a:prstGeom>
          <a:noFill/>
        </p:spPr>
        <p:txBody>
          <a:bodyPr wrap="square" rtlCol="0">
            <a:spAutoFit/>
          </a:bodyPr>
          <a:lstStyle/>
          <a:p>
            <a:pPr marL="285750" indent="-285750">
              <a:buFont typeface="Arial" panose="020B0604020202020204" pitchFamily="34" charset="0"/>
              <a:buChar char="•"/>
            </a:pPr>
            <a:r>
              <a:rPr lang="en-US" dirty="0" smtClean="0">
                <a:solidFill>
                  <a:schemeClr val="bg1"/>
                </a:solidFill>
                <a:latin typeface="+mj-lt"/>
              </a:rPr>
              <a:t>Can we just buy the components, or even a complete nose section?</a:t>
            </a:r>
          </a:p>
          <a:p>
            <a:pPr marL="285750" indent="-285750">
              <a:buFont typeface="Arial" panose="020B0604020202020204" pitchFamily="34" charset="0"/>
              <a:buChar char="•"/>
            </a:pPr>
            <a:r>
              <a:rPr lang="en-US" dirty="0" smtClean="0">
                <a:solidFill>
                  <a:schemeClr val="bg1"/>
                </a:solidFill>
                <a:latin typeface="+mj-lt"/>
              </a:rPr>
              <a:t>Can the existing system be used on a Dorado (~2x mass of Remus 600)?</a:t>
            </a:r>
          </a:p>
          <a:p>
            <a:pPr marL="285750" indent="-285750">
              <a:buFont typeface="Arial" panose="020B0604020202020204" pitchFamily="34" charset="0"/>
              <a:buChar char="•"/>
            </a:pPr>
            <a:r>
              <a:rPr lang="en-US" dirty="0" smtClean="0">
                <a:solidFill>
                  <a:schemeClr val="bg1"/>
                </a:solidFill>
                <a:latin typeface="+mj-lt"/>
              </a:rPr>
              <a:t>Hydroid showed a path to full docking with power and data </a:t>
            </a:r>
            <a:r>
              <a:rPr lang="en-US" dirty="0" err="1" smtClean="0">
                <a:solidFill>
                  <a:schemeClr val="bg1"/>
                </a:solidFill>
                <a:latin typeface="+mj-lt"/>
              </a:rPr>
              <a:t>Tx</a:t>
            </a:r>
            <a:r>
              <a:rPr lang="en-US" dirty="0" smtClean="0">
                <a:solidFill>
                  <a:schemeClr val="bg1"/>
                </a:solidFill>
                <a:latin typeface="+mj-lt"/>
              </a:rPr>
              <a:t> </a:t>
            </a:r>
          </a:p>
          <a:p>
            <a:pPr marL="742950" lvl="1" indent="-285750">
              <a:buFont typeface="Arial" panose="020B0604020202020204" pitchFamily="34" charset="0"/>
              <a:buChar char="•"/>
            </a:pPr>
            <a:r>
              <a:rPr lang="en-US" dirty="0" smtClean="0">
                <a:solidFill>
                  <a:schemeClr val="bg1"/>
                </a:solidFill>
                <a:latin typeface="+mj-lt"/>
              </a:rPr>
              <a:t>Complicated</a:t>
            </a:r>
          </a:p>
          <a:p>
            <a:pPr marL="285750" indent="-285750">
              <a:buFont typeface="Arial" panose="020B0604020202020204" pitchFamily="34" charset="0"/>
              <a:buChar char="•"/>
            </a:pPr>
            <a:r>
              <a:rPr lang="en-US" dirty="0" err="1" smtClean="0">
                <a:solidFill>
                  <a:schemeClr val="bg1"/>
                </a:solidFill>
                <a:latin typeface="+mj-lt"/>
              </a:rPr>
              <a:t>Bluecom</a:t>
            </a:r>
            <a:r>
              <a:rPr lang="en-US" dirty="0" smtClean="0">
                <a:solidFill>
                  <a:schemeClr val="bg1"/>
                </a:solidFill>
                <a:latin typeface="+mj-lt"/>
              </a:rPr>
              <a:t> or A-</a:t>
            </a:r>
            <a:r>
              <a:rPr lang="en-US" dirty="0" err="1" smtClean="0">
                <a:solidFill>
                  <a:schemeClr val="bg1"/>
                </a:solidFill>
                <a:latin typeface="+mj-lt"/>
              </a:rPr>
              <a:t>comms</a:t>
            </a:r>
            <a:r>
              <a:rPr lang="en-US" dirty="0" smtClean="0">
                <a:solidFill>
                  <a:schemeClr val="bg1"/>
                </a:solidFill>
                <a:latin typeface="+mj-lt"/>
              </a:rPr>
              <a:t> for data </a:t>
            </a:r>
          </a:p>
          <a:p>
            <a:pPr marL="285750" indent="-285750">
              <a:buFont typeface="Arial" panose="020B0604020202020204" pitchFamily="34" charset="0"/>
              <a:buChar char="•"/>
            </a:pPr>
            <a:endParaRPr lang="en-US" dirty="0">
              <a:solidFill>
                <a:schemeClr val="bg1"/>
              </a:solidFill>
              <a:latin typeface="+mj-lt"/>
            </a:endParaRPr>
          </a:p>
        </p:txBody>
      </p:sp>
      <p:pic>
        <p:nvPicPr>
          <p:cNvPr id="5" name="Picture 2" descr="http://www.hydro-international.com/cache/9/d/f/5/b/9df5bbb7b66a88143a0347e3973390cd276ca81e.png"/>
          <p:cNvPicPr>
            <a:picLocks noChangeAspect="1" noChangeArrowheads="1"/>
          </p:cNvPicPr>
          <p:nvPr/>
        </p:nvPicPr>
        <p:blipFill rotWithShape="1">
          <a:blip r:embed="rId2">
            <a:extLst>
              <a:ext uri="{28A0092B-C50C-407E-A947-70E740481C1C}">
                <a14:useLocalDpi xmlns:a14="http://schemas.microsoft.com/office/drawing/2010/main" val="0"/>
              </a:ext>
            </a:extLst>
          </a:blip>
          <a:srcRect l="21579" t="18826" r="20694" b="18483"/>
          <a:stretch/>
        </p:blipFill>
        <p:spPr bwMode="auto">
          <a:xfrm>
            <a:off x="1739109" y="1265108"/>
            <a:ext cx="5433171" cy="35402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5671731"/>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5403" y="4826161"/>
            <a:ext cx="8990953" cy="1909505"/>
          </a:xfrm>
          <a:prstGeom prst="rect">
            <a:avLst/>
          </a:prstGeom>
          <a:solidFill>
            <a:schemeClr val="bg1">
              <a:lumMod val="65000"/>
            </a:schemeClr>
          </a:solidFill>
          <a:ln>
            <a:solidFill>
              <a:srgbClr val="A6A6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bg1"/>
              </a:solidFill>
            </a:endParaRPr>
          </a:p>
        </p:txBody>
      </p:sp>
      <p:cxnSp>
        <p:nvCxnSpPr>
          <p:cNvPr id="9" name="Straight Connector 8"/>
          <p:cNvCxnSpPr/>
          <p:nvPr/>
        </p:nvCxnSpPr>
        <p:spPr>
          <a:xfrm flipV="1">
            <a:off x="891063" y="504505"/>
            <a:ext cx="58481" cy="2565010"/>
          </a:xfrm>
          <a:prstGeom prst="line">
            <a:avLst/>
          </a:prstGeom>
          <a:ln>
            <a:solidFill>
              <a:schemeClr val="bg1">
                <a:lumMod val="50000"/>
              </a:schemeClr>
            </a:solidFill>
          </a:ln>
          <a:effectLst/>
        </p:spPr>
        <p:style>
          <a:lnRef idx="2">
            <a:schemeClr val="accent1"/>
          </a:lnRef>
          <a:fillRef idx="0">
            <a:schemeClr val="accent1"/>
          </a:fillRef>
          <a:effectRef idx="1">
            <a:schemeClr val="accent1"/>
          </a:effectRef>
          <a:fontRef idx="minor">
            <a:schemeClr val="tx1"/>
          </a:fontRef>
        </p:style>
      </p:cxnSp>
      <p:sp>
        <p:nvSpPr>
          <p:cNvPr id="12" name="TextBox 11"/>
          <p:cNvSpPr txBox="1"/>
          <p:nvPr/>
        </p:nvSpPr>
        <p:spPr>
          <a:xfrm>
            <a:off x="1016671" y="1600308"/>
            <a:ext cx="1687231" cy="307777"/>
          </a:xfrm>
          <a:prstGeom prst="rect">
            <a:avLst/>
          </a:prstGeom>
          <a:noFill/>
        </p:spPr>
        <p:txBody>
          <a:bodyPr wrap="none" rtlCol="0">
            <a:spAutoFit/>
          </a:bodyPr>
          <a:lstStyle/>
          <a:p>
            <a:r>
              <a:rPr lang="en-US" sz="1400" dirty="0">
                <a:solidFill>
                  <a:schemeClr val="bg1"/>
                </a:solidFill>
              </a:rPr>
              <a:t>USBL transponder</a:t>
            </a:r>
          </a:p>
        </p:txBody>
      </p:sp>
      <p:sp>
        <p:nvSpPr>
          <p:cNvPr id="14" name="Rectangle 13"/>
          <p:cNvSpPr/>
          <p:nvPr/>
        </p:nvSpPr>
        <p:spPr>
          <a:xfrm>
            <a:off x="920303" y="1942542"/>
            <a:ext cx="231513" cy="151435"/>
          </a:xfrm>
          <a:prstGeom prst="rect">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a:solidFill>
                <a:schemeClr val="bg1"/>
              </a:solidFill>
            </a:endParaRPr>
          </a:p>
        </p:txBody>
      </p:sp>
      <p:sp>
        <p:nvSpPr>
          <p:cNvPr id="15" name="Rectangle 14"/>
          <p:cNvSpPr/>
          <p:nvPr/>
        </p:nvSpPr>
        <p:spPr>
          <a:xfrm>
            <a:off x="353503" y="4611191"/>
            <a:ext cx="1196966" cy="328910"/>
          </a:xfrm>
          <a:prstGeom prst="rect">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bg1"/>
              </a:solidFill>
            </a:endParaRPr>
          </a:p>
        </p:txBody>
      </p:sp>
      <p:sp>
        <p:nvSpPr>
          <p:cNvPr id="16" name="Summing Junction 15"/>
          <p:cNvSpPr/>
          <p:nvPr/>
        </p:nvSpPr>
        <p:spPr>
          <a:xfrm>
            <a:off x="742612" y="4265986"/>
            <a:ext cx="274059" cy="274099"/>
          </a:xfrm>
          <a:prstGeom prst="flowChartSummingJunction">
            <a:avLst/>
          </a:prstGeom>
          <a:solidFill>
            <a:schemeClr val="bg1">
              <a:lumMod val="7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bg1"/>
              </a:solidFill>
            </a:endParaRPr>
          </a:p>
        </p:txBody>
      </p:sp>
      <p:sp>
        <p:nvSpPr>
          <p:cNvPr id="18" name="TextBox 17"/>
          <p:cNvSpPr txBox="1"/>
          <p:nvPr/>
        </p:nvSpPr>
        <p:spPr>
          <a:xfrm>
            <a:off x="1098877" y="3952100"/>
            <a:ext cx="1614119" cy="307777"/>
          </a:xfrm>
          <a:prstGeom prst="rect">
            <a:avLst/>
          </a:prstGeom>
          <a:noFill/>
        </p:spPr>
        <p:txBody>
          <a:bodyPr wrap="none" rtlCol="0">
            <a:spAutoFit/>
          </a:bodyPr>
          <a:lstStyle/>
          <a:p>
            <a:r>
              <a:rPr lang="en-US" sz="1400" dirty="0">
                <a:solidFill>
                  <a:schemeClr val="bg1"/>
                </a:solidFill>
              </a:rPr>
              <a:t>acoustic release</a:t>
            </a:r>
          </a:p>
        </p:txBody>
      </p:sp>
      <p:sp>
        <p:nvSpPr>
          <p:cNvPr id="19" name="TextBox 18"/>
          <p:cNvSpPr txBox="1"/>
          <p:nvPr/>
        </p:nvSpPr>
        <p:spPr>
          <a:xfrm>
            <a:off x="1677605" y="4467869"/>
            <a:ext cx="814007" cy="307777"/>
          </a:xfrm>
          <a:prstGeom prst="rect">
            <a:avLst/>
          </a:prstGeom>
          <a:noFill/>
        </p:spPr>
        <p:txBody>
          <a:bodyPr wrap="none" rtlCol="0">
            <a:spAutoFit/>
          </a:bodyPr>
          <a:lstStyle/>
          <a:p>
            <a:r>
              <a:rPr lang="en-US" sz="1400" dirty="0">
                <a:solidFill>
                  <a:schemeClr val="bg1"/>
                </a:solidFill>
              </a:rPr>
              <a:t>anchor</a:t>
            </a:r>
          </a:p>
        </p:txBody>
      </p:sp>
      <p:sp>
        <p:nvSpPr>
          <p:cNvPr id="20" name="TextBox 19"/>
          <p:cNvSpPr txBox="1"/>
          <p:nvPr/>
        </p:nvSpPr>
        <p:spPr>
          <a:xfrm>
            <a:off x="1795602" y="322365"/>
            <a:ext cx="578015" cy="307777"/>
          </a:xfrm>
          <a:prstGeom prst="rect">
            <a:avLst/>
          </a:prstGeom>
          <a:noFill/>
        </p:spPr>
        <p:txBody>
          <a:bodyPr wrap="none" rtlCol="0">
            <a:spAutoFit/>
          </a:bodyPr>
          <a:lstStyle/>
          <a:p>
            <a:r>
              <a:rPr lang="en-US" sz="1400" dirty="0">
                <a:solidFill>
                  <a:schemeClr val="bg1"/>
                </a:solidFill>
              </a:rPr>
              <a:t>float</a:t>
            </a:r>
          </a:p>
        </p:txBody>
      </p:sp>
      <p:sp>
        <p:nvSpPr>
          <p:cNvPr id="21" name="Rectangle 20"/>
          <p:cNvSpPr/>
          <p:nvPr/>
        </p:nvSpPr>
        <p:spPr>
          <a:xfrm>
            <a:off x="3791909" y="2280695"/>
            <a:ext cx="1836574" cy="696715"/>
          </a:xfrm>
          <a:prstGeom prst="rect">
            <a:avLst/>
          </a:prstGeom>
          <a:solidFill>
            <a:srgbClr val="FFFF00"/>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bg1"/>
              </a:solidFill>
            </a:endParaRPr>
          </a:p>
        </p:txBody>
      </p:sp>
      <p:sp>
        <p:nvSpPr>
          <p:cNvPr id="22" name="Delay 21"/>
          <p:cNvSpPr/>
          <p:nvPr/>
        </p:nvSpPr>
        <p:spPr>
          <a:xfrm>
            <a:off x="7108700" y="2280695"/>
            <a:ext cx="1425387" cy="696715"/>
          </a:xfrm>
          <a:prstGeom prst="flowChartDelay">
            <a:avLst/>
          </a:prstGeom>
          <a:solidFill>
            <a:srgbClr val="FFFF00"/>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bg1"/>
              </a:solidFill>
            </a:endParaRPr>
          </a:p>
        </p:txBody>
      </p:sp>
      <p:sp>
        <p:nvSpPr>
          <p:cNvPr id="23" name="Delay 22"/>
          <p:cNvSpPr/>
          <p:nvPr/>
        </p:nvSpPr>
        <p:spPr>
          <a:xfrm flipH="1">
            <a:off x="2675700" y="2280695"/>
            <a:ext cx="1114732" cy="696715"/>
          </a:xfrm>
          <a:prstGeom prst="flowChartDelay">
            <a:avLst/>
          </a:prstGeom>
          <a:solidFill>
            <a:srgbClr val="FFFF00"/>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bg1"/>
              </a:solidFill>
            </a:endParaRPr>
          </a:p>
        </p:txBody>
      </p:sp>
      <p:sp>
        <p:nvSpPr>
          <p:cNvPr id="24" name="Trapezoid 23"/>
          <p:cNvSpPr/>
          <p:nvPr/>
        </p:nvSpPr>
        <p:spPr>
          <a:xfrm rot="5400000" flipH="1">
            <a:off x="8106319" y="2537689"/>
            <a:ext cx="721711" cy="182726"/>
          </a:xfrm>
          <a:prstGeom prst="trapezoid">
            <a:avLst/>
          </a:prstGeom>
          <a:solidFill>
            <a:srgbClr val="FFFF00"/>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bg1"/>
              </a:solidFill>
            </a:endParaRPr>
          </a:p>
        </p:txBody>
      </p:sp>
      <p:sp>
        <p:nvSpPr>
          <p:cNvPr id="30" name="Rectangle 29"/>
          <p:cNvSpPr/>
          <p:nvPr/>
        </p:nvSpPr>
        <p:spPr>
          <a:xfrm rot="16200000">
            <a:off x="2707389" y="2531112"/>
            <a:ext cx="486102" cy="184461"/>
          </a:xfrm>
          <a:prstGeom prst="rect">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bg1"/>
              </a:solidFill>
            </a:endParaRPr>
          </a:p>
        </p:txBody>
      </p:sp>
      <p:sp>
        <p:nvSpPr>
          <p:cNvPr id="31" name="TextBox 30"/>
          <p:cNvSpPr txBox="1"/>
          <p:nvPr/>
        </p:nvSpPr>
        <p:spPr>
          <a:xfrm>
            <a:off x="2410646" y="3312536"/>
            <a:ext cx="1941557" cy="307777"/>
          </a:xfrm>
          <a:prstGeom prst="rect">
            <a:avLst/>
          </a:prstGeom>
          <a:noFill/>
        </p:spPr>
        <p:txBody>
          <a:bodyPr wrap="none" rtlCol="0">
            <a:spAutoFit/>
          </a:bodyPr>
          <a:lstStyle/>
          <a:p>
            <a:r>
              <a:rPr lang="en-US" sz="1400" dirty="0" err="1" smtClean="0">
                <a:solidFill>
                  <a:schemeClr val="bg1"/>
                </a:solidFill>
              </a:rPr>
              <a:t>iUSBL</a:t>
            </a:r>
            <a:r>
              <a:rPr lang="en-US" sz="1400" dirty="0" smtClean="0">
                <a:solidFill>
                  <a:schemeClr val="bg1"/>
                </a:solidFill>
              </a:rPr>
              <a:t> Homing Sensor</a:t>
            </a:r>
            <a:endParaRPr lang="en-US" sz="1400" dirty="0">
              <a:solidFill>
                <a:schemeClr val="bg1"/>
              </a:solidFill>
            </a:endParaRPr>
          </a:p>
        </p:txBody>
      </p:sp>
      <p:sp>
        <p:nvSpPr>
          <p:cNvPr id="33" name="Rectangle 32"/>
          <p:cNvSpPr/>
          <p:nvPr/>
        </p:nvSpPr>
        <p:spPr>
          <a:xfrm>
            <a:off x="5628483" y="2280695"/>
            <a:ext cx="1480217" cy="696715"/>
          </a:xfrm>
          <a:prstGeom prst="rect">
            <a:avLst/>
          </a:prstGeom>
          <a:solidFill>
            <a:srgbClr val="FFFF00"/>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bg1"/>
              </a:solidFill>
            </a:endParaRPr>
          </a:p>
        </p:txBody>
      </p:sp>
      <p:sp>
        <p:nvSpPr>
          <p:cNvPr id="34" name="TextBox 33"/>
          <p:cNvSpPr txBox="1"/>
          <p:nvPr/>
        </p:nvSpPr>
        <p:spPr>
          <a:xfrm>
            <a:off x="5764749" y="2314068"/>
            <a:ext cx="1245651" cy="523220"/>
          </a:xfrm>
          <a:prstGeom prst="rect">
            <a:avLst/>
          </a:prstGeom>
          <a:solidFill>
            <a:schemeClr val="bg1"/>
          </a:solidFill>
          <a:ln>
            <a:solidFill>
              <a:srgbClr val="000000"/>
            </a:solidFill>
          </a:ln>
        </p:spPr>
        <p:txBody>
          <a:bodyPr wrap="square" rtlCol="0">
            <a:spAutoFit/>
          </a:bodyPr>
          <a:lstStyle/>
          <a:p>
            <a:pPr algn="ctr"/>
            <a:r>
              <a:rPr lang="en-US" sz="1400">
                <a:solidFill>
                  <a:schemeClr val="bg1"/>
                </a:solidFill>
              </a:rPr>
              <a:t>science payload</a:t>
            </a:r>
          </a:p>
        </p:txBody>
      </p:sp>
      <p:sp>
        <p:nvSpPr>
          <p:cNvPr id="35" name="TextBox 34"/>
          <p:cNvSpPr txBox="1"/>
          <p:nvPr/>
        </p:nvSpPr>
        <p:spPr>
          <a:xfrm>
            <a:off x="4340371" y="2423458"/>
            <a:ext cx="825867" cy="307777"/>
          </a:xfrm>
          <a:prstGeom prst="rect">
            <a:avLst/>
          </a:prstGeom>
          <a:solidFill>
            <a:schemeClr val="bg1"/>
          </a:solidFill>
          <a:ln>
            <a:solidFill>
              <a:srgbClr val="000000"/>
            </a:solidFill>
          </a:ln>
        </p:spPr>
        <p:txBody>
          <a:bodyPr wrap="none" rtlCol="0">
            <a:spAutoFit/>
          </a:bodyPr>
          <a:lstStyle/>
          <a:p>
            <a:pPr algn="ctr"/>
            <a:r>
              <a:rPr lang="en-US" sz="1400">
                <a:solidFill>
                  <a:schemeClr val="bg1"/>
                </a:solidFill>
              </a:rPr>
              <a:t>battery</a:t>
            </a:r>
          </a:p>
        </p:txBody>
      </p:sp>
      <p:sp>
        <p:nvSpPr>
          <p:cNvPr id="36" name="TextBox 35"/>
          <p:cNvSpPr txBox="1"/>
          <p:nvPr/>
        </p:nvSpPr>
        <p:spPr>
          <a:xfrm>
            <a:off x="7496190" y="2436489"/>
            <a:ext cx="795510" cy="307777"/>
          </a:xfrm>
          <a:prstGeom prst="rect">
            <a:avLst/>
          </a:prstGeom>
          <a:solidFill>
            <a:schemeClr val="bg1"/>
          </a:solidFill>
          <a:ln>
            <a:solidFill>
              <a:srgbClr val="000000"/>
            </a:solidFill>
          </a:ln>
        </p:spPr>
        <p:txBody>
          <a:bodyPr wrap="none" rtlCol="0">
            <a:spAutoFit/>
          </a:bodyPr>
          <a:lstStyle/>
          <a:p>
            <a:pPr algn="ctr"/>
            <a:r>
              <a:rPr lang="en-US" sz="1400">
                <a:solidFill>
                  <a:schemeClr val="bg1"/>
                </a:solidFill>
              </a:rPr>
              <a:t>control</a:t>
            </a:r>
          </a:p>
        </p:txBody>
      </p:sp>
      <p:sp>
        <p:nvSpPr>
          <p:cNvPr id="40" name="Rectangle 39"/>
          <p:cNvSpPr/>
          <p:nvPr/>
        </p:nvSpPr>
        <p:spPr>
          <a:xfrm>
            <a:off x="7163536" y="1699365"/>
            <a:ext cx="149653" cy="621646"/>
          </a:xfrm>
          <a:prstGeom prst="rect">
            <a:avLst/>
          </a:prstGeom>
          <a:solidFill>
            <a:srgbClr val="FFFF00"/>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bg1"/>
              </a:solidFill>
            </a:endParaRPr>
          </a:p>
        </p:txBody>
      </p:sp>
      <p:sp>
        <p:nvSpPr>
          <p:cNvPr id="41" name="Rectangle 40"/>
          <p:cNvSpPr/>
          <p:nvPr/>
        </p:nvSpPr>
        <p:spPr>
          <a:xfrm>
            <a:off x="7581624" y="2169483"/>
            <a:ext cx="255840" cy="197426"/>
          </a:xfrm>
          <a:prstGeom prst="rect">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bg1"/>
              </a:solidFill>
            </a:endParaRPr>
          </a:p>
        </p:txBody>
      </p:sp>
      <p:sp>
        <p:nvSpPr>
          <p:cNvPr id="42" name="TextBox 41"/>
          <p:cNvSpPr txBox="1"/>
          <p:nvPr/>
        </p:nvSpPr>
        <p:spPr>
          <a:xfrm>
            <a:off x="7285515" y="1596951"/>
            <a:ext cx="1537062" cy="523220"/>
          </a:xfrm>
          <a:prstGeom prst="rect">
            <a:avLst/>
          </a:prstGeom>
          <a:noFill/>
        </p:spPr>
        <p:txBody>
          <a:bodyPr wrap="none" rtlCol="0">
            <a:spAutoFit/>
          </a:bodyPr>
          <a:lstStyle/>
          <a:p>
            <a:pPr algn="ctr"/>
            <a:r>
              <a:rPr lang="en-US" sz="1400" dirty="0" err="1">
                <a:solidFill>
                  <a:schemeClr val="bg1"/>
                </a:solidFill>
              </a:rPr>
              <a:t>Avtrak</a:t>
            </a:r>
            <a:r>
              <a:rPr lang="en-US" sz="1400" dirty="0">
                <a:solidFill>
                  <a:schemeClr val="bg1"/>
                </a:solidFill>
              </a:rPr>
              <a:t> </a:t>
            </a:r>
          </a:p>
          <a:p>
            <a:pPr algn="ctr"/>
            <a:r>
              <a:rPr lang="en-US" sz="1400" dirty="0">
                <a:solidFill>
                  <a:schemeClr val="bg1"/>
                </a:solidFill>
              </a:rPr>
              <a:t>(</a:t>
            </a:r>
            <a:r>
              <a:rPr lang="en-US" sz="1400" dirty="0" err="1">
                <a:solidFill>
                  <a:schemeClr val="bg1"/>
                </a:solidFill>
              </a:rPr>
              <a:t>track&amp;comms</a:t>
            </a:r>
            <a:r>
              <a:rPr lang="en-US" sz="1400" dirty="0">
                <a:solidFill>
                  <a:schemeClr val="bg1"/>
                </a:solidFill>
              </a:rPr>
              <a:t>)</a:t>
            </a:r>
          </a:p>
        </p:txBody>
      </p:sp>
      <p:sp>
        <p:nvSpPr>
          <p:cNvPr id="43" name="Rectangle 42"/>
          <p:cNvSpPr/>
          <p:nvPr/>
        </p:nvSpPr>
        <p:spPr>
          <a:xfrm>
            <a:off x="7072149" y="1677276"/>
            <a:ext cx="346472" cy="140862"/>
          </a:xfrm>
          <a:prstGeom prst="rect">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bg1"/>
              </a:solidFill>
            </a:endParaRPr>
          </a:p>
        </p:txBody>
      </p:sp>
      <p:sp>
        <p:nvSpPr>
          <p:cNvPr id="45" name="Rectangle 44"/>
          <p:cNvSpPr/>
          <p:nvPr/>
        </p:nvSpPr>
        <p:spPr>
          <a:xfrm>
            <a:off x="7163521" y="2434595"/>
            <a:ext cx="136957" cy="634920"/>
          </a:xfrm>
          <a:prstGeom prst="rect">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bg1"/>
              </a:solidFill>
            </a:endParaRPr>
          </a:p>
        </p:txBody>
      </p:sp>
      <p:sp>
        <p:nvSpPr>
          <p:cNvPr id="46" name="TextBox 45"/>
          <p:cNvSpPr txBox="1"/>
          <p:nvPr/>
        </p:nvSpPr>
        <p:spPr>
          <a:xfrm>
            <a:off x="6329805" y="2975417"/>
            <a:ext cx="868535" cy="307777"/>
          </a:xfrm>
          <a:prstGeom prst="rect">
            <a:avLst/>
          </a:prstGeom>
          <a:noFill/>
        </p:spPr>
        <p:txBody>
          <a:bodyPr wrap="none" rtlCol="0">
            <a:spAutoFit/>
          </a:bodyPr>
          <a:lstStyle/>
          <a:p>
            <a:r>
              <a:rPr lang="en-US" sz="1400">
                <a:solidFill>
                  <a:schemeClr val="bg1"/>
                </a:solidFill>
              </a:rPr>
              <a:t>INS/DVL</a:t>
            </a:r>
          </a:p>
        </p:txBody>
      </p:sp>
      <p:sp>
        <p:nvSpPr>
          <p:cNvPr id="49" name="Rectangle 48"/>
          <p:cNvSpPr/>
          <p:nvPr/>
        </p:nvSpPr>
        <p:spPr>
          <a:xfrm>
            <a:off x="7494122" y="2844869"/>
            <a:ext cx="255840" cy="125744"/>
          </a:xfrm>
          <a:prstGeom prst="rect">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bg1"/>
              </a:solidFill>
            </a:endParaRPr>
          </a:p>
        </p:txBody>
      </p:sp>
      <p:sp>
        <p:nvSpPr>
          <p:cNvPr id="50" name="TextBox 49"/>
          <p:cNvSpPr txBox="1"/>
          <p:nvPr/>
        </p:nvSpPr>
        <p:spPr>
          <a:xfrm>
            <a:off x="7512396" y="2943205"/>
            <a:ext cx="1599413" cy="523220"/>
          </a:xfrm>
          <a:prstGeom prst="rect">
            <a:avLst/>
          </a:prstGeom>
          <a:noFill/>
        </p:spPr>
        <p:txBody>
          <a:bodyPr wrap="square" rtlCol="0">
            <a:spAutoFit/>
          </a:bodyPr>
          <a:lstStyle/>
          <a:p>
            <a:r>
              <a:rPr lang="en-US" sz="1400">
                <a:solidFill>
                  <a:schemeClr val="bg1"/>
                </a:solidFill>
              </a:rPr>
              <a:t>hibernation controller</a:t>
            </a:r>
          </a:p>
        </p:txBody>
      </p:sp>
      <p:sp>
        <p:nvSpPr>
          <p:cNvPr id="51" name="TextBox 50"/>
          <p:cNvSpPr txBox="1"/>
          <p:nvPr/>
        </p:nvSpPr>
        <p:spPr>
          <a:xfrm>
            <a:off x="3095145" y="2436489"/>
            <a:ext cx="632805" cy="307777"/>
          </a:xfrm>
          <a:prstGeom prst="rect">
            <a:avLst/>
          </a:prstGeom>
          <a:solidFill>
            <a:schemeClr val="bg1"/>
          </a:solidFill>
          <a:ln>
            <a:solidFill>
              <a:srgbClr val="000000"/>
            </a:solidFill>
          </a:ln>
        </p:spPr>
        <p:txBody>
          <a:bodyPr wrap="square" rtlCol="0">
            <a:spAutoFit/>
          </a:bodyPr>
          <a:lstStyle/>
          <a:p>
            <a:pPr algn="ctr"/>
            <a:r>
              <a:rPr lang="en-US" sz="1400">
                <a:solidFill>
                  <a:schemeClr val="bg1"/>
                </a:solidFill>
              </a:rPr>
              <a:t>nose</a:t>
            </a:r>
          </a:p>
        </p:txBody>
      </p:sp>
      <p:cxnSp>
        <p:nvCxnSpPr>
          <p:cNvPr id="54" name="Curved Connector 53"/>
          <p:cNvCxnSpPr/>
          <p:nvPr/>
        </p:nvCxnSpPr>
        <p:spPr>
          <a:xfrm rot="5400000">
            <a:off x="6741224" y="3017502"/>
            <a:ext cx="880495" cy="800312"/>
          </a:xfrm>
          <a:prstGeom prst="curvedConnector3">
            <a:avLst/>
          </a:prstGeom>
          <a:ln>
            <a:solidFill>
              <a:schemeClr val="bg1">
                <a:lumMod val="50000"/>
              </a:schemeClr>
            </a:solidFill>
          </a:ln>
          <a:effectLst/>
        </p:spPr>
        <p:style>
          <a:lnRef idx="2">
            <a:schemeClr val="accent1"/>
          </a:lnRef>
          <a:fillRef idx="0">
            <a:schemeClr val="accent1"/>
          </a:fillRef>
          <a:effectRef idx="1">
            <a:schemeClr val="accent1"/>
          </a:effectRef>
          <a:fontRef idx="minor">
            <a:schemeClr val="tx1"/>
          </a:fontRef>
        </p:style>
      </p:cxnSp>
      <p:sp>
        <p:nvSpPr>
          <p:cNvPr id="56" name="TextBox 55"/>
          <p:cNvSpPr txBox="1"/>
          <p:nvPr/>
        </p:nvSpPr>
        <p:spPr>
          <a:xfrm>
            <a:off x="6402199" y="3845091"/>
            <a:ext cx="2413003" cy="738664"/>
          </a:xfrm>
          <a:prstGeom prst="rect">
            <a:avLst/>
          </a:prstGeom>
          <a:noFill/>
          <a:ln>
            <a:solidFill>
              <a:srgbClr val="000000"/>
            </a:solidFill>
          </a:ln>
        </p:spPr>
        <p:txBody>
          <a:bodyPr wrap="none" rtlCol="0">
            <a:spAutoFit/>
          </a:bodyPr>
          <a:lstStyle/>
          <a:p>
            <a:r>
              <a:rPr lang="en-US" sz="1400" b="1">
                <a:solidFill>
                  <a:schemeClr val="bg1"/>
                </a:solidFill>
              </a:rPr>
              <a:t>trigger:</a:t>
            </a:r>
          </a:p>
          <a:p>
            <a:r>
              <a:rPr lang="en-US" sz="1400">
                <a:solidFill>
                  <a:schemeClr val="bg1"/>
                </a:solidFill>
              </a:rPr>
              <a:t>a-modem (benthic)</a:t>
            </a:r>
          </a:p>
          <a:p>
            <a:r>
              <a:rPr lang="en-US" sz="1400">
                <a:solidFill>
                  <a:schemeClr val="bg1"/>
                </a:solidFill>
              </a:rPr>
              <a:t>eruption detector (arctic)</a:t>
            </a:r>
          </a:p>
        </p:txBody>
      </p:sp>
      <p:sp>
        <p:nvSpPr>
          <p:cNvPr id="58" name="TextBox 57"/>
          <p:cNvSpPr txBox="1"/>
          <p:nvPr/>
        </p:nvSpPr>
        <p:spPr>
          <a:xfrm>
            <a:off x="6365965" y="157690"/>
            <a:ext cx="2630391" cy="830997"/>
          </a:xfrm>
          <a:prstGeom prst="rect">
            <a:avLst/>
          </a:prstGeom>
          <a:solidFill>
            <a:schemeClr val="tx1"/>
          </a:solidFill>
        </p:spPr>
        <p:txBody>
          <a:bodyPr wrap="square" rtlCol="0">
            <a:spAutoFit/>
          </a:bodyPr>
          <a:lstStyle/>
          <a:p>
            <a:pPr algn="ctr"/>
            <a:r>
              <a:rPr lang="en-US" sz="2400" b="1">
                <a:solidFill>
                  <a:schemeClr val="bg1"/>
                </a:solidFill>
              </a:rPr>
              <a:t>Notional Vehicle</a:t>
            </a:r>
          </a:p>
        </p:txBody>
      </p:sp>
      <p:sp>
        <p:nvSpPr>
          <p:cNvPr id="47" name="Rectangle 46"/>
          <p:cNvSpPr/>
          <p:nvPr/>
        </p:nvSpPr>
        <p:spPr>
          <a:xfrm>
            <a:off x="4352203" y="2835211"/>
            <a:ext cx="817981" cy="125188"/>
          </a:xfrm>
          <a:prstGeom prst="rect">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bg1"/>
              </a:solidFill>
            </a:endParaRPr>
          </a:p>
        </p:txBody>
      </p:sp>
      <p:sp>
        <p:nvSpPr>
          <p:cNvPr id="48" name="TextBox 47"/>
          <p:cNvSpPr txBox="1"/>
          <p:nvPr/>
        </p:nvSpPr>
        <p:spPr>
          <a:xfrm>
            <a:off x="4227116" y="2933547"/>
            <a:ext cx="2036799" cy="307777"/>
          </a:xfrm>
          <a:prstGeom prst="rect">
            <a:avLst/>
          </a:prstGeom>
          <a:noFill/>
        </p:spPr>
        <p:txBody>
          <a:bodyPr wrap="square" rtlCol="0">
            <a:spAutoFit/>
          </a:bodyPr>
          <a:lstStyle/>
          <a:p>
            <a:r>
              <a:rPr lang="en-US" sz="1400" dirty="0">
                <a:solidFill>
                  <a:schemeClr val="bg1"/>
                </a:solidFill>
              </a:rPr>
              <a:t>emergency scuttle</a:t>
            </a:r>
          </a:p>
        </p:txBody>
      </p:sp>
      <p:sp>
        <p:nvSpPr>
          <p:cNvPr id="2" name="Left Brace 1"/>
          <p:cNvSpPr/>
          <p:nvPr/>
        </p:nvSpPr>
        <p:spPr>
          <a:xfrm rot="5400000">
            <a:off x="5738544" y="-1477390"/>
            <a:ext cx="176594" cy="5463393"/>
          </a:xfrm>
          <a:prstGeom prst="lef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solidFill>
                <a:schemeClr val="bg1"/>
              </a:solidFill>
            </a:endParaRPr>
          </a:p>
        </p:txBody>
      </p:sp>
      <p:sp>
        <p:nvSpPr>
          <p:cNvPr id="53" name="TextBox 52"/>
          <p:cNvSpPr txBox="1"/>
          <p:nvPr/>
        </p:nvSpPr>
        <p:spPr>
          <a:xfrm>
            <a:off x="4798830" y="858232"/>
            <a:ext cx="2070148" cy="307777"/>
          </a:xfrm>
          <a:prstGeom prst="rect">
            <a:avLst/>
          </a:prstGeom>
          <a:noFill/>
        </p:spPr>
        <p:txBody>
          <a:bodyPr wrap="none" rtlCol="0">
            <a:spAutoFit/>
          </a:bodyPr>
          <a:lstStyle/>
          <a:p>
            <a:r>
              <a:rPr lang="en-US" sz="1400">
                <a:solidFill>
                  <a:schemeClr val="bg1"/>
                </a:solidFill>
              </a:rPr>
              <a:t>corrosion-free exterior</a:t>
            </a:r>
          </a:p>
        </p:txBody>
      </p:sp>
      <p:sp>
        <p:nvSpPr>
          <p:cNvPr id="3" name="Rectangle 2"/>
          <p:cNvSpPr/>
          <p:nvPr/>
        </p:nvSpPr>
        <p:spPr>
          <a:xfrm>
            <a:off x="157524" y="167771"/>
            <a:ext cx="1588923" cy="1040622"/>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cxnSp>
        <p:nvCxnSpPr>
          <p:cNvPr id="55" name="Straight Connector 54"/>
          <p:cNvCxnSpPr/>
          <p:nvPr/>
        </p:nvCxnSpPr>
        <p:spPr>
          <a:xfrm flipV="1">
            <a:off x="879642" y="3069515"/>
            <a:ext cx="11421" cy="1534493"/>
          </a:xfrm>
          <a:prstGeom prst="line">
            <a:avLst/>
          </a:prstGeom>
          <a:ln>
            <a:solidFill>
              <a:schemeClr val="bg1">
                <a:lumMod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60" name="Straight Connector 59"/>
          <p:cNvCxnSpPr/>
          <p:nvPr/>
        </p:nvCxnSpPr>
        <p:spPr>
          <a:xfrm>
            <a:off x="2263460" y="2685592"/>
            <a:ext cx="594749" cy="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sp>
        <p:nvSpPr>
          <p:cNvPr id="65" name="Rectangle 64"/>
          <p:cNvSpPr/>
          <p:nvPr/>
        </p:nvSpPr>
        <p:spPr>
          <a:xfrm>
            <a:off x="648129" y="1947310"/>
            <a:ext cx="231513" cy="151435"/>
          </a:xfrm>
          <a:prstGeom prst="rect">
            <a:avLst/>
          </a:prstGeom>
          <a:solidFill>
            <a:srgbClr val="92D0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a:solidFill>
                <a:schemeClr val="bg1"/>
              </a:solidFill>
            </a:endParaRPr>
          </a:p>
        </p:txBody>
      </p:sp>
      <p:sp>
        <p:nvSpPr>
          <p:cNvPr id="66" name="Rectangle 65"/>
          <p:cNvSpPr/>
          <p:nvPr/>
        </p:nvSpPr>
        <p:spPr>
          <a:xfrm>
            <a:off x="3241252" y="2278285"/>
            <a:ext cx="231513" cy="151435"/>
          </a:xfrm>
          <a:prstGeom prst="rect">
            <a:avLst/>
          </a:prstGeom>
          <a:solidFill>
            <a:srgbClr val="92D0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a:solidFill>
                <a:schemeClr val="bg1"/>
              </a:solidFill>
            </a:endParaRPr>
          </a:p>
        </p:txBody>
      </p:sp>
      <p:sp>
        <p:nvSpPr>
          <p:cNvPr id="68" name="TextBox 67"/>
          <p:cNvSpPr txBox="1"/>
          <p:nvPr/>
        </p:nvSpPr>
        <p:spPr>
          <a:xfrm>
            <a:off x="-35084" y="1384865"/>
            <a:ext cx="891415" cy="523220"/>
          </a:xfrm>
          <a:prstGeom prst="rect">
            <a:avLst/>
          </a:prstGeom>
          <a:noFill/>
        </p:spPr>
        <p:txBody>
          <a:bodyPr wrap="square" rtlCol="0">
            <a:spAutoFit/>
          </a:bodyPr>
          <a:lstStyle/>
          <a:p>
            <a:r>
              <a:rPr lang="en-US" sz="1400" dirty="0" smtClean="0">
                <a:solidFill>
                  <a:schemeClr val="bg1"/>
                </a:solidFill>
              </a:rPr>
              <a:t>Data Transfer</a:t>
            </a:r>
            <a:endParaRPr lang="en-US" sz="1400" dirty="0">
              <a:solidFill>
                <a:schemeClr val="bg1"/>
              </a:solidFill>
            </a:endParaRPr>
          </a:p>
        </p:txBody>
      </p:sp>
      <p:sp>
        <p:nvSpPr>
          <p:cNvPr id="61" name="Rectangle 60"/>
          <p:cNvSpPr/>
          <p:nvPr/>
        </p:nvSpPr>
        <p:spPr>
          <a:xfrm>
            <a:off x="2639954" y="2534157"/>
            <a:ext cx="78461" cy="151435"/>
          </a:xfrm>
          <a:prstGeom prst="rect">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a:solidFill>
                <a:schemeClr val="bg1"/>
              </a:solidFill>
            </a:endParaRPr>
          </a:p>
        </p:txBody>
      </p:sp>
      <p:sp>
        <p:nvSpPr>
          <p:cNvPr id="62" name="TextBox 61"/>
          <p:cNvSpPr txBox="1"/>
          <p:nvPr/>
        </p:nvSpPr>
        <p:spPr>
          <a:xfrm>
            <a:off x="1500853" y="2023758"/>
            <a:ext cx="1269899" cy="307777"/>
          </a:xfrm>
          <a:prstGeom prst="rect">
            <a:avLst/>
          </a:prstGeom>
          <a:noFill/>
        </p:spPr>
        <p:txBody>
          <a:bodyPr wrap="none" rtlCol="0">
            <a:spAutoFit/>
          </a:bodyPr>
          <a:lstStyle/>
          <a:p>
            <a:r>
              <a:rPr lang="en-US" sz="1400" dirty="0" smtClean="0">
                <a:solidFill>
                  <a:schemeClr val="bg1"/>
                </a:solidFill>
              </a:rPr>
              <a:t>Cable Latch</a:t>
            </a:r>
            <a:endParaRPr lang="en-US" sz="1400" dirty="0">
              <a:solidFill>
                <a:schemeClr val="bg1"/>
              </a:solidFill>
            </a:endParaRPr>
          </a:p>
        </p:txBody>
      </p:sp>
      <p:sp>
        <p:nvSpPr>
          <p:cNvPr id="63" name="TextBox 62"/>
          <p:cNvSpPr txBox="1"/>
          <p:nvPr/>
        </p:nvSpPr>
        <p:spPr>
          <a:xfrm>
            <a:off x="1471255" y="2762784"/>
            <a:ext cx="901209" cy="307777"/>
          </a:xfrm>
          <a:prstGeom prst="rect">
            <a:avLst/>
          </a:prstGeom>
          <a:noFill/>
        </p:spPr>
        <p:txBody>
          <a:bodyPr wrap="none" rtlCol="0">
            <a:spAutoFit/>
          </a:bodyPr>
          <a:lstStyle/>
          <a:p>
            <a:r>
              <a:rPr lang="en-US" sz="1400" dirty="0" smtClean="0">
                <a:solidFill>
                  <a:schemeClr val="bg1"/>
                </a:solidFill>
              </a:rPr>
              <a:t>Whiskers</a:t>
            </a:r>
            <a:endParaRPr lang="en-US" sz="1400" dirty="0">
              <a:solidFill>
                <a:schemeClr val="bg1"/>
              </a:solidFill>
            </a:endParaRPr>
          </a:p>
        </p:txBody>
      </p:sp>
      <p:sp>
        <p:nvSpPr>
          <p:cNvPr id="64" name="TextBox 63"/>
          <p:cNvSpPr txBox="1"/>
          <p:nvPr/>
        </p:nvSpPr>
        <p:spPr>
          <a:xfrm>
            <a:off x="3448955" y="1730476"/>
            <a:ext cx="891415" cy="523220"/>
          </a:xfrm>
          <a:prstGeom prst="rect">
            <a:avLst/>
          </a:prstGeom>
          <a:noFill/>
        </p:spPr>
        <p:txBody>
          <a:bodyPr wrap="square" rtlCol="0">
            <a:spAutoFit/>
          </a:bodyPr>
          <a:lstStyle/>
          <a:p>
            <a:r>
              <a:rPr lang="en-US" sz="1400" dirty="0" smtClean="0">
                <a:solidFill>
                  <a:schemeClr val="bg1"/>
                </a:solidFill>
              </a:rPr>
              <a:t>Data Transfer</a:t>
            </a:r>
            <a:endParaRPr lang="en-US" sz="1400" dirty="0">
              <a:solidFill>
                <a:schemeClr val="bg1"/>
              </a:solidFill>
            </a:endParaRPr>
          </a:p>
        </p:txBody>
      </p:sp>
    </p:spTree>
    <p:extLst>
      <p:ext uri="{BB962C8B-B14F-4D97-AF65-F5344CB8AC3E}">
        <p14:creationId xmlns:p14="http://schemas.microsoft.com/office/powerpoint/2010/main" val="1191544382"/>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extLst>
              <a:ext uri="{28A0092B-C50C-407E-A947-70E740481C1C}">
                <a14:useLocalDpi xmlns:a14="http://schemas.microsoft.com/office/drawing/2010/main" val="0"/>
              </a:ext>
            </a:extLst>
          </a:blip>
          <a:srcRect l="29315" r="28014"/>
          <a:stretch/>
        </p:blipFill>
        <p:spPr>
          <a:xfrm>
            <a:off x="5079069" y="964502"/>
            <a:ext cx="3745516" cy="5679633"/>
          </a:xfrm>
          <a:prstGeom prst="rect">
            <a:avLst/>
          </a:prstGeom>
        </p:spPr>
      </p:pic>
      <p:sp>
        <p:nvSpPr>
          <p:cNvPr id="4" name="TextBox 3"/>
          <p:cNvSpPr txBox="1"/>
          <p:nvPr/>
        </p:nvSpPr>
        <p:spPr>
          <a:xfrm>
            <a:off x="1822536" y="231731"/>
            <a:ext cx="5690982" cy="584775"/>
          </a:xfrm>
          <a:prstGeom prst="rect">
            <a:avLst/>
          </a:prstGeom>
          <a:noFill/>
        </p:spPr>
        <p:txBody>
          <a:bodyPr wrap="none" rtlCol="0">
            <a:spAutoFit/>
          </a:bodyPr>
          <a:lstStyle/>
          <a:p>
            <a:r>
              <a:rPr lang="en-US" sz="3200" dirty="0" smtClean="0">
                <a:solidFill>
                  <a:schemeClr val="bg1"/>
                </a:solidFill>
                <a:latin typeface="+mj-lt"/>
              </a:rPr>
              <a:t>Test Dock for offshore MBARI</a:t>
            </a:r>
            <a:endParaRPr lang="en-US" sz="3200" dirty="0">
              <a:solidFill>
                <a:schemeClr val="bg1"/>
              </a:solidFill>
              <a:latin typeface="+mj-lt"/>
            </a:endParaRPr>
          </a:p>
        </p:txBody>
      </p:sp>
      <p:sp>
        <p:nvSpPr>
          <p:cNvPr id="5" name="TextBox 4"/>
          <p:cNvSpPr txBox="1"/>
          <p:nvPr/>
        </p:nvSpPr>
        <p:spPr>
          <a:xfrm>
            <a:off x="770351" y="1828800"/>
            <a:ext cx="3701441" cy="3416320"/>
          </a:xfrm>
          <a:prstGeom prst="rect">
            <a:avLst/>
          </a:prstGeom>
          <a:noFill/>
        </p:spPr>
        <p:txBody>
          <a:bodyPr wrap="square" rtlCol="0">
            <a:spAutoFit/>
          </a:bodyPr>
          <a:lstStyle/>
          <a:p>
            <a:pPr marL="285750" indent="-285750">
              <a:buFont typeface="Arial" panose="020B0604020202020204" pitchFamily="34" charset="0"/>
              <a:buChar char="•"/>
            </a:pPr>
            <a:r>
              <a:rPr lang="en-US" sz="2400" dirty="0" smtClean="0">
                <a:solidFill>
                  <a:schemeClr val="bg1"/>
                </a:solidFill>
                <a:latin typeface="+mj-lt"/>
              </a:rPr>
              <a:t>Line-capture docking</a:t>
            </a:r>
          </a:p>
          <a:p>
            <a:pPr marL="285750" indent="-285750">
              <a:buFont typeface="Arial" panose="020B0604020202020204" pitchFamily="34" charset="0"/>
              <a:buChar char="•"/>
            </a:pPr>
            <a:r>
              <a:rPr lang="en-US" sz="2400" dirty="0" smtClean="0">
                <a:solidFill>
                  <a:schemeClr val="bg1"/>
                </a:solidFill>
                <a:latin typeface="+mj-lt"/>
              </a:rPr>
              <a:t>High bandwidth </a:t>
            </a:r>
            <a:r>
              <a:rPr lang="en-US" sz="2400" dirty="0" err="1" smtClean="0">
                <a:solidFill>
                  <a:schemeClr val="bg1"/>
                </a:solidFill>
                <a:latin typeface="+mj-lt"/>
              </a:rPr>
              <a:t>comms</a:t>
            </a:r>
            <a:r>
              <a:rPr lang="en-US" sz="2400" dirty="0" smtClean="0">
                <a:solidFill>
                  <a:schemeClr val="bg1"/>
                </a:solidFill>
                <a:latin typeface="+mj-lt"/>
              </a:rPr>
              <a:t> to MBARI </a:t>
            </a:r>
          </a:p>
          <a:p>
            <a:pPr marL="742950" lvl="1" indent="-285750">
              <a:buFont typeface="Arial" panose="020B0604020202020204" pitchFamily="34" charset="0"/>
              <a:buChar char="•"/>
            </a:pPr>
            <a:r>
              <a:rPr lang="en-US" sz="2400" dirty="0" smtClean="0">
                <a:solidFill>
                  <a:schemeClr val="bg1"/>
                </a:solidFill>
                <a:latin typeface="+mj-lt"/>
              </a:rPr>
              <a:t>&lt;4 </a:t>
            </a:r>
            <a:r>
              <a:rPr lang="en-US" sz="2400" dirty="0" err="1" smtClean="0">
                <a:solidFill>
                  <a:schemeClr val="bg1"/>
                </a:solidFill>
                <a:latin typeface="+mj-lt"/>
              </a:rPr>
              <a:t>nmi</a:t>
            </a:r>
            <a:endParaRPr lang="en-US" sz="2400" dirty="0" smtClean="0">
              <a:solidFill>
                <a:schemeClr val="bg1"/>
              </a:solidFill>
              <a:latin typeface="+mj-lt"/>
            </a:endParaRPr>
          </a:p>
          <a:p>
            <a:pPr marL="285750" indent="-285750">
              <a:buFont typeface="Arial" panose="020B0604020202020204" pitchFamily="34" charset="0"/>
              <a:buChar char="•"/>
            </a:pPr>
            <a:r>
              <a:rPr lang="en-US" sz="2400" dirty="0" smtClean="0">
                <a:solidFill>
                  <a:schemeClr val="bg1"/>
                </a:solidFill>
                <a:latin typeface="+mj-lt"/>
              </a:rPr>
              <a:t>Homing beacon</a:t>
            </a:r>
          </a:p>
          <a:p>
            <a:pPr marL="285750" indent="-285750">
              <a:buFont typeface="Arial" panose="020B0604020202020204" pitchFamily="34" charset="0"/>
              <a:buChar char="•"/>
            </a:pPr>
            <a:r>
              <a:rPr lang="en-US" sz="2400" dirty="0" smtClean="0">
                <a:solidFill>
                  <a:schemeClr val="bg1"/>
                </a:solidFill>
                <a:latin typeface="+mj-lt"/>
              </a:rPr>
              <a:t>Live camera feed to validate</a:t>
            </a:r>
          </a:p>
          <a:p>
            <a:pPr marL="285750" indent="-285750">
              <a:buFont typeface="Arial" panose="020B0604020202020204" pitchFamily="34" charset="0"/>
              <a:buChar char="•"/>
            </a:pPr>
            <a:r>
              <a:rPr lang="en-US" sz="2400" dirty="0" smtClean="0">
                <a:solidFill>
                  <a:schemeClr val="bg1"/>
                </a:solidFill>
                <a:latin typeface="+mj-lt"/>
              </a:rPr>
              <a:t>Data transfer device </a:t>
            </a:r>
          </a:p>
          <a:p>
            <a:pPr marL="285750" indent="-285750">
              <a:buFont typeface="Arial" panose="020B0604020202020204" pitchFamily="34" charset="0"/>
              <a:buChar char="•"/>
            </a:pPr>
            <a:endParaRPr lang="en-US" sz="2400" dirty="0">
              <a:solidFill>
                <a:schemeClr val="bg1"/>
              </a:solidFill>
              <a:latin typeface="+mj-lt"/>
            </a:endParaRPr>
          </a:p>
        </p:txBody>
      </p:sp>
    </p:spTree>
    <p:extLst>
      <p:ext uri="{BB962C8B-B14F-4D97-AF65-F5344CB8AC3E}">
        <p14:creationId xmlns:p14="http://schemas.microsoft.com/office/powerpoint/2010/main" val="827911068"/>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167773212"/>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bg1"/>
                </a:solidFill>
                <a:latin typeface="Arial Rounded MT Bold" panose="020F0704030504030204" pitchFamily="34" charset="0"/>
              </a:rPr>
              <a:t>Park &amp; Fly AUV – Abstract</a:t>
            </a:r>
            <a:endParaRPr lang="en-US" dirty="0">
              <a:latin typeface="Arial Rounded MT Bold" panose="020F0704030504030204" pitchFamily="34" charset="0"/>
            </a:endParaRPr>
          </a:p>
        </p:txBody>
      </p:sp>
      <p:sp>
        <p:nvSpPr>
          <p:cNvPr id="3" name="Content Placeholder 2"/>
          <p:cNvSpPr>
            <a:spLocks noGrp="1"/>
          </p:cNvSpPr>
          <p:nvPr>
            <p:ph idx="1"/>
          </p:nvPr>
        </p:nvSpPr>
        <p:spPr>
          <a:xfrm>
            <a:off x="457200" y="1752600"/>
            <a:ext cx="8498910" cy="4373563"/>
          </a:xfrm>
        </p:spPr>
        <p:txBody>
          <a:bodyPr>
            <a:normAutofit/>
          </a:bodyPr>
          <a:lstStyle/>
          <a:p>
            <a:pPr algn="ctr">
              <a:buClrTx/>
            </a:pPr>
            <a:r>
              <a:rPr lang="en-US" dirty="0">
                <a:solidFill>
                  <a:schemeClr val="bg1"/>
                </a:solidFill>
                <a:latin typeface="Arial Rounded MT Bold" panose="020F0704030504030204" pitchFamily="34" charset="0"/>
              </a:rPr>
              <a:t>Develop the capability for a persistent presence in the deep ocean</a:t>
            </a:r>
          </a:p>
          <a:p>
            <a:pPr marL="114300" indent="0">
              <a:buClrTx/>
              <a:buNone/>
            </a:pPr>
            <a:endParaRPr lang="en-US" dirty="0" smtClean="0">
              <a:solidFill>
                <a:schemeClr val="bg1"/>
              </a:solidFill>
              <a:latin typeface="Arial Rounded MT Bold" panose="020F0704030504030204" pitchFamily="34" charset="0"/>
            </a:endParaRPr>
          </a:p>
          <a:p>
            <a:pPr>
              <a:buClrTx/>
            </a:pPr>
            <a:endParaRPr lang="en-US" dirty="0">
              <a:solidFill>
                <a:schemeClr val="bg1"/>
              </a:solidFill>
              <a:latin typeface="Arial Rounded MT Bold" panose="020F0704030504030204" pitchFamily="34" charset="0"/>
            </a:endParaRPr>
          </a:p>
          <a:p>
            <a:pPr>
              <a:buClrTx/>
            </a:pPr>
            <a:r>
              <a:rPr lang="en-US" dirty="0" smtClean="0">
                <a:solidFill>
                  <a:schemeClr val="bg1"/>
                </a:solidFill>
                <a:latin typeface="Arial Rounded MT Bold" panose="020F0704030504030204" pitchFamily="34" charset="0"/>
              </a:rPr>
              <a:t>Conduct seasonal, seafloor imaging and bioacoustics surveys at Station-M.  Without a ship.</a:t>
            </a:r>
          </a:p>
          <a:p>
            <a:pPr>
              <a:buClrTx/>
            </a:pPr>
            <a:r>
              <a:rPr lang="en-US" dirty="0" smtClean="0">
                <a:solidFill>
                  <a:schemeClr val="bg1"/>
                </a:solidFill>
                <a:latin typeface="Arial Rounded MT Bold" panose="020F0704030504030204" pitchFamily="34" charset="0"/>
              </a:rPr>
              <a:t>Conduct seasonal, seafloor mapping with </a:t>
            </a:r>
            <a:r>
              <a:rPr lang="en-US" dirty="0" err="1" smtClean="0">
                <a:solidFill>
                  <a:schemeClr val="bg1"/>
                </a:solidFill>
                <a:latin typeface="Arial Rounded MT Bold" panose="020F0704030504030204" pitchFamily="34" charset="0"/>
              </a:rPr>
              <a:t>sidescan</a:t>
            </a:r>
            <a:r>
              <a:rPr lang="en-US" dirty="0" smtClean="0">
                <a:solidFill>
                  <a:schemeClr val="bg1"/>
                </a:solidFill>
                <a:latin typeface="Arial Rounded MT Bold" panose="020F0704030504030204" pitchFamily="34" charset="0"/>
              </a:rPr>
              <a:t> and multi-beam sonars to </a:t>
            </a:r>
            <a:r>
              <a:rPr lang="en-US" dirty="0">
                <a:solidFill>
                  <a:schemeClr val="bg1"/>
                </a:solidFill>
                <a:latin typeface="Arial Rounded MT Bold" panose="020F0704030504030204" pitchFamily="34" charset="0"/>
              </a:rPr>
              <a:t>investigate the geologic evolution of mud </a:t>
            </a:r>
            <a:r>
              <a:rPr lang="en-US" dirty="0" smtClean="0">
                <a:solidFill>
                  <a:schemeClr val="bg1"/>
                </a:solidFill>
                <a:latin typeface="Arial Rounded MT Bold" panose="020F0704030504030204" pitchFamily="34" charset="0"/>
              </a:rPr>
              <a:t>volcanoes in the Arctic. Without a ship. For one year</a:t>
            </a:r>
            <a:r>
              <a:rPr lang="en-US" dirty="0">
                <a:solidFill>
                  <a:schemeClr val="bg1"/>
                </a:solidFill>
                <a:latin typeface="Arial Rounded MT Bold" panose="020F0704030504030204" pitchFamily="34" charset="0"/>
              </a:rPr>
              <a:t>. Under the </a:t>
            </a:r>
            <a:r>
              <a:rPr lang="en-US" dirty="0" smtClean="0">
                <a:solidFill>
                  <a:schemeClr val="bg1"/>
                </a:solidFill>
                <a:latin typeface="Arial Rounded MT Bold" panose="020F0704030504030204" pitchFamily="34" charset="0"/>
              </a:rPr>
              <a:t>ice.</a:t>
            </a:r>
          </a:p>
          <a:p>
            <a:pPr>
              <a:buClrTx/>
            </a:pPr>
            <a:endParaRPr lang="en-US" dirty="0" smtClean="0">
              <a:solidFill>
                <a:schemeClr val="bg1"/>
              </a:solidFill>
              <a:latin typeface="Arial Rounded MT Bold" panose="020F0704030504030204" pitchFamily="34" charset="0"/>
            </a:endParaRPr>
          </a:p>
          <a:p>
            <a:pPr>
              <a:buClrTx/>
            </a:pPr>
            <a:endParaRPr lang="en-US" dirty="0" smtClean="0">
              <a:solidFill>
                <a:schemeClr val="bg1"/>
              </a:solidFill>
              <a:latin typeface="Arial Rounded MT Bold" panose="020F0704030504030204" pitchFamily="34" charset="0"/>
            </a:endParaRPr>
          </a:p>
          <a:p>
            <a:pPr>
              <a:buClrTx/>
            </a:pPr>
            <a:endParaRPr lang="en-US" dirty="0">
              <a:solidFill>
                <a:schemeClr val="bg1"/>
              </a:solidFill>
              <a:latin typeface="Arial Rounded MT Bold" panose="020F0704030504030204" pitchFamily="34" charset="0"/>
            </a:endParaRPr>
          </a:p>
        </p:txBody>
      </p:sp>
      <p:sp>
        <p:nvSpPr>
          <p:cNvPr id="6" name="Freeform 5"/>
          <p:cNvSpPr/>
          <p:nvPr/>
        </p:nvSpPr>
        <p:spPr>
          <a:xfrm>
            <a:off x="1457017" y="2702466"/>
            <a:ext cx="6085918" cy="410646"/>
          </a:xfrm>
          <a:custGeom>
            <a:avLst/>
            <a:gdLst>
              <a:gd name="connsiteX0" fmla="*/ 0 w 6085918"/>
              <a:gd name="connsiteY0" fmla="*/ 303780 h 410646"/>
              <a:gd name="connsiteX1" fmla="*/ 1647173 w 6085918"/>
              <a:gd name="connsiteY1" fmla="*/ 115890 h 410646"/>
              <a:gd name="connsiteX2" fmla="*/ 4490581 w 6085918"/>
              <a:gd name="connsiteY2" fmla="*/ 410251 h 410646"/>
              <a:gd name="connsiteX3" fmla="*/ 5943600 w 6085918"/>
              <a:gd name="connsiteY3" fmla="*/ 40733 h 410646"/>
              <a:gd name="connsiteX4" fmla="*/ 6031282 w 6085918"/>
              <a:gd name="connsiteY4" fmla="*/ 9418 h 4106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85918" h="410646">
                <a:moveTo>
                  <a:pt x="0" y="303780"/>
                </a:moveTo>
                <a:cubicBezTo>
                  <a:pt x="449371" y="200962"/>
                  <a:pt x="898743" y="98145"/>
                  <a:pt x="1647173" y="115890"/>
                </a:cubicBezTo>
                <a:cubicBezTo>
                  <a:pt x="2395603" y="133635"/>
                  <a:pt x="3774510" y="422777"/>
                  <a:pt x="4490581" y="410251"/>
                </a:cubicBezTo>
                <a:cubicBezTo>
                  <a:pt x="5206652" y="397725"/>
                  <a:pt x="5686817" y="107538"/>
                  <a:pt x="5943600" y="40733"/>
                </a:cubicBezTo>
                <a:cubicBezTo>
                  <a:pt x="6200383" y="-26072"/>
                  <a:pt x="6031282" y="9418"/>
                  <a:pt x="6031282" y="9418"/>
                </a:cubicBezTo>
              </a:path>
            </a:pathLst>
          </a:custGeom>
          <a:no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39094872"/>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758068" y="226979"/>
            <a:ext cx="8260672" cy="1039427"/>
          </a:xfrm>
        </p:spPr>
        <p:txBody>
          <a:bodyPr>
            <a:normAutofit fontScale="90000"/>
          </a:bodyPr>
          <a:lstStyle/>
          <a:p>
            <a:r>
              <a:rPr lang="en-US" dirty="0">
                <a:solidFill>
                  <a:schemeClr val="bg1"/>
                </a:solidFill>
                <a:latin typeface="Arial Rounded MT Bold" panose="020F0704030504030204" pitchFamily="34" charset="0"/>
              </a:rPr>
              <a:t/>
            </a:r>
            <a:br>
              <a:rPr lang="en-US" dirty="0">
                <a:solidFill>
                  <a:schemeClr val="bg1"/>
                </a:solidFill>
                <a:latin typeface="Arial Rounded MT Bold" panose="020F0704030504030204" pitchFamily="34" charset="0"/>
              </a:rPr>
            </a:br>
            <a:r>
              <a:rPr lang="en-US" dirty="0">
                <a:solidFill>
                  <a:schemeClr val="bg1"/>
                </a:solidFill>
                <a:latin typeface="Arial Rounded MT Bold" panose="020F0704030504030204" pitchFamily="34" charset="0"/>
              </a:rPr>
              <a:t>Near-term opportunities</a:t>
            </a:r>
          </a:p>
        </p:txBody>
      </p:sp>
      <p:sp>
        <p:nvSpPr>
          <p:cNvPr id="5" name="TextBox 4"/>
          <p:cNvSpPr txBox="1"/>
          <p:nvPr/>
        </p:nvSpPr>
        <p:spPr>
          <a:xfrm>
            <a:off x="297268" y="2035016"/>
            <a:ext cx="4236705" cy="1754326"/>
          </a:xfrm>
          <a:prstGeom prst="rect">
            <a:avLst/>
          </a:prstGeom>
          <a:noFill/>
          <a:ln>
            <a:solidFill>
              <a:srgbClr val="000000"/>
            </a:solidFill>
          </a:ln>
        </p:spPr>
        <p:txBody>
          <a:bodyPr wrap="square" rtlCol="0">
            <a:spAutoFit/>
          </a:bodyPr>
          <a:lstStyle/>
          <a:p>
            <a:pPr algn="ctr"/>
            <a:r>
              <a:rPr lang="en-US" b="1" dirty="0">
                <a:solidFill>
                  <a:schemeClr val="bg1"/>
                </a:solidFill>
                <a:latin typeface="Arial Rounded MT Bold" panose="020F0704030504030204" pitchFamily="34" charset="0"/>
              </a:rPr>
              <a:t>Benthic AUV (Ken)</a:t>
            </a:r>
          </a:p>
          <a:p>
            <a:pPr marL="285750" indent="-285750">
              <a:buFont typeface="Arial"/>
              <a:buChar char="•"/>
            </a:pPr>
            <a:r>
              <a:rPr lang="en-US" dirty="0">
                <a:solidFill>
                  <a:schemeClr val="bg1"/>
                </a:solidFill>
                <a:latin typeface="Arial Rounded MT Bold" panose="020F0704030504030204" pitchFamily="34" charset="0"/>
              </a:rPr>
              <a:t>4 deep transects in 12 months.</a:t>
            </a:r>
          </a:p>
          <a:p>
            <a:pPr marL="285750" indent="-285750">
              <a:buFont typeface="Arial"/>
              <a:buChar char="•"/>
            </a:pPr>
            <a:r>
              <a:rPr lang="en-US" dirty="0">
                <a:solidFill>
                  <a:schemeClr val="bg1"/>
                </a:solidFill>
                <a:latin typeface="Arial Rounded MT Bold" panose="020F0704030504030204" pitchFamily="34" charset="0"/>
              </a:rPr>
              <a:t>Sample w/down-looking camera one way, </a:t>
            </a:r>
            <a:r>
              <a:rPr lang="en-US" dirty="0" smtClean="0">
                <a:solidFill>
                  <a:schemeClr val="bg1"/>
                </a:solidFill>
                <a:latin typeface="Arial Rounded MT Bold" panose="020F0704030504030204" pitchFamily="34" charset="0"/>
              </a:rPr>
              <a:t>Bioacoustics on return.</a:t>
            </a:r>
            <a:endParaRPr lang="en-US" dirty="0">
              <a:solidFill>
                <a:schemeClr val="bg1"/>
              </a:solidFill>
              <a:latin typeface="Arial Rounded MT Bold" panose="020F0704030504030204" pitchFamily="34" charset="0"/>
            </a:endParaRPr>
          </a:p>
          <a:p>
            <a:pPr marL="285750" indent="-285750">
              <a:buFont typeface="Arial"/>
              <a:buChar char="•"/>
            </a:pPr>
            <a:r>
              <a:rPr lang="en-US" dirty="0">
                <a:solidFill>
                  <a:schemeClr val="bg1"/>
                </a:solidFill>
                <a:latin typeface="Arial Rounded MT Bold" panose="020F0704030504030204" pitchFamily="34" charset="0"/>
              </a:rPr>
              <a:t>Highly desirable: Event-triggered response.</a:t>
            </a:r>
          </a:p>
        </p:txBody>
      </p:sp>
      <p:sp>
        <p:nvSpPr>
          <p:cNvPr id="6" name="TextBox 5"/>
          <p:cNvSpPr txBox="1"/>
          <p:nvPr/>
        </p:nvSpPr>
        <p:spPr>
          <a:xfrm>
            <a:off x="4624888" y="2035016"/>
            <a:ext cx="4452722" cy="1754327"/>
          </a:xfrm>
          <a:prstGeom prst="rect">
            <a:avLst/>
          </a:prstGeom>
          <a:noFill/>
          <a:ln>
            <a:solidFill>
              <a:srgbClr val="000000"/>
            </a:solidFill>
          </a:ln>
        </p:spPr>
        <p:txBody>
          <a:bodyPr wrap="square" rtlCol="0">
            <a:spAutoFit/>
          </a:bodyPr>
          <a:lstStyle/>
          <a:p>
            <a:pPr algn="ctr"/>
            <a:r>
              <a:rPr lang="en-US" b="1" dirty="0">
                <a:solidFill>
                  <a:schemeClr val="bg1"/>
                </a:solidFill>
                <a:latin typeface="Arial Rounded MT Bold" panose="020F0704030504030204" pitchFamily="34" charset="0"/>
              </a:rPr>
              <a:t>Arctic AUV (mud volcanoes, Charlie)</a:t>
            </a:r>
          </a:p>
          <a:p>
            <a:pPr marL="285750" indent="-285750">
              <a:buFont typeface="Arial"/>
              <a:buChar char="•"/>
            </a:pPr>
            <a:r>
              <a:rPr lang="en-US" dirty="0">
                <a:solidFill>
                  <a:schemeClr val="bg1"/>
                </a:solidFill>
                <a:latin typeface="Arial Rounded MT Bold" panose="020F0704030504030204" pitchFamily="34" charset="0"/>
              </a:rPr>
              <a:t>6 under-ice surveys in 12 months</a:t>
            </a:r>
          </a:p>
          <a:p>
            <a:pPr marL="285750" indent="-285750">
              <a:buFont typeface="Arial"/>
              <a:buChar char="•"/>
            </a:pPr>
            <a:r>
              <a:rPr lang="en-US" dirty="0">
                <a:solidFill>
                  <a:schemeClr val="bg1"/>
                </a:solidFill>
                <a:latin typeface="Arial Rounded MT Bold" panose="020F0704030504030204" pitchFamily="34" charset="0"/>
              </a:rPr>
              <a:t>MBES &amp; SSS</a:t>
            </a:r>
          </a:p>
          <a:p>
            <a:pPr marL="285750" indent="-285750">
              <a:buFont typeface="Arial"/>
              <a:buChar char="•"/>
            </a:pPr>
            <a:r>
              <a:rPr lang="en-US" dirty="0">
                <a:solidFill>
                  <a:schemeClr val="bg1"/>
                </a:solidFill>
                <a:latin typeface="Arial Rounded MT Bold" panose="020F0704030504030204" pitchFamily="34" charset="0"/>
              </a:rPr>
              <a:t>Highly desirable: Event-triggered response. </a:t>
            </a:r>
          </a:p>
          <a:p>
            <a:pPr marL="285750" indent="-285750">
              <a:buFont typeface="Arial"/>
              <a:buChar char="•"/>
            </a:pPr>
            <a:r>
              <a:rPr lang="en-US" dirty="0">
                <a:solidFill>
                  <a:schemeClr val="bg1"/>
                </a:solidFill>
                <a:latin typeface="Arial Rounded MT Bold" panose="020F0704030504030204" pitchFamily="34" charset="0"/>
              </a:rPr>
              <a:t>Ship date: </a:t>
            </a:r>
            <a:r>
              <a:rPr lang="en-US" b="1" u="sng" dirty="0">
                <a:solidFill>
                  <a:schemeClr val="bg1"/>
                </a:solidFill>
                <a:latin typeface="Arial Rounded MT Bold" panose="020F0704030504030204" pitchFamily="34" charset="0"/>
              </a:rPr>
              <a:t>April 2019 </a:t>
            </a:r>
            <a:endParaRPr lang="en-US" u="sng" dirty="0">
              <a:solidFill>
                <a:schemeClr val="bg1"/>
              </a:solidFill>
              <a:latin typeface="Arial Rounded MT Bold" panose="020F0704030504030204" pitchFamily="34" charset="0"/>
            </a:endParaRPr>
          </a:p>
        </p:txBody>
      </p:sp>
      <p:sp>
        <p:nvSpPr>
          <p:cNvPr id="2" name="Rectangle 1"/>
          <p:cNvSpPr/>
          <p:nvPr/>
        </p:nvSpPr>
        <p:spPr>
          <a:xfrm>
            <a:off x="297268" y="3867584"/>
            <a:ext cx="4236705" cy="1200329"/>
          </a:xfrm>
          <a:prstGeom prst="rect">
            <a:avLst/>
          </a:prstGeom>
          <a:ln>
            <a:solidFill>
              <a:srgbClr val="000000"/>
            </a:solidFill>
          </a:ln>
        </p:spPr>
        <p:txBody>
          <a:bodyPr wrap="square">
            <a:spAutoFit/>
          </a:bodyPr>
          <a:lstStyle/>
          <a:p>
            <a:pPr algn="ctr"/>
            <a:r>
              <a:rPr lang="en-US" b="1">
                <a:solidFill>
                  <a:schemeClr val="bg1"/>
                </a:solidFill>
                <a:latin typeface="Arial Rounded MT Bold" panose="020F0704030504030204" pitchFamily="34" charset="0"/>
              </a:rPr>
              <a:t>Notes</a:t>
            </a:r>
            <a:r>
              <a:rPr lang="en-US">
                <a:solidFill>
                  <a:schemeClr val="bg1"/>
                </a:solidFill>
                <a:latin typeface="Arial Rounded MT Bold" panose="020F0704030504030204" pitchFamily="34" charset="0"/>
              </a:rPr>
              <a:t> </a:t>
            </a:r>
          </a:p>
          <a:p>
            <a:pPr marL="285750" indent="-285750">
              <a:buFont typeface="Arial"/>
              <a:buChar char="•"/>
            </a:pPr>
            <a:r>
              <a:rPr lang="en-US">
                <a:solidFill>
                  <a:schemeClr val="bg1"/>
                </a:solidFill>
                <a:latin typeface="Arial Rounded MT Bold" panose="020F0704030504030204" pitchFamily="34" charset="0"/>
              </a:rPr>
              <a:t>Camera: low-altitude / low-speed</a:t>
            </a:r>
          </a:p>
          <a:p>
            <a:pPr marL="285750" indent="-285750">
              <a:buFont typeface="Arial"/>
              <a:buChar char="•"/>
            </a:pPr>
            <a:r>
              <a:rPr lang="en-US">
                <a:solidFill>
                  <a:schemeClr val="bg1"/>
                </a:solidFill>
                <a:latin typeface="Arial Rounded MT Bold" panose="020F0704030504030204" pitchFamily="34" charset="0"/>
              </a:rPr>
              <a:t>Trigger: a-comms from sediment event sensor.</a:t>
            </a:r>
          </a:p>
        </p:txBody>
      </p:sp>
      <p:sp>
        <p:nvSpPr>
          <p:cNvPr id="3" name="Rectangle 2"/>
          <p:cNvSpPr/>
          <p:nvPr/>
        </p:nvSpPr>
        <p:spPr>
          <a:xfrm>
            <a:off x="4624888" y="3867584"/>
            <a:ext cx="4452722" cy="1477328"/>
          </a:xfrm>
          <a:prstGeom prst="rect">
            <a:avLst/>
          </a:prstGeom>
          <a:ln>
            <a:solidFill>
              <a:srgbClr val="000000"/>
            </a:solidFill>
          </a:ln>
        </p:spPr>
        <p:txBody>
          <a:bodyPr wrap="square">
            <a:spAutoFit/>
          </a:bodyPr>
          <a:lstStyle/>
          <a:p>
            <a:pPr algn="ctr"/>
            <a:r>
              <a:rPr lang="en-US" b="1">
                <a:solidFill>
                  <a:schemeClr val="bg1"/>
                </a:solidFill>
                <a:latin typeface="Arial Rounded MT Bold" panose="020F0704030504030204" pitchFamily="34" charset="0"/>
              </a:rPr>
              <a:t>Notes</a:t>
            </a:r>
          </a:p>
          <a:p>
            <a:pPr marL="285750" indent="-285750">
              <a:buFont typeface="Arial"/>
              <a:buChar char="•"/>
            </a:pPr>
            <a:r>
              <a:rPr lang="en-US">
                <a:solidFill>
                  <a:schemeClr val="bg1"/>
                </a:solidFill>
                <a:latin typeface="Arial Rounded MT Bold" panose="020F0704030504030204" pitchFamily="34" charset="0"/>
              </a:rPr>
              <a:t>300m&lt;D&lt; 750m depending on volcano</a:t>
            </a:r>
          </a:p>
          <a:p>
            <a:pPr marL="285750" indent="-285750">
              <a:buFont typeface="Arial"/>
              <a:buChar char="•"/>
            </a:pPr>
            <a:r>
              <a:rPr lang="en-US">
                <a:solidFill>
                  <a:schemeClr val="bg1"/>
                </a:solidFill>
                <a:latin typeface="Arial Rounded MT Bold" panose="020F0704030504030204" pitchFamily="34" charset="0"/>
              </a:rPr>
              <a:t>Trigger: sound-pressure level from eruption.</a:t>
            </a:r>
          </a:p>
        </p:txBody>
      </p:sp>
    </p:spTree>
    <p:extLst>
      <p:ext uri="{BB962C8B-B14F-4D97-AF65-F5344CB8AC3E}">
        <p14:creationId xmlns:p14="http://schemas.microsoft.com/office/powerpoint/2010/main" val="2210952386"/>
      </p:ext>
    </p:extLst>
  </p:cSld>
  <p:clrMapOvr>
    <a:masterClrMapping/>
  </p:clrMapOvr>
  <p:timing>
    <p:tnLst>
      <p:par>
        <p:cTn xmlns:p14="http://schemas.microsoft.com/office/powerpoint/2010/mai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othecary">
  <a:themeElements>
    <a:clrScheme name="Apothecary">
      <a:dk1>
        <a:sysClr val="windowText" lastClr="000000"/>
      </a:dk1>
      <a:lt1>
        <a:sysClr val="window" lastClr="FFFFFF"/>
      </a:lt1>
      <a:dk2>
        <a:srgbClr val="564B3C"/>
      </a:dk2>
      <a:lt2>
        <a:srgbClr val="ECEDD1"/>
      </a:lt2>
      <a:accent1>
        <a:srgbClr val="93A299"/>
      </a:accent1>
      <a:accent2>
        <a:srgbClr val="CF543F"/>
      </a:accent2>
      <a:accent3>
        <a:srgbClr val="B5AE53"/>
      </a:accent3>
      <a:accent4>
        <a:srgbClr val="848058"/>
      </a:accent4>
      <a:accent5>
        <a:srgbClr val="E8B54D"/>
      </a:accent5>
      <a:accent6>
        <a:srgbClr val="786C71"/>
      </a:accent6>
      <a:hlink>
        <a:srgbClr val="CCCC00"/>
      </a:hlink>
      <a:folHlink>
        <a:srgbClr val="B2B2B2"/>
      </a:folHlink>
    </a:clrScheme>
    <a:fontScheme name="Apothecary">
      <a:majorFont>
        <a:latin typeface="Book Antiqua"/>
        <a:ea typeface=""/>
        <a:cs typeface=""/>
        <a:font script="Jpan" typeface="ＭＳ Ｐ明朝"/>
        <a:font script="Hang" typeface="HY견명조"/>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ゴシック"/>
        <a:font script="Hang" typeface="HY견명조"/>
        <a:font script="Hans" typeface="微软雅黑"/>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pothecary">
      <a:fillStyleLst>
        <a:solidFill>
          <a:schemeClr val="phClr"/>
        </a:solidFill>
        <a:gradFill rotWithShape="1">
          <a:gsLst>
            <a:gs pos="0">
              <a:schemeClr val="phClr">
                <a:tint val="1000"/>
                <a:satMod val="100000"/>
              </a:schemeClr>
            </a:gs>
            <a:gs pos="68000">
              <a:schemeClr val="phClr">
                <a:tint val="77000"/>
                <a:satMod val="100000"/>
              </a:schemeClr>
            </a:gs>
            <a:gs pos="81000">
              <a:schemeClr val="phClr">
                <a:tint val="79000"/>
                <a:satMod val="100000"/>
              </a:schemeClr>
            </a:gs>
            <a:gs pos="86000">
              <a:schemeClr val="phClr">
                <a:tint val="73000"/>
                <a:satMod val="100000"/>
              </a:schemeClr>
            </a:gs>
            <a:gs pos="100000">
              <a:schemeClr val="phClr">
                <a:tint val="35000"/>
                <a:satMod val="100000"/>
              </a:schemeClr>
            </a:gs>
          </a:gsLst>
          <a:lin ang="5400000" scaled="0"/>
        </a:gradFill>
        <a:gradFill rotWithShape="1">
          <a:gsLst>
            <a:gs pos="0">
              <a:schemeClr val="phClr">
                <a:tint val="73000"/>
                <a:shade val="100000"/>
                <a:satMod val="150000"/>
              </a:schemeClr>
            </a:gs>
            <a:gs pos="25000">
              <a:schemeClr val="phClr">
                <a:tint val="96000"/>
                <a:shade val="80000"/>
                <a:satMod val="105000"/>
              </a:schemeClr>
            </a:gs>
            <a:gs pos="38000">
              <a:schemeClr val="phClr">
                <a:tint val="96000"/>
                <a:shade val="59000"/>
                <a:satMod val="120000"/>
              </a:schemeClr>
            </a:gs>
            <a:gs pos="55000">
              <a:schemeClr val="phClr">
                <a:tint val="100000"/>
                <a:shade val="57000"/>
                <a:satMod val="120000"/>
              </a:schemeClr>
            </a:gs>
            <a:gs pos="80000">
              <a:schemeClr val="phClr">
                <a:tint val="100000"/>
                <a:shade val="56000"/>
                <a:satMod val="145000"/>
              </a:schemeClr>
            </a:gs>
            <a:gs pos="88000">
              <a:schemeClr val="phClr">
                <a:tint val="100000"/>
                <a:shade val="63000"/>
                <a:satMod val="160000"/>
              </a:schemeClr>
            </a:gs>
            <a:gs pos="100000">
              <a:schemeClr val="phClr">
                <a:tint val="99000"/>
                <a:shade val="100000"/>
                <a:satMod val="155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scene3d>
            <a:camera prst="orthographicFront">
              <a:rot lat="0" lon="0" rev="0"/>
            </a:camera>
            <a:lightRig rig="glow" dir="tl">
              <a:rot lat="0" lon="0" rev="1800000"/>
            </a:lightRig>
          </a:scene3d>
          <a:sp3d contourW="10160" prstMaterial="dkEdge">
            <a:bevelT w="0" h="0" prst="angle"/>
            <a:contourClr>
              <a:schemeClr val="phClr">
                <a:shade val="30000"/>
                <a:satMod val="150000"/>
              </a:schemeClr>
            </a:contourClr>
          </a:sp3d>
        </a:effectStyle>
        <a:effectStyle>
          <a:effectLst>
            <a:glow rad="50800">
              <a:schemeClr val="phClr">
                <a:tint val="68000"/>
                <a:shade val="93000"/>
                <a:alpha val="37000"/>
                <a:satMod val="250000"/>
              </a:schemeClr>
            </a:glow>
          </a:effectLst>
          <a:scene3d>
            <a:camera prst="orthographicFront">
              <a:rot lat="0" lon="0" rev="0"/>
            </a:camera>
            <a:lightRig rig="glow" dir="t">
              <a:rot lat="0" lon="0" rev="1800000"/>
            </a:lightRig>
          </a:scene3d>
          <a:sp3d contourW="10160" prstMaterial="dkEdge">
            <a:bevelT w="20320" h="19050" prst="angle"/>
            <a:contourClr>
              <a:schemeClr val="phClr">
                <a:shade val="30000"/>
                <a:satMod val="150000"/>
              </a:schemeClr>
            </a:contourClr>
          </a:sp3d>
        </a:effectStyle>
      </a:effectStyleLst>
      <a:bgFillStyleLst>
        <a:solidFill>
          <a:schemeClr val="phClr"/>
        </a:solidFill>
        <a:solidFill>
          <a:schemeClr val="phClr">
            <a:tint val="93000"/>
            <a:satMod val="140000"/>
          </a:schemeClr>
        </a:solidFill>
        <a:blipFill rotWithShape="1">
          <a:blip xmlns:r="http://schemas.openxmlformats.org/officeDocument/2006/relationships" r:embed="rId1">
            <a:duotone>
              <a:schemeClr val="phClr">
                <a:tint val="70000"/>
                <a:satMod val="170000"/>
              </a:schemeClr>
              <a:schemeClr val="phClr">
                <a:shade val="70000"/>
                <a:satMod val="13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Apothecary.thmx</Template>
  <TotalTime>15795</TotalTime>
  <Words>1849</Words>
  <Application>Microsoft Macintosh PowerPoint</Application>
  <PresentationFormat>On-screen Show (4:3)</PresentationFormat>
  <Paragraphs>321</Paragraphs>
  <Slides>29</Slides>
  <Notes>2</Notes>
  <HiddenSlides>0</HiddenSlides>
  <MMClips>1</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Apothecary</vt:lpstr>
      <vt:lpstr>Park –n- Fly AUV</vt:lpstr>
      <vt:lpstr>Abstract Feedback</vt:lpstr>
      <vt:lpstr>Feedback Conclusions</vt:lpstr>
      <vt:lpstr>PowerPoint Presentation</vt:lpstr>
      <vt:lpstr>PowerPoint Presentation</vt:lpstr>
      <vt:lpstr>PowerPoint Presentation</vt:lpstr>
      <vt:lpstr>PowerPoint Presentation</vt:lpstr>
      <vt:lpstr>Park &amp; Fly AUV – Abstract</vt:lpstr>
      <vt:lpstr> Near-term opportunities</vt:lpstr>
      <vt:lpstr>Approach</vt:lpstr>
      <vt:lpstr>Abstract Feedback</vt:lpstr>
      <vt:lpstr>Feedback Conclusions</vt:lpstr>
      <vt:lpstr>PowerPoint Presentation</vt:lpstr>
      <vt:lpstr>PowerPoint Presentation</vt:lpstr>
      <vt:lpstr>PowerPoint Presentation</vt:lpstr>
      <vt:lpstr>PowerPoint Presentation</vt:lpstr>
      <vt:lpstr>What are the Risk elements?</vt:lpstr>
      <vt:lpstr>Risk Reduction</vt:lpstr>
      <vt:lpstr>Why we think this is Do-able</vt:lpstr>
      <vt:lpstr>schedule</vt:lpstr>
      <vt:lpstr>Estimated Resources</vt:lpstr>
      <vt:lpstr>PowerPoint Presentation</vt:lpstr>
      <vt:lpstr>‘07 Docking Video - plays during question period</vt:lpstr>
      <vt:lpstr>End</vt:lpstr>
      <vt:lpstr>Backups</vt:lpstr>
      <vt:lpstr>Park&amp;Fly: Notional CONOPS</vt:lpstr>
      <vt:lpstr>General Atomics - Notional</vt:lpstr>
      <vt:lpstr>WPDX Medium Power Data Sheet MBARI/Maughan</vt:lpstr>
      <vt:lpstr>Block Diagram of What we want to build for MARS Toast goes in the Toaster</vt:lpstr>
    </vt:vector>
  </TitlesOfParts>
  <Company>MBARI</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Park&amp;Fly: CONOPS</dc:title>
  <dc:creator>Mathieu Kemp</dc:creator>
  <cp:lastModifiedBy>Brett Hobson</cp:lastModifiedBy>
  <cp:revision>96</cp:revision>
  <dcterms:created xsi:type="dcterms:W3CDTF">2016-04-22T15:32:35Z</dcterms:created>
  <dcterms:modified xsi:type="dcterms:W3CDTF">2016-07-07T21:49:50Z</dcterms:modified>
</cp:coreProperties>
</file>