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83" r:id="rId2"/>
    <p:sldId id="295" r:id="rId3"/>
    <p:sldId id="293" r:id="rId4"/>
    <p:sldId id="296" r:id="rId5"/>
    <p:sldId id="294" r:id="rId6"/>
    <p:sldId id="282" r:id="rId7"/>
    <p:sldId id="285" r:id="rId8"/>
    <p:sldId id="287" r:id="rId9"/>
    <p:sldId id="286" r:id="rId10"/>
    <p:sldId id="270" r:id="rId11"/>
    <p:sldId id="275" r:id="rId12"/>
    <p:sldId id="278" r:id="rId13"/>
    <p:sldId id="284" r:id="rId14"/>
    <p:sldId id="265" r:id="rId15"/>
    <p:sldId id="256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90" d="100"/>
          <a:sy n="190" d="100"/>
        </p:scale>
        <p:origin x="-72" y="11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A1B4E-5734-46D6-982C-E8A6D99AF783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0CD47-67F8-475A-8026-6F8CBA3FD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39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1500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4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700247C-A378-4749-88DA-3684483F5FCF}" type="datetimeFigureOut"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747"/>
            <a:ext cx="8260672" cy="1039427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Park –n- Fly AUV</a:t>
            </a:r>
            <a:endParaRPr lang="en-US" sz="4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021927"/>
            <a:ext cx="4816258" cy="437356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PI: Ken Smith</a:t>
            </a:r>
          </a:p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Scientists: Ken Smith and Charlie Paull</a:t>
            </a:r>
          </a:p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Project Manager: Brett Hobson</a:t>
            </a:r>
          </a:p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Systems Engineer: Mathieu Kemp</a:t>
            </a:r>
          </a:p>
          <a:p>
            <a:pPr>
              <a:buClr>
                <a:schemeClr val="tx1"/>
              </a:buClr>
            </a:pPr>
            <a:r>
              <a:rPr lang="en-US" sz="1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AUV Engineer: Hans Thomas</a:t>
            </a:r>
          </a:p>
          <a:p>
            <a:pPr marL="114300" indent="0">
              <a:buClr>
                <a:schemeClr val="tx1"/>
              </a:buClr>
              <a:buNone/>
            </a:pPr>
            <a:endParaRPr lang="en-US" sz="1800" dirty="0" smtClean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16258" y="5021927"/>
            <a:ext cx="8229600" cy="4373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Controls Engineer: Rob McEwen</a:t>
            </a:r>
          </a:p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EE: Scott Jensen, Paul McGill</a:t>
            </a:r>
          </a:p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SE: Kent Headley, Rich Henthorn</a:t>
            </a:r>
          </a:p>
          <a:p>
            <a:pPr marL="114300" indent="0">
              <a:buClr>
                <a:schemeClr val="tx1"/>
              </a:buClr>
              <a:buNone/>
            </a:pPr>
            <a:r>
              <a:rPr lang="en-US" sz="1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          and Brian Kieft</a:t>
            </a:r>
          </a:p>
          <a:p>
            <a:pPr>
              <a:buClr>
                <a:schemeClr val="tx1"/>
              </a:buClr>
            </a:pPr>
            <a:r>
              <a:rPr lang="en-US" sz="18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ME: Jon Erickson, Brett Hobson</a:t>
            </a:r>
            <a:endParaRPr lang="en-US" sz="1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6580" y="4404998"/>
            <a:ext cx="27993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 Rounded MT Bold" panose="020F0704030504030204" pitchFamily="34" charset="0"/>
              </a:rPr>
              <a:t>Project Team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13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Estimated Resources</a:t>
            </a:r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959053"/>
              </p:ext>
            </p:extLst>
          </p:nvPr>
        </p:nvGraphicFramePr>
        <p:xfrm>
          <a:off x="407096" y="1767199"/>
          <a:ext cx="819902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259"/>
                <a:gridCol w="3508198"/>
                <a:gridCol w="1152396"/>
                <a:gridCol w="17731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Arial Rounded MT Bold" panose="020F0704030504030204" pitchFamily="34" charset="0"/>
                        </a:rPr>
                        <a:t>labor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expense</a:t>
                      </a:r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ship time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2016</a:t>
                      </a:r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Brett: </a:t>
                      </a:r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+3 weeks, Andy:</a:t>
                      </a:r>
                      <a:r>
                        <a:rPr lang="en-US" baseline="0" dirty="0" smtClean="0">
                          <a:latin typeface="Arial Rounded MT Bold" panose="020F0704030504030204" pitchFamily="34" charset="0"/>
                        </a:rPr>
                        <a:t> 2 week</a:t>
                      </a:r>
                      <a:endParaRPr lang="en-US" dirty="0">
                        <a:latin typeface="Arial Rounded MT Bold" panose="020F0704030504030204" pitchFamily="34" charset="0"/>
                      </a:endParaRPr>
                    </a:p>
                    <a:p>
                      <a:r>
                        <a:rPr lang="en-US" baseline="0" dirty="0">
                          <a:latin typeface="Arial Rounded MT Bold" panose="020F0704030504030204" pitchFamily="34" charset="0"/>
                        </a:rPr>
                        <a:t>Rob: +2 weeks</a:t>
                      </a:r>
                    </a:p>
                    <a:p>
                      <a:r>
                        <a:rPr lang="en-US" baseline="0" dirty="0">
                          <a:latin typeface="Arial Rounded MT Bold" panose="020F0704030504030204" pitchFamily="34" charset="0"/>
                        </a:rPr>
                        <a:t>Hans: + </a:t>
                      </a:r>
                      <a:r>
                        <a:rPr lang="en-US" baseline="0" dirty="0" smtClean="0">
                          <a:latin typeface="Arial Rounded MT Bold" panose="020F0704030504030204" pitchFamily="34" charset="0"/>
                        </a:rPr>
                        <a:t>2 weeks</a:t>
                      </a:r>
                      <a:endParaRPr lang="en-US" baseline="0" dirty="0">
                        <a:latin typeface="Arial Rounded MT Bold" panose="020F07040305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Arial Rounded MT Bold" panose="020F0704030504030204" pitchFamily="34" charset="0"/>
                        </a:rPr>
                        <a:t>MK</a:t>
                      </a:r>
                      <a:r>
                        <a:rPr lang="en-US" baseline="0" dirty="0">
                          <a:latin typeface="Arial Rounded MT Bold" panose="020F0704030504030204" pitchFamily="34" charset="0"/>
                        </a:rPr>
                        <a:t>: 1 </a:t>
                      </a:r>
                      <a:r>
                        <a:rPr lang="en-US" baseline="0" dirty="0" smtClean="0">
                          <a:latin typeface="Arial Rounded MT Bold" panose="020F0704030504030204" pitchFamily="34" charset="0"/>
                        </a:rPr>
                        <a:t>day/week</a:t>
                      </a:r>
                      <a:endParaRPr lang="en-US" baseline="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Arial Rounded MT Bold" panose="020F0704030504030204" pitchFamily="34" charset="0"/>
                        </a:rPr>
                        <a:t>$1.1k</a:t>
                      </a:r>
                      <a:endParaRPr lang="en-US" baseline="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3-4 </a:t>
                      </a:r>
                      <a:r>
                        <a:rPr lang="en-US" dirty="0">
                          <a:latin typeface="Arial Rounded MT Bold" panose="020F0704030504030204" pitchFamily="34" charset="0"/>
                        </a:rPr>
                        <a:t>FTEs: design/fab/testing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$100k</a:t>
                      </a:r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Arial Rounded MT Bold" panose="020F0704030504030204" pitchFamily="34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3-4 </a:t>
                      </a:r>
                      <a:r>
                        <a:rPr lang="en-US" dirty="0">
                          <a:latin typeface="Arial Rounded MT Bold" panose="020F0704030504030204" pitchFamily="34" charset="0"/>
                        </a:rPr>
                        <a:t>FTEs: fab/assembly/at-sea</a:t>
                      </a:r>
                      <a:r>
                        <a:rPr lang="en-US" baseline="0" dirty="0">
                          <a:latin typeface="Arial Rounded MT Bold" panose="020F0704030504030204" pitchFamily="34" charset="0"/>
                        </a:rPr>
                        <a:t> testing</a:t>
                      </a:r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$ 800k</a:t>
                      </a:r>
                    </a:p>
                    <a:p>
                      <a:r>
                        <a:rPr lang="en-US" dirty="0" smtClean="0">
                          <a:latin typeface="Arial Rounded MT Bold" panose="020F0704030504030204" pitchFamily="34" charset="0"/>
                        </a:rPr>
                        <a:t>2 AUVs</a:t>
                      </a:r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Arial Rounded MT Bold" panose="020F0704030504030204" pitchFamily="34" charset="0"/>
                        </a:rPr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Arial Rounded MT Bold" panose="020F0704030504030204" pitchFamily="34" charset="0"/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Arial Rounded MT Bold" panose="020F0704030504030204" pitchFamily="34" charset="0"/>
                        </a:rPr>
                        <a:t>2 deployments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Arial Rounded MT Bold" panose="020F0704030504030204" pitchFamily="34" charset="0"/>
                        </a:rPr>
                        <a:t>5 days (contingency)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2 recoveries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Rounded MT Bold" panose="020F0704030504030204" pitchFamily="34" charset="0"/>
                        </a:rPr>
                        <a:t>n/a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790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bson\Pictures\Docking\conedock_u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31" y="3705781"/>
            <a:ext cx="4130414" cy="286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bson\Pictures\Docking\DSC_01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8" y="1787910"/>
            <a:ext cx="2583907" cy="171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X:\900393_AUV_Docking\AUV_Docking.Pictures\Photos\Recovered dock\DSC_01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464" y="1124030"/>
            <a:ext cx="4233188" cy="281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13358" y="182903"/>
            <a:ext cx="8260672" cy="10394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Existing MBARI Dock</a:t>
            </a:r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102" name="Picture 6" descr="C:\Users\hobson\Pictures\Docking\DSC_11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770" y="4146116"/>
            <a:ext cx="1547177" cy="231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014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‘07 Docking Video</a:t>
            </a:r>
            <a:br>
              <a:rPr lang="en-US" alt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en-US" altLang="en-US" sz="14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- plays during question period</a:t>
            </a:r>
            <a:endParaRPr lang="en-US" altLang="en-US" sz="1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AllFourDocks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3178" y="1771759"/>
            <a:ext cx="5830887" cy="4373562"/>
          </a:xfrm>
        </p:spPr>
      </p:pic>
    </p:spTree>
    <p:extLst>
      <p:ext uri="{BB962C8B-B14F-4D97-AF65-F5344CB8AC3E}">
        <p14:creationId xmlns:p14="http://schemas.microsoft.com/office/powerpoint/2010/main" val="269673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15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55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Arial Rounded MT Bold" panose="020F0704030504030204" pitchFamily="34" charset="0"/>
              </a:rPr>
              <a:t>Park&amp;Fly: Notional CONOPS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85000" lnSpcReduction="10000"/>
          </a:bodyPr>
          <a:lstStyle/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Arrive at site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Deploy the dock and LBL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Prep the AUV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Launch the AUV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Run first transect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Park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Parking verification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Depart site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AUV periodically parks and </a:t>
            </a: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flies</a:t>
            </a:r>
          </a:p>
          <a:p>
            <a:pPr marL="297180" lvl="1" indent="0">
              <a:buClrTx/>
              <a:buNone/>
            </a:pP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- At Station-M, could control from shore via wave-glider </a:t>
            </a:r>
            <a:r>
              <a:rPr lang="en-US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comm</a:t>
            </a: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relay</a:t>
            </a:r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Return to site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Recover AUV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Recover dock and LBL (minus anchor)</a:t>
            </a:r>
          </a:p>
        </p:txBody>
      </p:sp>
    </p:spTree>
    <p:extLst>
      <p:ext uri="{BB962C8B-B14F-4D97-AF65-F5344CB8AC3E}">
        <p14:creationId xmlns:p14="http://schemas.microsoft.com/office/powerpoint/2010/main" val="33357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Atomics - Notional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32" y="1447799"/>
            <a:ext cx="6920631" cy="515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450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04800" y="458000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WPDX Medium Power Data </a:t>
            </a:r>
            <a:r>
              <a:rPr lang="en" dirty="0" smtClean="0"/>
              <a:t>Sheet</a:t>
            </a:r>
            <a:br>
              <a:rPr lang="en" dirty="0" smtClean="0"/>
            </a:br>
            <a:r>
              <a:rPr lang="en" sz="2800" dirty="0" smtClean="0"/>
              <a:t>MBARI/Maughan</a:t>
            </a:r>
            <a:endParaRPr lang="en" sz="2800" dirty="0"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65967" y="1640562"/>
            <a:ext cx="7467600" cy="304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sz="2000" dirty="0">
                <a:solidFill>
                  <a:schemeClr val="bg1"/>
                </a:solidFill>
              </a:rPr>
              <a:t>Power: 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>
                <a:solidFill>
                  <a:schemeClr val="bg1"/>
                </a:solidFill>
              </a:rPr>
              <a:t>150 Watt continuous, 240 Watt peak (1 hr), resonant transfer using PowerByProxi technology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>
                <a:solidFill>
                  <a:schemeClr val="bg1"/>
                </a:solidFill>
              </a:rPr>
              <a:t>Voltage:  24v DC input and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>
                <a:solidFill>
                  <a:schemeClr val="bg1"/>
                </a:solidFill>
              </a:rPr>
              <a:t>Current: 6 Amp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>
                <a:solidFill>
                  <a:schemeClr val="bg1"/>
                </a:solidFill>
              </a:rPr>
              <a:t>Efficiency: ~75%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sz="2000" dirty="0">
                <a:solidFill>
                  <a:schemeClr val="bg1"/>
                </a:solidFill>
              </a:rPr>
              <a:t>Data: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>
                <a:solidFill>
                  <a:schemeClr val="bg1"/>
                </a:solidFill>
              </a:rPr>
              <a:t>100 Mbps ethernet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>
                <a:solidFill>
                  <a:schemeClr val="bg1"/>
                </a:solidFill>
              </a:rPr>
              <a:t>Option RF: 2.4 GHz point to point Ubiquity Radio, 10mW nominal, adjustable to 600mW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>
                <a:solidFill>
                  <a:schemeClr val="bg1"/>
                </a:solidFill>
              </a:rPr>
              <a:t>Option Optical: ‘work in progress’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sz="2000" dirty="0">
                <a:solidFill>
                  <a:schemeClr val="bg1"/>
                </a:solidFill>
              </a:rPr>
              <a:t>0 to 5 mm separation (derated from 1cm to allow for potting thickness)</a:t>
            </a:r>
          </a:p>
          <a:p>
            <a:pPr lvl="0">
              <a:spcBef>
                <a:spcPts val="0"/>
              </a:spcBef>
              <a:buNone/>
            </a:pPr>
            <a:endParaRPr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67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180567"/>
            <a:ext cx="8520600" cy="117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/>
              <a:t>Block Diagram of What we want to build for MARS </a:t>
            </a:r>
            <a:r>
              <a:rPr lang="en" sz="2300" dirty="0"/>
              <a:t>Toast goes in the Toaster</a:t>
            </a:r>
          </a:p>
        </p:txBody>
      </p:sp>
      <p:sp>
        <p:nvSpPr>
          <p:cNvPr id="67" name="Shape 67"/>
          <p:cNvSpPr/>
          <p:nvPr/>
        </p:nvSpPr>
        <p:spPr>
          <a:xfrm>
            <a:off x="2529997" y="1790218"/>
            <a:ext cx="3359700" cy="236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2841347" y="2322184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4822547" y="2322184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3831947" y="2322184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5348072" y="1882884"/>
            <a:ext cx="223800" cy="443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5445472" y="1980484"/>
            <a:ext cx="2461500" cy="24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594847" y="1882884"/>
            <a:ext cx="157500" cy="443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4" name="Shape 74"/>
          <p:cNvGrpSpPr/>
          <p:nvPr/>
        </p:nvGrpSpPr>
        <p:grpSpPr>
          <a:xfrm>
            <a:off x="253414" y="1729684"/>
            <a:ext cx="1737835" cy="2643883"/>
            <a:chOff x="311741" y="2192300"/>
            <a:chExt cx="1737835" cy="1982912"/>
          </a:xfrm>
        </p:grpSpPr>
        <p:sp>
          <p:nvSpPr>
            <p:cNvPr id="75" name="Shape 75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1461114" y="3519790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7" name="Shape 77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78" name="Shape 78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9" name="Shape 79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80" name="Shape 80"/>
            <p:cNvSpPr/>
            <p:nvPr/>
          </p:nvSpPr>
          <p:spPr>
            <a:xfrm rot="5400000">
              <a:off x="1686409" y="3163756"/>
              <a:ext cx="290889" cy="184918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1"/>
            <p:cNvSpPr/>
            <p:nvPr/>
          </p:nvSpPr>
          <p:spPr>
            <a:xfrm rot="5400000">
              <a:off x="1762599" y="2853645"/>
              <a:ext cx="138508" cy="18491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82" name="Shape 82"/>
            <p:cNvCxnSpPr/>
            <p:nvPr/>
          </p:nvCxnSpPr>
          <p:spPr>
            <a:xfrm flipH="1">
              <a:off x="311741" y="2830207"/>
              <a:ext cx="797399" cy="2091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83" name="Shape 83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name="adj1" fmla="val 125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5" name="Shape 85"/>
          <p:cNvSpPr/>
          <p:nvPr/>
        </p:nvSpPr>
        <p:spPr>
          <a:xfrm>
            <a:off x="3248047" y="2322184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4238647" y="2322184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5229247" y="2322184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8" name="Shape 88"/>
          <p:cNvCxnSpPr/>
          <p:nvPr/>
        </p:nvCxnSpPr>
        <p:spPr>
          <a:xfrm>
            <a:off x="5902772" y="3736051"/>
            <a:ext cx="1355700" cy="346000"/>
          </a:xfrm>
          <a:prstGeom prst="curvedConnector3">
            <a:avLst>
              <a:gd name="adj1" fmla="val 50000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grpSp>
        <p:nvGrpSpPr>
          <p:cNvPr id="89" name="Shape 89"/>
          <p:cNvGrpSpPr/>
          <p:nvPr/>
        </p:nvGrpSpPr>
        <p:grpSpPr>
          <a:xfrm>
            <a:off x="3023375" y="4722734"/>
            <a:ext cx="940937" cy="1902549"/>
            <a:chOff x="4605602" y="3349987"/>
            <a:chExt cx="940937" cy="1426912"/>
          </a:xfrm>
        </p:grpSpPr>
        <p:sp>
          <p:nvSpPr>
            <p:cNvPr id="90" name="Shape 90"/>
            <p:cNvSpPr/>
            <p:nvPr/>
          </p:nvSpPr>
          <p:spPr>
            <a:xfrm>
              <a:off x="4605602" y="3349987"/>
              <a:ext cx="940937" cy="1426912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4957939" y="4121365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95" name="Shape 95"/>
          <p:cNvSpPr/>
          <p:nvPr/>
        </p:nvSpPr>
        <p:spPr>
          <a:xfrm>
            <a:off x="5635938" y="2990524"/>
            <a:ext cx="184800" cy="3880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/>
          <p:nvPr/>
        </p:nvSpPr>
        <p:spPr>
          <a:xfrm>
            <a:off x="5635938" y="3492824"/>
            <a:ext cx="184800" cy="3880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 txBox="1"/>
          <p:nvPr/>
        </p:nvSpPr>
        <p:spPr>
          <a:xfrm>
            <a:off x="7340497" y="3208284"/>
            <a:ext cx="1492200" cy="147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375v @ 2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               or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 24v @ 30 amps</a:t>
            </a:r>
          </a:p>
        </p:txBody>
      </p:sp>
      <p:sp>
        <p:nvSpPr>
          <p:cNvPr id="98" name="Shape 98"/>
          <p:cNvSpPr/>
          <p:nvPr/>
        </p:nvSpPr>
        <p:spPr>
          <a:xfrm>
            <a:off x="6663972" y="4682920"/>
            <a:ext cx="184800" cy="1956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6663972" y="5789687"/>
            <a:ext cx="184800" cy="1956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6663972" y="5400020"/>
            <a:ext cx="184800" cy="1956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6663972" y="6569020"/>
            <a:ext cx="184800" cy="195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6663972" y="6179354"/>
            <a:ext cx="184800" cy="1956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6663972" y="5041468"/>
            <a:ext cx="184800" cy="1956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 txBox="1"/>
          <p:nvPr/>
        </p:nvSpPr>
        <p:spPr>
          <a:xfrm>
            <a:off x="6985972" y="6418618"/>
            <a:ext cx="1161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Load Light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6985972" y="6012218"/>
            <a:ext cx="1323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Resonant Power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6985972" y="5656618"/>
            <a:ext cx="1803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Load Control / Mon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6985972" y="5240618"/>
            <a:ext cx="15891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802.11 PtP Radio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6985972" y="4894618"/>
            <a:ext cx="21585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Ethernet Switch / Status Mon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6985972" y="4589818"/>
            <a:ext cx="19653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Inrush Lim / 375 to 24v </a:t>
            </a:r>
          </a:p>
        </p:txBody>
      </p:sp>
      <p:cxnSp>
        <p:nvCxnSpPr>
          <p:cNvPr id="110" name="Shape 110"/>
          <p:cNvCxnSpPr>
            <a:stCxn id="90" idx="0"/>
          </p:cNvCxnSpPr>
          <p:nvPr/>
        </p:nvCxnSpPr>
        <p:spPr>
          <a:xfrm rot="10800000">
            <a:off x="3418543" y="3649534"/>
            <a:ext cx="75300" cy="107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11" name="Shape 111"/>
          <p:cNvCxnSpPr/>
          <p:nvPr/>
        </p:nvCxnSpPr>
        <p:spPr>
          <a:xfrm rot="10800000" flipH="1">
            <a:off x="1991647" y="3208284"/>
            <a:ext cx="1025100" cy="117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12" name="Shape 112"/>
          <p:cNvSpPr/>
          <p:nvPr/>
        </p:nvSpPr>
        <p:spPr>
          <a:xfrm>
            <a:off x="5635947" y="2485348"/>
            <a:ext cx="184800" cy="3460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 txBox="1"/>
          <p:nvPr/>
        </p:nvSpPr>
        <p:spPr>
          <a:xfrm>
            <a:off x="570372" y="4530051"/>
            <a:ext cx="1803000" cy="79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150W continuous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240W peak</a:t>
            </a:r>
          </a:p>
        </p:txBody>
      </p:sp>
    </p:spTree>
    <p:extLst>
      <p:ext uri="{BB962C8B-B14F-4D97-AF65-F5344CB8AC3E}">
        <p14:creationId xmlns:p14="http://schemas.microsoft.com/office/powerpoint/2010/main" val="177361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038225"/>
            <a:ext cx="593725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77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03" y="4826161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91063" y="504505"/>
            <a:ext cx="58481" cy="256501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16671" y="1600308"/>
            <a:ext cx="1687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0303" y="1942542"/>
            <a:ext cx="231513" cy="15143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3503" y="4611191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6" name="Summing Junction 15"/>
          <p:cNvSpPr/>
          <p:nvPr/>
        </p:nvSpPr>
        <p:spPr>
          <a:xfrm>
            <a:off x="742612" y="4265986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8877" y="3952100"/>
            <a:ext cx="1614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7605" y="4467869"/>
            <a:ext cx="814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95602" y="322365"/>
            <a:ext cx="578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10646" y="3312536"/>
            <a:ext cx="1941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iUSBL</a:t>
            </a:r>
            <a:r>
              <a:rPr lang="en-US" sz="1400" dirty="0" smtClean="0">
                <a:solidFill>
                  <a:schemeClr val="bg1"/>
                </a:solidFill>
              </a:rPr>
              <a:t> Homing Sensor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64749" y="2314068"/>
            <a:ext cx="1245651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40371" y="2423458"/>
            <a:ext cx="82586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6190" y="2436489"/>
            <a:ext cx="79551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control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85515" y="1596951"/>
            <a:ext cx="153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Avtrak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(</a:t>
            </a:r>
            <a:r>
              <a:rPr lang="en-US" sz="1400" dirty="0" err="1">
                <a:solidFill>
                  <a:schemeClr val="bg1"/>
                </a:solidFill>
              </a:rPr>
              <a:t>track&amp;comms</a:t>
            </a:r>
            <a:r>
              <a:rPr lang="en-US" sz="14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29805" y="2975417"/>
            <a:ext cx="8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741224" y="3017502"/>
            <a:ext cx="880495" cy="800312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02199" y="3845091"/>
            <a:ext cx="2413003" cy="7386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</a:rPr>
              <a:t>trigger:</a:t>
            </a:r>
          </a:p>
          <a:p>
            <a:r>
              <a:rPr lang="en-US" sz="1400">
                <a:solidFill>
                  <a:schemeClr val="bg1"/>
                </a:solidFill>
              </a:rPr>
              <a:t>a-modem (benthic)</a:t>
            </a:r>
          </a:p>
          <a:p>
            <a:r>
              <a:rPr lang="en-US" sz="1400">
                <a:solidFill>
                  <a:schemeClr val="bg1"/>
                </a:solidFill>
              </a:rPr>
              <a:t>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65965" y="157690"/>
            <a:ext cx="2630391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Vehicle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52203" y="2835211"/>
            <a:ext cx="817981" cy="1251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27116" y="2933547"/>
            <a:ext cx="2036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emergency scuttle</a:t>
            </a:r>
          </a:p>
        </p:txBody>
      </p:sp>
      <p:sp>
        <p:nvSpPr>
          <p:cNvPr id="2" name="Left Brace 1"/>
          <p:cNvSpPr/>
          <p:nvPr/>
        </p:nvSpPr>
        <p:spPr>
          <a:xfrm rot="5400000">
            <a:off x="5738544" y="-1477390"/>
            <a:ext cx="176594" cy="546339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8830" y="858232"/>
            <a:ext cx="2070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corrosion-free exterior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524" y="167771"/>
            <a:ext cx="1588923" cy="10406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879642" y="3069515"/>
            <a:ext cx="11421" cy="15344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263460" y="2685592"/>
            <a:ext cx="5947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648129" y="1947310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241252" y="2278285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-35084" y="1384865"/>
            <a:ext cx="891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Data Transfer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639954" y="2534157"/>
            <a:ext cx="78461" cy="15143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500853" y="2023758"/>
            <a:ext cx="1269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Cable Latch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71255" y="2762784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Whiskers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448955" y="1730476"/>
            <a:ext cx="891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Data Transfer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1358900"/>
            <a:ext cx="5943600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876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5" r="28014"/>
          <a:stretch/>
        </p:blipFill>
        <p:spPr>
          <a:xfrm>
            <a:off x="5079069" y="964502"/>
            <a:ext cx="3745516" cy="56796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2536" y="231731"/>
            <a:ext cx="5690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+mj-lt"/>
              </a:rPr>
              <a:t>Test Dock for offshore MBARI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0351" y="1828800"/>
            <a:ext cx="37014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Line-capture docking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High bandwidth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comms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to MBARI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&lt;4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nmi</a:t>
            </a:r>
            <a:endParaRPr lang="en-US" sz="2400" dirty="0" smtClean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Homing beacon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Live camera feed to validate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Data transfer device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791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Park &amp; Fly AUV – Abstract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98910" cy="4373563"/>
          </a:xfrm>
        </p:spPr>
        <p:txBody>
          <a:bodyPr>
            <a:normAutofit/>
          </a:bodyPr>
          <a:lstStyle/>
          <a:p>
            <a:pPr algn="ctr">
              <a:buClrTx/>
            </a:pP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Develop the capability for a persistent presence in the deep ocean</a:t>
            </a:r>
          </a:p>
          <a:p>
            <a:pPr marL="114300" indent="0">
              <a:buClrTx/>
              <a:buNone/>
            </a:pPr>
            <a:endParaRPr lang="en-US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>
              <a:buClrTx/>
            </a:pPr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>
              <a:buClrTx/>
            </a:pP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Conduct seasonal, seafloor imaging and bioacoustics surveys at Station-M.  Without a ship.</a:t>
            </a:r>
          </a:p>
          <a:p>
            <a:pPr>
              <a:buClrTx/>
            </a:pP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Conduct seasonal, seafloor mapping with </a:t>
            </a:r>
            <a:r>
              <a:rPr lang="en-US" dirty="0" err="1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sidescan</a:t>
            </a: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and multi-beam sonars to </a:t>
            </a: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investigate the geologic evolution of mud </a:t>
            </a: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volcanoes in the Arctic. Without a ship. For one year</a:t>
            </a:r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0"/>
              </a:rPr>
              <a:t>. Under the </a:t>
            </a:r>
            <a:r>
              <a:rPr lang="en-U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ice.</a:t>
            </a:r>
          </a:p>
          <a:p>
            <a:pPr>
              <a:buClrTx/>
            </a:pPr>
            <a:endParaRPr lang="en-US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>
              <a:buClrTx/>
            </a:pPr>
            <a:endParaRPr lang="en-US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>
              <a:buClrTx/>
            </a:pPr>
            <a:endParaRPr lang="en-U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457017" y="2702466"/>
            <a:ext cx="6085918" cy="410646"/>
          </a:xfrm>
          <a:custGeom>
            <a:avLst/>
            <a:gdLst>
              <a:gd name="connsiteX0" fmla="*/ 0 w 6085918"/>
              <a:gd name="connsiteY0" fmla="*/ 303780 h 410646"/>
              <a:gd name="connsiteX1" fmla="*/ 1647173 w 6085918"/>
              <a:gd name="connsiteY1" fmla="*/ 115890 h 410646"/>
              <a:gd name="connsiteX2" fmla="*/ 4490581 w 6085918"/>
              <a:gd name="connsiteY2" fmla="*/ 410251 h 410646"/>
              <a:gd name="connsiteX3" fmla="*/ 5943600 w 6085918"/>
              <a:gd name="connsiteY3" fmla="*/ 40733 h 410646"/>
              <a:gd name="connsiteX4" fmla="*/ 6031282 w 6085918"/>
              <a:gd name="connsiteY4" fmla="*/ 9418 h 41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5918" h="410646">
                <a:moveTo>
                  <a:pt x="0" y="303780"/>
                </a:moveTo>
                <a:cubicBezTo>
                  <a:pt x="449371" y="200962"/>
                  <a:pt x="898743" y="98145"/>
                  <a:pt x="1647173" y="115890"/>
                </a:cubicBezTo>
                <a:cubicBezTo>
                  <a:pt x="2395603" y="133635"/>
                  <a:pt x="3774510" y="422777"/>
                  <a:pt x="4490581" y="410251"/>
                </a:cubicBezTo>
                <a:cubicBezTo>
                  <a:pt x="5206652" y="397725"/>
                  <a:pt x="5686817" y="107538"/>
                  <a:pt x="5943600" y="40733"/>
                </a:cubicBezTo>
                <a:cubicBezTo>
                  <a:pt x="6200383" y="-26072"/>
                  <a:pt x="6031282" y="9418"/>
                  <a:pt x="6031282" y="9418"/>
                </a:cubicBez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9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ydro-international.com/cache/9/d/f/5/b/9df5bbb7b66a88143a0347e3973390cd276ca81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9" t="18826" r="20694" b="18483"/>
          <a:stretch/>
        </p:blipFill>
        <p:spPr bwMode="auto">
          <a:xfrm>
            <a:off x="1678487" y="1332416"/>
            <a:ext cx="5433171" cy="354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39109" y="187890"/>
            <a:ext cx="57983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Hydroid Line Capture System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COTS (?)</a:t>
            </a:r>
            <a:endParaRPr lang="en-US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784" y="5179512"/>
            <a:ext cx="8342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Can we just buy the components, or even a complete nose section?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Can the existing system be used on a Dorado (~2x mass of Remus 600)?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Hydroid showed a path to full docking with power and data 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Tx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Complicated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bg1"/>
                </a:solidFill>
                <a:latin typeface="+mj-lt"/>
              </a:rPr>
              <a:t>Bluecom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or A-</a:t>
            </a:r>
            <a:r>
              <a:rPr lang="en-US" dirty="0" err="1" smtClean="0">
                <a:solidFill>
                  <a:schemeClr val="bg1"/>
                </a:solidFill>
                <a:latin typeface="+mj-lt"/>
              </a:rPr>
              <a:t>comms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 for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2" descr="http://www.hydro-international.com/cache/9/d/f/5/b/9df5bbb7b66a88143a0347e3973390cd276ca81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9" t="18826" r="20694" b="18483"/>
          <a:stretch/>
        </p:blipFill>
        <p:spPr bwMode="auto">
          <a:xfrm>
            <a:off x="1739109" y="1265108"/>
            <a:ext cx="5433171" cy="354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13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03" y="4826161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91063" y="504505"/>
            <a:ext cx="58481" cy="256501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16671" y="1600308"/>
            <a:ext cx="1687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0303" y="1942542"/>
            <a:ext cx="231513" cy="15143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3503" y="4611191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6" name="Summing Junction 15"/>
          <p:cNvSpPr/>
          <p:nvPr/>
        </p:nvSpPr>
        <p:spPr>
          <a:xfrm>
            <a:off x="742612" y="4265986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8877" y="3952100"/>
            <a:ext cx="1614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7605" y="4467869"/>
            <a:ext cx="814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95602" y="322365"/>
            <a:ext cx="578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10646" y="3312536"/>
            <a:ext cx="1941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iUSBL</a:t>
            </a:r>
            <a:r>
              <a:rPr lang="en-US" sz="1400" dirty="0" smtClean="0">
                <a:solidFill>
                  <a:schemeClr val="bg1"/>
                </a:solidFill>
              </a:rPr>
              <a:t> Homing Sensor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64749" y="2314068"/>
            <a:ext cx="1245651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40371" y="2423458"/>
            <a:ext cx="82586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6190" y="2436489"/>
            <a:ext cx="79551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control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85515" y="1596951"/>
            <a:ext cx="153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Avtrak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(</a:t>
            </a:r>
            <a:r>
              <a:rPr lang="en-US" sz="1400" dirty="0" err="1">
                <a:solidFill>
                  <a:schemeClr val="bg1"/>
                </a:solidFill>
              </a:rPr>
              <a:t>track&amp;comms</a:t>
            </a:r>
            <a:r>
              <a:rPr lang="en-US" sz="14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29805" y="2975417"/>
            <a:ext cx="8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741224" y="3017502"/>
            <a:ext cx="880495" cy="800312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02199" y="3845091"/>
            <a:ext cx="2413003" cy="7386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</a:rPr>
              <a:t>trigger:</a:t>
            </a:r>
          </a:p>
          <a:p>
            <a:r>
              <a:rPr lang="en-US" sz="1400">
                <a:solidFill>
                  <a:schemeClr val="bg1"/>
                </a:solidFill>
              </a:rPr>
              <a:t>a-modem (benthic)</a:t>
            </a:r>
          </a:p>
          <a:p>
            <a:r>
              <a:rPr lang="en-US" sz="1400">
                <a:solidFill>
                  <a:schemeClr val="bg1"/>
                </a:solidFill>
              </a:rPr>
              <a:t>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65965" y="157690"/>
            <a:ext cx="2630391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Vehicle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52203" y="2835211"/>
            <a:ext cx="817981" cy="1251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27116" y="2933547"/>
            <a:ext cx="2036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emergency scuttle</a:t>
            </a:r>
          </a:p>
        </p:txBody>
      </p:sp>
      <p:sp>
        <p:nvSpPr>
          <p:cNvPr id="2" name="Left Brace 1"/>
          <p:cNvSpPr/>
          <p:nvPr/>
        </p:nvSpPr>
        <p:spPr>
          <a:xfrm rot="5400000">
            <a:off x="5738544" y="-1477390"/>
            <a:ext cx="176594" cy="546339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8830" y="858232"/>
            <a:ext cx="2070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corrosion-free exterior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524" y="167771"/>
            <a:ext cx="1588923" cy="10406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879642" y="3069515"/>
            <a:ext cx="11421" cy="15344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263460" y="2685592"/>
            <a:ext cx="5947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648129" y="1947310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241252" y="2278285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-35084" y="1384865"/>
            <a:ext cx="891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Data Transfer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639954" y="2534157"/>
            <a:ext cx="78461" cy="15143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500853" y="2023758"/>
            <a:ext cx="1269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Cable Latch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71255" y="2762784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Whiskers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448955" y="1730476"/>
            <a:ext cx="891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Data Transfer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8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5" r="28014"/>
          <a:stretch/>
        </p:blipFill>
        <p:spPr>
          <a:xfrm>
            <a:off x="5079069" y="964502"/>
            <a:ext cx="3745516" cy="56796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2536" y="231731"/>
            <a:ext cx="5690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+mj-lt"/>
              </a:rPr>
              <a:t>Test Dock for offshore MBARI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0351" y="1828800"/>
            <a:ext cx="37014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Line-capture docking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High bandwidth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comms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 to MBARI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&lt;4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</a:rPr>
              <a:t>nmi</a:t>
            </a:r>
            <a:endParaRPr lang="en-US" sz="2400" dirty="0" smtClean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Homing beacon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Live camera feed to validate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Data transfer device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88057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44801</TotalTime>
  <Words>599</Words>
  <Application>Microsoft Office PowerPoint</Application>
  <PresentationFormat>On-screen Show (4:3)</PresentationFormat>
  <Paragraphs>155</Paragraphs>
  <Slides>18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Apothecary</vt:lpstr>
      <vt:lpstr>Park –n- Fly AUV</vt:lpstr>
      <vt:lpstr>PowerPoint Presentation</vt:lpstr>
      <vt:lpstr>PowerPoint Presentation</vt:lpstr>
      <vt:lpstr>PowerPoint Presentation</vt:lpstr>
      <vt:lpstr>PowerPoint Presentation</vt:lpstr>
      <vt:lpstr>Park &amp; Fly AUV – Abstract</vt:lpstr>
      <vt:lpstr>PowerPoint Presentation</vt:lpstr>
      <vt:lpstr>PowerPoint Presentation</vt:lpstr>
      <vt:lpstr>PowerPoint Presentation</vt:lpstr>
      <vt:lpstr>Estimated Resources</vt:lpstr>
      <vt:lpstr>PowerPoint Presentation</vt:lpstr>
      <vt:lpstr>‘07 Docking Video - plays during question period</vt:lpstr>
      <vt:lpstr>End</vt:lpstr>
      <vt:lpstr>Backups</vt:lpstr>
      <vt:lpstr>Park&amp;Fly: Notional CONOPS</vt:lpstr>
      <vt:lpstr>General Atomics - Notional</vt:lpstr>
      <vt:lpstr>WPDX Medium Power Data Sheet MBARI/Maughan</vt:lpstr>
      <vt:lpstr>Block Diagram of What we want to build for MARS Toast goes in the Toaster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Park&amp;Fly: CONOPS</dc:title>
  <dc:creator>Mathieu Kemp</dc:creator>
  <cp:lastModifiedBy>Brett</cp:lastModifiedBy>
  <cp:revision>98</cp:revision>
  <dcterms:created xsi:type="dcterms:W3CDTF">2016-04-22T15:32:35Z</dcterms:created>
  <dcterms:modified xsi:type="dcterms:W3CDTF">2016-09-07T22:41:49Z</dcterms:modified>
</cp:coreProperties>
</file>