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92" d="100"/>
          <a:sy n="192" d="100"/>
        </p:scale>
        <p:origin x="-96" y="-6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031886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  <a:endParaRPr lang="en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WPDX Medium Power </a:t>
            </a:r>
          </a:p>
          <a:p>
            <a:pPr lvl="0" rtl="0">
              <a:spcBef>
                <a:spcPts val="0"/>
              </a:spcBef>
              <a:buNone/>
            </a:pPr>
            <a:r>
              <a:rPr lang="en" dirty="0"/>
              <a:t>Easy Swap Connector</a:t>
            </a:r>
          </a:p>
          <a:p>
            <a:pPr lvl="0">
              <a:spcBef>
                <a:spcPts val="0"/>
              </a:spcBef>
              <a:buNone/>
            </a:pPr>
            <a:r>
              <a:rPr lang="en" dirty="0"/>
              <a:t>MARS Cabled Observatory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18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Thom Maughan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June 2016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WPDX Medium Power Data Sheet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"/>
              <a:t>Power: 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150 Watt continuous, 240 Watt peak (1 hr), resonant transfer using PowerByProxi technology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Voltage:  24v DC input and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Current: 6 Amp output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Efficiency: ~75%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Data: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100 Mbps ethernet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Option RF: 2.4 GHz point to point Ubiquity Radio, 10mW nominal, adjustable to 600mW</a:t>
            </a:r>
          </a:p>
          <a:p>
            <a:pPr marL="914400" lvl="1" indent="-228600" rtl="0">
              <a:spcBef>
                <a:spcPts val="0"/>
              </a:spcBef>
            </a:pPr>
            <a:r>
              <a:rPr lang="en"/>
              <a:t>Option Optical: ‘work in progress’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"/>
              <a:t>0 to 5 mm separation (derated from 1cm to allow for potting thickness)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311700" y="135425"/>
            <a:ext cx="8520600" cy="882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"/>
              <a:t>Block Diagram of What we want to build for MARS </a:t>
            </a:r>
            <a:r>
              <a:rPr lang="en" sz="2300"/>
              <a:t>Toast goes in the Toaster</a:t>
            </a:r>
          </a:p>
        </p:txBody>
      </p:sp>
      <p:sp>
        <p:nvSpPr>
          <p:cNvPr id="67" name="Shape 67"/>
          <p:cNvSpPr/>
          <p:nvPr/>
        </p:nvSpPr>
        <p:spPr>
          <a:xfrm>
            <a:off x="2529600" y="1180475"/>
            <a:ext cx="3359700" cy="1770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" name="Shape 68"/>
          <p:cNvSpPr/>
          <p:nvPr/>
        </p:nvSpPr>
        <p:spPr>
          <a:xfrm>
            <a:off x="28409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" name="Shape 69"/>
          <p:cNvSpPr/>
          <p:nvPr/>
        </p:nvSpPr>
        <p:spPr>
          <a:xfrm>
            <a:off x="48221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/>
          <p:nvPr/>
        </p:nvSpPr>
        <p:spPr>
          <a:xfrm>
            <a:off x="38315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" name="Shape 71"/>
          <p:cNvSpPr/>
          <p:nvPr/>
        </p:nvSpPr>
        <p:spPr>
          <a:xfrm>
            <a:off x="5347675" y="1249975"/>
            <a:ext cx="223800" cy="33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5445075" y="1323175"/>
            <a:ext cx="2461500" cy="186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594450" y="1249975"/>
            <a:ext cx="157500" cy="33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74" name="Shape 74"/>
          <p:cNvGrpSpPr/>
          <p:nvPr/>
        </p:nvGrpSpPr>
        <p:grpSpPr>
          <a:xfrm>
            <a:off x="253016" y="1135075"/>
            <a:ext cx="1737835" cy="1982912"/>
            <a:chOff x="311741" y="2192300"/>
            <a:chExt cx="1737835" cy="1982912"/>
          </a:xfrm>
        </p:grpSpPr>
        <p:sp>
          <p:nvSpPr>
            <p:cNvPr id="75" name="Shape 75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1461114" y="3519790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77" name="Shape 77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78" name="Shape 78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9" name="Shape 79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80" name="Shape 80"/>
            <p:cNvSpPr/>
            <p:nvPr/>
          </p:nvSpPr>
          <p:spPr>
            <a:xfrm rot="5400000">
              <a:off x="1686409" y="3163756"/>
              <a:ext cx="290889" cy="184918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1"/>
            <p:cNvSpPr/>
            <p:nvPr/>
          </p:nvSpPr>
          <p:spPr>
            <a:xfrm rot="5400000">
              <a:off x="1762599" y="2853645"/>
              <a:ext cx="138508" cy="184918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82" name="Shape 82"/>
            <p:cNvCxnSpPr/>
            <p:nvPr/>
          </p:nvCxnSpPr>
          <p:spPr>
            <a:xfrm flipH="1">
              <a:off x="311741" y="2830207"/>
              <a:ext cx="797399" cy="2091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83" name="Shape 83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name="adj1" fmla="val 125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85" name="Shape 85"/>
          <p:cNvSpPr/>
          <p:nvPr/>
        </p:nvSpPr>
        <p:spPr>
          <a:xfrm>
            <a:off x="32476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42382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52288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8" name="Shape 88"/>
          <p:cNvCxnSpPr/>
          <p:nvPr/>
        </p:nvCxnSpPr>
        <p:spPr>
          <a:xfrm>
            <a:off x="5902375" y="2639850"/>
            <a:ext cx="1355700" cy="259500"/>
          </a:xfrm>
          <a:prstGeom prst="curvedConnector3">
            <a:avLst>
              <a:gd name="adj1" fmla="val 50000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grpSp>
        <p:nvGrpSpPr>
          <p:cNvPr id="89" name="Shape 89"/>
          <p:cNvGrpSpPr/>
          <p:nvPr/>
        </p:nvGrpSpPr>
        <p:grpSpPr>
          <a:xfrm>
            <a:off x="3022977" y="3379862"/>
            <a:ext cx="940937" cy="1426912"/>
            <a:chOff x="4605602" y="3349987"/>
            <a:chExt cx="940937" cy="1426912"/>
          </a:xfrm>
        </p:grpSpPr>
        <p:sp>
          <p:nvSpPr>
            <p:cNvPr id="90" name="Shape 90"/>
            <p:cNvSpPr/>
            <p:nvPr/>
          </p:nvSpPr>
          <p:spPr>
            <a:xfrm>
              <a:off x="4605602" y="3349987"/>
              <a:ext cx="940937" cy="1426912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4957939" y="4121365"/>
              <a:ext cx="526058" cy="577154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92" name="Shape 92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93" name="Shape 93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94" name="Shape 94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95" name="Shape 95"/>
          <p:cNvSpPr/>
          <p:nvPr/>
        </p:nvSpPr>
        <p:spPr>
          <a:xfrm>
            <a:off x="5635541" y="2080705"/>
            <a:ext cx="184800" cy="2910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" name="Shape 96"/>
          <p:cNvSpPr/>
          <p:nvPr/>
        </p:nvSpPr>
        <p:spPr>
          <a:xfrm>
            <a:off x="5635541" y="2457430"/>
            <a:ext cx="184800" cy="2910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" name="Shape 97"/>
          <p:cNvSpPr txBox="1"/>
          <p:nvPr/>
        </p:nvSpPr>
        <p:spPr>
          <a:xfrm>
            <a:off x="7340100" y="2244025"/>
            <a:ext cx="1492200" cy="110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375v @ 2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               or</a:t>
            </a:r>
          </a:p>
          <a:p>
            <a:pPr lvl="0">
              <a:spcBef>
                <a:spcPts val="0"/>
              </a:spcBef>
              <a:buNone/>
            </a:pPr>
            <a:r>
              <a:rPr lang="en" sz="1200"/>
              <a:t> 24v @ 30 amps</a:t>
            </a:r>
          </a:p>
        </p:txBody>
      </p:sp>
      <p:sp>
        <p:nvSpPr>
          <p:cNvPr id="98" name="Shape 98"/>
          <p:cNvSpPr/>
          <p:nvPr/>
        </p:nvSpPr>
        <p:spPr>
          <a:xfrm>
            <a:off x="6663575" y="3350002"/>
            <a:ext cx="184800" cy="146700"/>
          </a:xfrm>
          <a:prstGeom prst="rect">
            <a:avLst/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/>
          <p:nvPr/>
        </p:nvSpPr>
        <p:spPr>
          <a:xfrm>
            <a:off x="6663575" y="4180077"/>
            <a:ext cx="184800" cy="1467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" name="Shape 100"/>
          <p:cNvSpPr/>
          <p:nvPr/>
        </p:nvSpPr>
        <p:spPr>
          <a:xfrm>
            <a:off x="6663575" y="3887827"/>
            <a:ext cx="184800" cy="146700"/>
          </a:xfrm>
          <a:prstGeom prst="rect">
            <a:avLst/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1" name="Shape 101"/>
          <p:cNvSpPr/>
          <p:nvPr/>
        </p:nvSpPr>
        <p:spPr>
          <a:xfrm>
            <a:off x="6663575" y="4764577"/>
            <a:ext cx="184800" cy="1467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2" name="Shape 102"/>
          <p:cNvSpPr/>
          <p:nvPr/>
        </p:nvSpPr>
        <p:spPr>
          <a:xfrm>
            <a:off x="6663575" y="4472327"/>
            <a:ext cx="184800" cy="1467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/>
          <p:nvPr/>
        </p:nvSpPr>
        <p:spPr>
          <a:xfrm>
            <a:off x="6663575" y="3618913"/>
            <a:ext cx="184800" cy="1467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4" name="Shape 104"/>
          <p:cNvSpPr txBox="1"/>
          <p:nvPr/>
        </p:nvSpPr>
        <p:spPr>
          <a:xfrm>
            <a:off x="6985575" y="4651775"/>
            <a:ext cx="11610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/>
              <a:t>Load Light</a:t>
            </a:r>
          </a:p>
        </p:txBody>
      </p:sp>
      <p:sp>
        <p:nvSpPr>
          <p:cNvPr id="105" name="Shape 105"/>
          <p:cNvSpPr txBox="1"/>
          <p:nvPr/>
        </p:nvSpPr>
        <p:spPr>
          <a:xfrm>
            <a:off x="6985575" y="4346975"/>
            <a:ext cx="13230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Resonant Power</a:t>
            </a:r>
          </a:p>
        </p:txBody>
      </p:sp>
      <p:sp>
        <p:nvSpPr>
          <p:cNvPr id="106" name="Shape 106"/>
          <p:cNvSpPr txBox="1"/>
          <p:nvPr/>
        </p:nvSpPr>
        <p:spPr>
          <a:xfrm>
            <a:off x="6985575" y="4080275"/>
            <a:ext cx="18030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Load Control / Mon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6985575" y="3768275"/>
            <a:ext cx="15891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802.11 PtP Radio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6985575" y="3508775"/>
            <a:ext cx="21585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Ethernet Switch / Status Mon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6985575" y="3280175"/>
            <a:ext cx="1965300" cy="25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Inrush Lim / 375 to 24v </a:t>
            </a:r>
          </a:p>
        </p:txBody>
      </p:sp>
      <p:cxnSp>
        <p:nvCxnSpPr>
          <p:cNvPr id="110" name="Shape 110"/>
          <p:cNvCxnSpPr>
            <a:stCxn id="90" idx="0"/>
          </p:cNvCxnSpPr>
          <p:nvPr/>
        </p:nvCxnSpPr>
        <p:spPr>
          <a:xfrm rot="10800000">
            <a:off x="3418146" y="2574962"/>
            <a:ext cx="75300" cy="804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11" name="Shape 111"/>
          <p:cNvCxnSpPr/>
          <p:nvPr/>
        </p:nvCxnSpPr>
        <p:spPr>
          <a:xfrm rot="10800000" flipH="1">
            <a:off x="1991250" y="2244025"/>
            <a:ext cx="1025100" cy="882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12" name="Shape 112"/>
          <p:cNvSpPr/>
          <p:nvPr/>
        </p:nvSpPr>
        <p:spPr>
          <a:xfrm>
            <a:off x="5635550" y="1701823"/>
            <a:ext cx="184800" cy="259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3" name="Shape 113"/>
          <p:cNvSpPr txBox="1"/>
          <p:nvPr/>
        </p:nvSpPr>
        <p:spPr>
          <a:xfrm>
            <a:off x="569975" y="3235350"/>
            <a:ext cx="1803000" cy="594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150W continuous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240W peak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311700" y="135425"/>
            <a:ext cx="8520600" cy="882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200"/>
              <a:t>First, Demonstrate 150 Watt Power and 100Mbps data transfer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52380"/>
              <a:buFont typeface="Arial"/>
              <a:buNone/>
            </a:pPr>
            <a:r>
              <a:rPr lang="en" sz="2100"/>
              <a:t>“Single slot toaster with a piece of toast” on ROV at 1000 meters</a:t>
            </a:r>
          </a:p>
        </p:txBody>
      </p:sp>
      <p:sp>
        <p:nvSpPr>
          <p:cNvPr id="119" name="Shape 119"/>
          <p:cNvSpPr/>
          <p:nvPr/>
        </p:nvSpPr>
        <p:spPr>
          <a:xfrm>
            <a:off x="2529600" y="1180475"/>
            <a:ext cx="1492200" cy="17706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/>
          <p:nvPr/>
        </p:nvSpPr>
        <p:spPr>
          <a:xfrm>
            <a:off x="2840950" y="1579450"/>
            <a:ext cx="317700" cy="12387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21" name="Shape 121"/>
          <p:cNvGrpSpPr/>
          <p:nvPr/>
        </p:nvGrpSpPr>
        <p:grpSpPr>
          <a:xfrm>
            <a:off x="3596425" y="1249975"/>
            <a:ext cx="1183700" cy="332400"/>
            <a:chOff x="5347675" y="1249975"/>
            <a:chExt cx="1183700" cy="332400"/>
          </a:xfrm>
        </p:grpSpPr>
        <p:sp>
          <p:nvSpPr>
            <p:cNvPr id="122" name="Shape 122"/>
            <p:cNvSpPr/>
            <p:nvPr/>
          </p:nvSpPr>
          <p:spPr>
            <a:xfrm>
              <a:off x="5347675" y="1249975"/>
              <a:ext cx="223800" cy="3324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5445075" y="1323175"/>
              <a:ext cx="1086300" cy="1860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24" name="Shape 124"/>
          <p:cNvSpPr/>
          <p:nvPr/>
        </p:nvSpPr>
        <p:spPr>
          <a:xfrm>
            <a:off x="2594450" y="1249975"/>
            <a:ext cx="157500" cy="33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25" name="Shape 125"/>
          <p:cNvGrpSpPr/>
          <p:nvPr/>
        </p:nvGrpSpPr>
        <p:grpSpPr>
          <a:xfrm>
            <a:off x="739616" y="1135075"/>
            <a:ext cx="1251235" cy="1982912"/>
            <a:chOff x="798341" y="2192300"/>
            <a:chExt cx="1251235" cy="1982912"/>
          </a:xfrm>
        </p:grpSpPr>
        <p:sp>
          <p:nvSpPr>
            <p:cNvPr id="126" name="Shape 126"/>
            <p:cNvSpPr/>
            <p:nvPr/>
          </p:nvSpPr>
          <p:spPr>
            <a:xfrm>
              <a:off x="1108777" y="2748412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1461114" y="3519790"/>
              <a:ext cx="526199" cy="577200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28" name="Shape 128"/>
            <p:cNvGrpSpPr/>
            <p:nvPr/>
          </p:nvGrpSpPr>
          <p:grpSpPr>
            <a:xfrm>
              <a:off x="1223820" y="3260848"/>
              <a:ext cx="98635" cy="836096"/>
              <a:chOff x="609700" y="1829025"/>
              <a:chExt cx="155700" cy="1193400"/>
            </a:xfrm>
          </p:grpSpPr>
          <p:sp>
            <p:nvSpPr>
              <p:cNvPr id="129" name="Shape 129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30" name="Shape 130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131" name="Shape 131"/>
            <p:cNvSpPr/>
            <p:nvPr/>
          </p:nvSpPr>
          <p:spPr>
            <a:xfrm rot="5400000">
              <a:off x="1686413" y="3163871"/>
              <a:ext cx="291000" cy="184800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 rot="5400000">
              <a:off x="1762613" y="2853750"/>
              <a:ext cx="138600" cy="1848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cxnSp>
          <p:nvCxnSpPr>
            <p:cNvPr id="133" name="Shape 133"/>
            <p:cNvCxnSpPr/>
            <p:nvPr/>
          </p:nvCxnSpPr>
          <p:spPr>
            <a:xfrm flipH="1">
              <a:off x="798341" y="2830207"/>
              <a:ext cx="310800" cy="96900"/>
            </a:xfrm>
            <a:prstGeom prst="curvedConnector3">
              <a:avLst>
                <a:gd name="adj1" fmla="val 50000"/>
              </a:avLst>
            </a:prstGeom>
            <a:noFill/>
            <a:ln w="38100" cap="flat" cmpd="sng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34" name="Shape 134"/>
            <p:cNvSpPr/>
            <p:nvPr/>
          </p:nvSpPr>
          <p:spPr>
            <a:xfrm>
              <a:off x="1277775" y="2416025"/>
              <a:ext cx="603300" cy="332400"/>
            </a:xfrm>
            <a:prstGeom prst="trapezoid">
              <a:avLst>
                <a:gd name="adj" fmla="val 250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1355600" y="2192300"/>
              <a:ext cx="441000" cy="223500"/>
            </a:xfrm>
            <a:prstGeom prst="frame">
              <a:avLst>
                <a:gd name="adj1" fmla="val 12500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6" name="Shape 136"/>
          <p:cNvSpPr/>
          <p:nvPr/>
        </p:nvSpPr>
        <p:spPr>
          <a:xfrm>
            <a:off x="3247650" y="1579450"/>
            <a:ext cx="317700" cy="1238700"/>
          </a:xfrm>
          <a:prstGeom prst="rect">
            <a:avLst/>
          </a:prstGeom>
          <a:solidFill>
            <a:srgbClr val="D9D9D9"/>
          </a:solidFill>
          <a:ln w="19050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37" name="Shape 137"/>
          <p:cNvCxnSpPr/>
          <p:nvPr/>
        </p:nvCxnSpPr>
        <p:spPr>
          <a:xfrm>
            <a:off x="4008750" y="2555425"/>
            <a:ext cx="641700" cy="1431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grpSp>
        <p:nvGrpSpPr>
          <p:cNvPr id="138" name="Shape 138"/>
          <p:cNvGrpSpPr/>
          <p:nvPr/>
        </p:nvGrpSpPr>
        <p:grpSpPr>
          <a:xfrm>
            <a:off x="3022977" y="3379862"/>
            <a:ext cx="940800" cy="1426800"/>
            <a:chOff x="4605602" y="3349987"/>
            <a:chExt cx="940800" cy="1426800"/>
          </a:xfrm>
        </p:grpSpPr>
        <p:sp>
          <p:nvSpPr>
            <p:cNvPr id="139" name="Shape 139"/>
            <p:cNvSpPr/>
            <p:nvPr/>
          </p:nvSpPr>
          <p:spPr>
            <a:xfrm>
              <a:off x="4605602" y="3349987"/>
              <a:ext cx="940800" cy="1426800"/>
            </a:xfrm>
            <a:prstGeom prst="rect">
              <a:avLst/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4957939" y="4121365"/>
              <a:ext cx="526200" cy="577200"/>
            </a:xfrm>
            <a:prstGeom prst="ellipse">
              <a:avLst/>
            </a:prstGeom>
            <a:solidFill>
              <a:srgbClr val="274E13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41" name="Shape 141"/>
            <p:cNvGrpSpPr/>
            <p:nvPr/>
          </p:nvGrpSpPr>
          <p:grpSpPr>
            <a:xfrm>
              <a:off x="4720645" y="3862423"/>
              <a:ext cx="98635" cy="836096"/>
              <a:chOff x="609700" y="1829025"/>
              <a:chExt cx="155700" cy="1193400"/>
            </a:xfrm>
          </p:grpSpPr>
          <p:sp>
            <p:nvSpPr>
              <p:cNvPr id="142" name="Shape 142"/>
              <p:cNvSpPr/>
              <p:nvPr/>
            </p:nvSpPr>
            <p:spPr>
              <a:xfrm>
                <a:off x="609700" y="2328525"/>
                <a:ext cx="155700" cy="693900"/>
              </a:xfrm>
              <a:prstGeom prst="rect">
                <a:avLst/>
              </a:prstGeom>
              <a:solidFill>
                <a:srgbClr val="6D9EEB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3" name="Shape 143"/>
              <p:cNvSpPr/>
              <p:nvPr/>
            </p:nvSpPr>
            <p:spPr>
              <a:xfrm flipH="1">
                <a:off x="648675" y="1829025"/>
                <a:ext cx="64800" cy="499500"/>
              </a:xfrm>
              <a:prstGeom prst="rect">
                <a:avLst/>
              </a:prstGeom>
              <a:solidFill>
                <a:srgbClr val="0000FF"/>
              </a:solidFill>
              <a:ln w="9525" cap="flat" cmpd="sng">
                <a:solidFill>
                  <a:schemeClr val="dk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44" name="Shape 144"/>
          <p:cNvSpPr/>
          <p:nvPr/>
        </p:nvSpPr>
        <p:spPr>
          <a:xfrm>
            <a:off x="3728616" y="2126105"/>
            <a:ext cx="184800" cy="291000"/>
          </a:xfrm>
          <a:prstGeom prst="rect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5" name="Shape 145"/>
          <p:cNvSpPr txBox="1"/>
          <p:nvPr/>
        </p:nvSpPr>
        <p:spPr>
          <a:xfrm>
            <a:off x="5790675" y="2603675"/>
            <a:ext cx="1589100" cy="676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Input:</a:t>
            </a:r>
          </a:p>
          <a:p>
            <a:pPr lvl="0">
              <a:spcBef>
                <a:spcPts val="0"/>
              </a:spcBef>
              <a:buNone/>
            </a:pPr>
            <a:r>
              <a:rPr lang="en" sz="1000"/>
              <a:t>120vac @ 2.5 amps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100Mbps ethernet</a:t>
            </a:r>
          </a:p>
        </p:txBody>
      </p:sp>
      <p:cxnSp>
        <p:nvCxnSpPr>
          <p:cNvPr id="146" name="Shape 146"/>
          <p:cNvCxnSpPr>
            <a:stCxn id="139" idx="0"/>
            <a:endCxn id="136" idx="2"/>
          </p:cNvCxnSpPr>
          <p:nvPr/>
        </p:nvCxnSpPr>
        <p:spPr>
          <a:xfrm rot="10800000">
            <a:off x="3406377" y="2818262"/>
            <a:ext cx="87000" cy="561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47" name="Shape 147"/>
          <p:cNvCxnSpPr/>
          <p:nvPr/>
        </p:nvCxnSpPr>
        <p:spPr>
          <a:xfrm rot="10800000" flipH="1">
            <a:off x="1991250" y="2244025"/>
            <a:ext cx="1025100" cy="882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48" name="Shape 148"/>
          <p:cNvSpPr txBox="1"/>
          <p:nvPr/>
        </p:nvSpPr>
        <p:spPr>
          <a:xfrm>
            <a:off x="4097775" y="1797775"/>
            <a:ext cx="1492200" cy="417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Toaster Top View</a:t>
            </a:r>
          </a:p>
        </p:txBody>
      </p:sp>
      <p:sp>
        <p:nvSpPr>
          <p:cNvPr id="149" name="Shape 149"/>
          <p:cNvSpPr txBox="1"/>
          <p:nvPr/>
        </p:nvSpPr>
        <p:spPr>
          <a:xfrm>
            <a:off x="1277825" y="4049300"/>
            <a:ext cx="16398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“Toaster” Side View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Slot Components</a:t>
            </a:r>
          </a:p>
        </p:txBody>
      </p:sp>
      <p:sp>
        <p:nvSpPr>
          <p:cNvPr id="150" name="Shape 150"/>
          <p:cNvSpPr txBox="1"/>
          <p:nvPr/>
        </p:nvSpPr>
        <p:spPr>
          <a:xfrm>
            <a:off x="763850" y="3235350"/>
            <a:ext cx="1492200" cy="571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/>
              <a:t>“Toast” Side View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/>
              <a:t>Components</a:t>
            </a:r>
          </a:p>
        </p:txBody>
      </p:sp>
      <p:sp>
        <p:nvSpPr>
          <p:cNvPr id="151" name="Shape 151"/>
          <p:cNvSpPr/>
          <p:nvPr/>
        </p:nvSpPr>
        <p:spPr>
          <a:xfrm>
            <a:off x="3314100" y="2126090"/>
            <a:ext cx="184800" cy="632400"/>
          </a:xfrm>
          <a:prstGeom prst="rect">
            <a:avLst/>
          </a:prstGeom>
          <a:solidFill>
            <a:srgbClr val="38761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52" name="Shape 152"/>
          <p:cNvGrpSpPr/>
          <p:nvPr/>
        </p:nvGrpSpPr>
        <p:grpSpPr>
          <a:xfrm>
            <a:off x="3299550" y="1705825"/>
            <a:ext cx="213900" cy="201000"/>
            <a:chOff x="6142375" y="2088525"/>
            <a:chExt cx="213900" cy="201000"/>
          </a:xfrm>
        </p:grpSpPr>
        <p:sp>
          <p:nvSpPr>
            <p:cNvPr id="153" name="Shape 153"/>
            <p:cNvSpPr/>
            <p:nvPr/>
          </p:nvSpPr>
          <p:spPr>
            <a:xfrm>
              <a:off x="6142375" y="2088525"/>
              <a:ext cx="213900" cy="201000"/>
            </a:xfrm>
            <a:prstGeom prst="ellipse">
              <a:avLst/>
            </a:prstGeom>
            <a:solidFill>
              <a:srgbClr val="6D9EE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6188850" y="2147475"/>
              <a:ext cx="87000" cy="83100"/>
            </a:xfrm>
            <a:prstGeom prst="ellipse">
              <a:avLst/>
            </a:prstGeom>
            <a:solidFill>
              <a:srgbClr val="1155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5" name="Shape 155"/>
          <p:cNvSpPr/>
          <p:nvPr/>
        </p:nvSpPr>
        <p:spPr>
          <a:xfrm>
            <a:off x="3739162" y="1753698"/>
            <a:ext cx="184800" cy="259500"/>
          </a:xfrm>
          <a:prstGeom prst="rect">
            <a:avLst/>
          </a:prstGeom>
          <a:solidFill>
            <a:srgbClr val="93C47D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56" name="Shape 156"/>
          <p:cNvGrpSpPr/>
          <p:nvPr/>
        </p:nvGrpSpPr>
        <p:grpSpPr>
          <a:xfrm>
            <a:off x="6305825" y="3379875"/>
            <a:ext cx="2480500" cy="1631102"/>
            <a:chOff x="6663575" y="3280175"/>
            <a:chExt cx="2480500" cy="1631102"/>
          </a:xfrm>
        </p:grpSpPr>
        <p:sp>
          <p:nvSpPr>
            <p:cNvPr id="157" name="Shape 157"/>
            <p:cNvSpPr/>
            <p:nvPr/>
          </p:nvSpPr>
          <p:spPr>
            <a:xfrm>
              <a:off x="6663575" y="4180077"/>
              <a:ext cx="184800" cy="146700"/>
            </a:xfrm>
            <a:prstGeom prst="rect">
              <a:avLst/>
            </a:prstGeom>
            <a:solidFill>
              <a:srgbClr val="93C47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8" name="Shape 158"/>
            <p:cNvSpPr/>
            <p:nvPr/>
          </p:nvSpPr>
          <p:spPr>
            <a:xfrm>
              <a:off x="6663575" y="3887827"/>
              <a:ext cx="184800" cy="146700"/>
            </a:xfrm>
            <a:prstGeom prst="rect">
              <a:avLst/>
            </a:prstGeom>
            <a:solidFill>
              <a:srgbClr val="6D9EEB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9" name="Shape 159"/>
            <p:cNvSpPr/>
            <p:nvPr/>
          </p:nvSpPr>
          <p:spPr>
            <a:xfrm>
              <a:off x="6663575" y="4764577"/>
              <a:ext cx="184800" cy="146700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0" name="Shape 160"/>
            <p:cNvSpPr/>
            <p:nvPr/>
          </p:nvSpPr>
          <p:spPr>
            <a:xfrm>
              <a:off x="6663575" y="4472327"/>
              <a:ext cx="184800" cy="146700"/>
            </a:xfrm>
            <a:prstGeom prst="rect">
              <a:avLst/>
            </a:prstGeom>
            <a:solidFill>
              <a:srgbClr val="38761D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161"/>
            <p:cNvSpPr/>
            <p:nvPr/>
          </p:nvSpPr>
          <p:spPr>
            <a:xfrm>
              <a:off x="6663575" y="3618913"/>
              <a:ext cx="184800" cy="146700"/>
            </a:xfrm>
            <a:prstGeom prst="rect">
              <a:avLst/>
            </a:prstGeom>
            <a:solidFill>
              <a:srgbClr val="0000FF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2" name="Shape 162"/>
            <p:cNvSpPr txBox="1"/>
            <p:nvPr/>
          </p:nvSpPr>
          <p:spPr>
            <a:xfrm>
              <a:off x="6985575" y="4651775"/>
              <a:ext cx="1161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Load Light</a:t>
              </a:r>
            </a:p>
          </p:txBody>
        </p:sp>
        <p:sp>
          <p:nvSpPr>
            <p:cNvPr id="163" name="Shape 163"/>
            <p:cNvSpPr txBox="1"/>
            <p:nvPr/>
          </p:nvSpPr>
          <p:spPr>
            <a:xfrm>
              <a:off x="6985575" y="4346975"/>
              <a:ext cx="1323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Resonant Power</a:t>
              </a:r>
            </a:p>
          </p:txBody>
        </p:sp>
        <p:sp>
          <p:nvSpPr>
            <p:cNvPr id="164" name="Shape 164"/>
            <p:cNvSpPr txBox="1"/>
            <p:nvPr/>
          </p:nvSpPr>
          <p:spPr>
            <a:xfrm>
              <a:off x="6985575" y="4080275"/>
              <a:ext cx="18030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Load Control / Mon</a:t>
              </a:r>
            </a:p>
          </p:txBody>
        </p:sp>
        <p:sp>
          <p:nvSpPr>
            <p:cNvPr id="165" name="Shape 165"/>
            <p:cNvSpPr txBox="1"/>
            <p:nvPr/>
          </p:nvSpPr>
          <p:spPr>
            <a:xfrm>
              <a:off x="6985575" y="3768275"/>
              <a:ext cx="15891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802.11 PtP Radio</a:t>
              </a:r>
            </a:p>
          </p:txBody>
        </p:sp>
        <p:sp>
          <p:nvSpPr>
            <p:cNvPr id="166" name="Shape 166"/>
            <p:cNvSpPr txBox="1"/>
            <p:nvPr/>
          </p:nvSpPr>
          <p:spPr>
            <a:xfrm>
              <a:off x="6985575" y="3492212"/>
              <a:ext cx="21585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Ethernet Switch / Status Mon</a:t>
              </a:r>
            </a:p>
          </p:txBody>
        </p:sp>
        <p:sp>
          <p:nvSpPr>
            <p:cNvPr id="167" name="Shape 167"/>
            <p:cNvSpPr/>
            <p:nvPr/>
          </p:nvSpPr>
          <p:spPr>
            <a:xfrm>
              <a:off x="6663575" y="3350002"/>
              <a:ext cx="184800" cy="146700"/>
            </a:xfrm>
            <a:prstGeom prst="rect">
              <a:avLst/>
            </a:prstGeom>
            <a:solidFill>
              <a:srgbClr val="FF9900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8" name="Shape 168"/>
            <p:cNvSpPr txBox="1"/>
            <p:nvPr/>
          </p:nvSpPr>
          <p:spPr>
            <a:xfrm>
              <a:off x="6985575" y="3280175"/>
              <a:ext cx="1965300" cy="259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" sz="1200"/>
                <a:t>120v AC to 24v DC </a:t>
              </a:r>
            </a:p>
          </p:txBody>
        </p:sp>
      </p:grpSp>
      <p:sp>
        <p:nvSpPr>
          <p:cNvPr id="169" name="Shape 169"/>
          <p:cNvSpPr/>
          <p:nvPr/>
        </p:nvSpPr>
        <p:spPr>
          <a:xfrm>
            <a:off x="4650450" y="2507050"/>
            <a:ext cx="684900" cy="417300"/>
          </a:xfrm>
          <a:prstGeom prst="round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170" name="Shape 170"/>
          <p:cNvCxnSpPr/>
          <p:nvPr/>
        </p:nvCxnSpPr>
        <p:spPr>
          <a:xfrm>
            <a:off x="5310750" y="2723912"/>
            <a:ext cx="548400" cy="77400"/>
          </a:xfrm>
          <a:prstGeom prst="curvedConnector3">
            <a:avLst>
              <a:gd name="adj1" fmla="val 50000"/>
            </a:avLst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71" name="Shape 171"/>
          <p:cNvSpPr/>
          <p:nvPr/>
        </p:nvSpPr>
        <p:spPr>
          <a:xfrm>
            <a:off x="64250" y="1420525"/>
            <a:ext cx="730200" cy="4863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150W Lights</a:t>
            </a:r>
          </a:p>
        </p:txBody>
      </p:sp>
      <p:sp>
        <p:nvSpPr>
          <p:cNvPr id="172" name="Shape 172"/>
          <p:cNvSpPr/>
          <p:nvPr/>
        </p:nvSpPr>
        <p:spPr>
          <a:xfrm>
            <a:off x="64250" y="1906825"/>
            <a:ext cx="730200" cy="486300"/>
          </a:xfrm>
          <a:prstGeom prst="roundRect">
            <a:avLst>
              <a:gd name="adj" fmla="val 16667"/>
            </a:avLst>
          </a:prstGeom>
          <a:solidFill>
            <a:srgbClr val="E6B8A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/>
              <a:t>1080p EthernetCamera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</Words>
  <Application>Microsoft Office PowerPoint</Application>
  <PresentationFormat>On-screen Show (16:9)</PresentationFormat>
  <Paragraphs>47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simple-light-2</vt:lpstr>
      <vt:lpstr>WPDX Medium Power  Easy Swap Connector MARS Cabled Observatory</vt:lpstr>
      <vt:lpstr>WPDX Medium Power Data Sheet</vt:lpstr>
      <vt:lpstr>Block Diagram of What we want to build for MARS Toast goes in the Toaster</vt:lpstr>
      <vt:lpstr>First, Demonstrate 150 Watt Power and 100Mbps data transfer “Single slot toaster with a piece of toast” on ROV at 1000 meters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WPDX Medium Power  Easy Swap Connector MARS Cabled Observatory</dc:title>
  <dc:creator>Brett Hobson</dc:creator>
  <cp:lastModifiedBy>Brett</cp:lastModifiedBy>
  <cp:revision>1</cp:revision>
  <dcterms:modified xsi:type="dcterms:W3CDTF">2016-06-13T23:51:03Z</dcterms:modified>
</cp:coreProperties>
</file>