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8" r:id="rId4"/>
    <p:sldId id="259" r:id="rId5"/>
    <p:sldId id="261" r:id="rId6"/>
    <p:sldId id="264" r:id="rId7"/>
    <p:sldId id="262" r:id="rId8"/>
    <p:sldId id="265" r:id="rId9"/>
    <p:sldId id="263" r:id="rId10"/>
  </p:sldIdLst>
  <p:sldSz cx="12192000" cy="6858000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38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06863-61FA-4C9E-A883-4E9E77579ED7}" type="datetimeFigureOut">
              <a:rPr lang="en-US" smtClean="0"/>
              <a:t>2017-05-31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9B9C-A3FF-4F70-B381-3A697120B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672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06863-61FA-4C9E-A883-4E9E77579ED7}" type="datetimeFigureOut">
              <a:rPr lang="en-US" smtClean="0"/>
              <a:t>2017-05-31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9B9C-A3FF-4F70-B381-3A697120B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0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06863-61FA-4C9E-A883-4E9E77579ED7}" type="datetimeFigureOut">
              <a:rPr lang="en-US" smtClean="0"/>
              <a:t>2017-05-31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9B9C-A3FF-4F70-B381-3A697120B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517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06863-61FA-4C9E-A883-4E9E77579ED7}" type="datetimeFigureOut">
              <a:rPr lang="en-US" smtClean="0"/>
              <a:t>2017-05-31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9B9C-A3FF-4F70-B381-3A697120B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60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06863-61FA-4C9E-A883-4E9E77579ED7}" type="datetimeFigureOut">
              <a:rPr lang="en-US" smtClean="0"/>
              <a:t>2017-05-31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9B9C-A3FF-4F70-B381-3A697120B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463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06863-61FA-4C9E-A883-4E9E77579ED7}" type="datetimeFigureOut">
              <a:rPr lang="en-US" smtClean="0"/>
              <a:t>2017-05-31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9B9C-A3FF-4F70-B381-3A697120B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810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06863-61FA-4C9E-A883-4E9E77579ED7}" type="datetimeFigureOut">
              <a:rPr lang="en-US" smtClean="0"/>
              <a:t>2017-05-31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9B9C-A3FF-4F70-B381-3A697120B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543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06863-61FA-4C9E-A883-4E9E77579ED7}" type="datetimeFigureOut">
              <a:rPr lang="en-US" smtClean="0"/>
              <a:t>2017-05-31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9B9C-A3FF-4F70-B381-3A697120B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871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06863-61FA-4C9E-A883-4E9E77579ED7}" type="datetimeFigureOut">
              <a:rPr lang="en-US" smtClean="0"/>
              <a:t>2017-05-31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9B9C-A3FF-4F70-B381-3A697120B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492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06863-61FA-4C9E-A883-4E9E77579ED7}" type="datetimeFigureOut">
              <a:rPr lang="en-US" smtClean="0"/>
              <a:t>2017-05-31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9B9C-A3FF-4F70-B381-3A697120B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319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06863-61FA-4C9E-A883-4E9E77579ED7}" type="datetimeFigureOut">
              <a:rPr lang="en-US" smtClean="0"/>
              <a:t>2017-05-31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9B9C-A3FF-4F70-B381-3A697120B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888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06863-61FA-4C9E-A883-4E9E77579ED7}" type="datetimeFigureOut">
              <a:rPr lang="en-US" smtClean="0"/>
              <a:t>2017-05-31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E9B9C-A3FF-4F70-B381-3A697120B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95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11373" y="1489624"/>
            <a:ext cx="623843" cy="96567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38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901620" y="2604084"/>
            <a:ext cx="533597" cy="89011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70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901620" y="3642985"/>
            <a:ext cx="533599" cy="80815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120</a:t>
            </a:r>
            <a:endParaRPr lang="en-US" sz="1400" dirty="0"/>
          </a:p>
        </p:txBody>
      </p:sp>
      <p:sp>
        <p:nvSpPr>
          <p:cNvPr id="7" name="Rounded Rectangle 6"/>
          <p:cNvSpPr/>
          <p:nvPr/>
        </p:nvSpPr>
        <p:spPr>
          <a:xfrm>
            <a:off x="973187" y="4599926"/>
            <a:ext cx="462034" cy="663877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200</a:t>
            </a:r>
            <a:endParaRPr lang="en-US" sz="1200" dirty="0"/>
          </a:p>
        </p:txBody>
      </p:sp>
      <p:sp>
        <p:nvSpPr>
          <p:cNvPr id="9" name="Rounded Rectangle 8"/>
          <p:cNvSpPr/>
          <p:nvPr/>
        </p:nvSpPr>
        <p:spPr>
          <a:xfrm>
            <a:off x="973187" y="5412588"/>
            <a:ext cx="462034" cy="663877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333</a:t>
            </a:r>
            <a:endParaRPr lang="en-US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1575892" y="773255"/>
            <a:ext cx="1326383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Near Transducer Connectors</a:t>
            </a:r>
          </a:p>
          <a:p>
            <a:pPr algn="ctr"/>
            <a:r>
              <a:rPr lang="en-US" sz="900" dirty="0" smtClean="0"/>
              <a:t>(Subconn Micro Circular 10pin?)</a:t>
            </a:r>
            <a:endParaRPr lang="en-US" sz="900" dirty="0"/>
          </a:p>
        </p:txBody>
      </p:sp>
      <p:sp>
        <p:nvSpPr>
          <p:cNvPr id="11" name="TextBox 10"/>
          <p:cNvSpPr txBox="1"/>
          <p:nvPr/>
        </p:nvSpPr>
        <p:spPr>
          <a:xfrm>
            <a:off x="4551878" y="1016528"/>
            <a:ext cx="1326383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dirty="0" err="1" smtClean="0"/>
              <a:t>Souriau</a:t>
            </a:r>
            <a:r>
              <a:rPr lang="en-US" sz="900" dirty="0" smtClean="0"/>
              <a:t> Connectors 20ft from Transducer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1455502" y="1972461"/>
            <a:ext cx="803869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1435217" y="3049142"/>
            <a:ext cx="803869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1435216" y="4047063"/>
            <a:ext cx="803869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1435219" y="4931864"/>
            <a:ext cx="803869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1437085" y="5744526"/>
            <a:ext cx="803869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2239084" y="1972448"/>
            <a:ext cx="2975986" cy="0"/>
          </a:xfrm>
          <a:prstGeom prst="straightConnector1">
            <a:avLst/>
          </a:prstGeom>
          <a:ln w="635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999298" y="1447800"/>
            <a:ext cx="1776756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accent5"/>
                </a:solidFill>
              </a:rPr>
              <a:t>18ft (20ft </a:t>
            </a:r>
            <a:r>
              <a:rPr lang="en-US" sz="1200" dirty="0" err="1" smtClean="0">
                <a:solidFill>
                  <a:schemeClr val="accent5"/>
                </a:solidFill>
              </a:rPr>
              <a:t>Ducer</a:t>
            </a:r>
            <a:r>
              <a:rPr lang="en-US" sz="1200" dirty="0" smtClean="0">
                <a:solidFill>
                  <a:schemeClr val="accent5"/>
                </a:solidFill>
              </a:rPr>
              <a:t> to Connector</a:t>
            </a:r>
            <a:endParaRPr lang="en-US" sz="1200" dirty="0">
              <a:solidFill>
                <a:schemeClr val="accent5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596179" y="1604573"/>
            <a:ext cx="472273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accent5"/>
                </a:solidFill>
              </a:rPr>
              <a:t>2ft ?</a:t>
            </a:r>
            <a:endParaRPr lang="en-US" sz="1200" dirty="0">
              <a:solidFill>
                <a:schemeClr val="accent5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73674" y="153211"/>
            <a:ext cx="2852058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Transducer Set One</a:t>
            </a:r>
          </a:p>
          <a:p>
            <a:pPr algn="ctr"/>
            <a:r>
              <a:rPr lang="en-US" sz="1400" b="1" dirty="0" smtClean="0"/>
              <a:t>(currently being worked on)</a:t>
            </a:r>
            <a:endParaRPr lang="en-US" sz="14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8749829" y="765686"/>
            <a:ext cx="777072" cy="7848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dirty="0" err="1" smtClean="0"/>
              <a:t>Souriau</a:t>
            </a:r>
            <a:r>
              <a:rPr lang="en-US" sz="900" dirty="0" smtClean="0"/>
              <a:t> Connectors About 60ft from Transducer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491103" y="920804"/>
            <a:ext cx="754786" cy="5078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Original Amphenol Connector</a:t>
            </a:r>
            <a:endParaRPr lang="en-US" sz="900" dirty="0"/>
          </a:p>
        </p:txBody>
      </p:sp>
      <p:cxnSp>
        <p:nvCxnSpPr>
          <p:cNvPr id="26" name="Straight Arrow Connector 25"/>
          <p:cNvCxnSpPr/>
          <p:nvPr/>
        </p:nvCxnSpPr>
        <p:spPr>
          <a:xfrm flipH="1">
            <a:off x="5215071" y="1972448"/>
            <a:ext cx="4449941" cy="0"/>
          </a:xfrm>
          <a:prstGeom prst="straightConnector1">
            <a:avLst/>
          </a:prstGeom>
          <a:ln w="635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9665012" y="1972448"/>
            <a:ext cx="640777" cy="6336"/>
          </a:xfrm>
          <a:prstGeom prst="straightConnector1">
            <a:avLst/>
          </a:prstGeom>
          <a:ln w="635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979076" y="1548031"/>
            <a:ext cx="910404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accent5"/>
                </a:solidFill>
              </a:rPr>
              <a:t>About 40ft</a:t>
            </a:r>
            <a:endParaRPr lang="en-US" sz="1200" dirty="0">
              <a:solidFill>
                <a:schemeClr val="accent5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749263" y="1549899"/>
            <a:ext cx="472273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accent5"/>
                </a:solidFill>
              </a:rPr>
              <a:t>1</a:t>
            </a:r>
            <a:r>
              <a:rPr lang="en-US" sz="1200" dirty="0" smtClean="0">
                <a:solidFill>
                  <a:schemeClr val="accent5"/>
                </a:solidFill>
              </a:rPr>
              <a:t>ft ?</a:t>
            </a:r>
            <a:endParaRPr lang="en-US" sz="1200" dirty="0">
              <a:solidFill>
                <a:schemeClr val="accent5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064889" y="2332188"/>
            <a:ext cx="778748" cy="24622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accent6"/>
                </a:solidFill>
              </a:rPr>
              <a:t>Completed</a:t>
            </a:r>
            <a:endParaRPr lang="en-US" sz="1000" dirty="0">
              <a:solidFill>
                <a:schemeClr val="accent6"/>
              </a:solidFill>
            </a:endParaRPr>
          </a:p>
        </p:txBody>
      </p:sp>
      <p:cxnSp>
        <p:nvCxnSpPr>
          <p:cNvPr id="38" name="Straight Arrow Connector 37"/>
          <p:cNvCxnSpPr>
            <a:stCxn id="41" idx="1"/>
          </p:cNvCxnSpPr>
          <p:nvPr/>
        </p:nvCxnSpPr>
        <p:spPr>
          <a:xfrm flipH="1" flipV="1">
            <a:off x="2129005" y="2074708"/>
            <a:ext cx="197914" cy="419742"/>
          </a:xfrm>
          <a:prstGeom prst="straightConnector1">
            <a:avLst/>
          </a:prstGeom>
          <a:ln w="254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5519982" y="2332186"/>
            <a:ext cx="778748" cy="24622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accent6"/>
                </a:solidFill>
              </a:rPr>
              <a:t>Completed</a:t>
            </a:r>
            <a:endParaRPr lang="en-US" sz="1000" dirty="0">
              <a:solidFill>
                <a:schemeClr val="accent6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532572" y="2332187"/>
            <a:ext cx="778748" cy="24622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accent6"/>
                </a:solidFill>
              </a:rPr>
              <a:t>Completed</a:t>
            </a:r>
            <a:endParaRPr lang="en-US" sz="1000" dirty="0">
              <a:solidFill>
                <a:schemeClr val="accent6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326919" y="2294395"/>
            <a:ext cx="894846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solidFill>
                  <a:srgbClr val="7030A0"/>
                </a:solidFill>
              </a:rPr>
              <a:t>Possible Future Work</a:t>
            </a:r>
            <a:endParaRPr lang="en-US" sz="1000" dirty="0">
              <a:solidFill>
                <a:srgbClr val="7030A0"/>
              </a:solidFill>
            </a:endParaRPr>
          </a:p>
        </p:txBody>
      </p:sp>
      <p:cxnSp>
        <p:nvCxnSpPr>
          <p:cNvPr id="44" name="Straight Arrow Connector 43"/>
          <p:cNvCxnSpPr/>
          <p:nvPr/>
        </p:nvCxnSpPr>
        <p:spPr>
          <a:xfrm flipH="1" flipV="1">
            <a:off x="2480802" y="2074708"/>
            <a:ext cx="197916" cy="219687"/>
          </a:xfrm>
          <a:prstGeom prst="straightConnector1">
            <a:avLst/>
          </a:prstGeom>
          <a:ln w="254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9596025" y="2332186"/>
            <a:ext cx="778748" cy="24622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solidFill>
                  <a:srgbClr val="C00000"/>
                </a:solidFill>
              </a:rPr>
              <a:t>To Be Done </a:t>
            </a:r>
            <a:endParaRPr lang="en-US" sz="1000" dirty="0">
              <a:solidFill>
                <a:srgbClr val="C00000"/>
              </a:solidFill>
            </a:endParaRPr>
          </a:p>
        </p:txBody>
      </p:sp>
      <p:cxnSp>
        <p:nvCxnSpPr>
          <p:cNvPr id="47" name="Straight Arrow Connector 46"/>
          <p:cNvCxnSpPr/>
          <p:nvPr/>
        </p:nvCxnSpPr>
        <p:spPr>
          <a:xfrm flipH="1" flipV="1">
            <a:off x="9804433" y="2062838"/>
            <a:ext cx="180966" cy="234924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V="1">
            <a:off x="10068016" y="2053602"/>
            <a:ext cx="139615" cy="231558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flipV="1">
            <a:off x="9143206" y="2036538"/>
            <a:ext cx="341703" cy="291629"/>
          </a:xfrm>
          <a:prstGeom prst="straightConnector1">
            <a:avLst/>
          </a:prstGeom>
          <a:ln w="254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flipH="1" flipV="1">
            <a:off x="5379262" y="2053602"/>
            <a:ext cx="304664" cy="261594"/>
          </a:xfrm>
          <a:prstGeom prst="straightConnector1">
            <a:avLst/>
          </a:prstGeom>
          <a:ln w="254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 flipV="1">
            <a:off x="4734552" y="2053602"/>
            <a:ext cx="292911" cy="251195"/>
          </a:xfrm>
          <a:prstGeom prst="straightConnector1">
            <a:avLst/>
          </a:prstGeom>
          <a:ln w="254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stCxn id="10" idx="2"/>
          </p:cNvCxnSpPr>
          <p:nvPr/>
        </p:nvCxnSpPr>
        <p:spPr>
          <a:xfrm flipH="1">
            <a:off x="2167607" y="1419586"/>
            <a:ext cx="71477" cy="43367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 flipH="1">
            <a:off x="2364309" y="1411183"/>
            <a:ext cx="71477" cy="43367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>
            <a:off x="4911952" y="1500129"/>
            <a:ext cx="165137" cy="368555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 flipH="1">
            <a:off x="5343525" y="1489624"/>
            <a:ext cx="109120" cy="41561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>
            <a:off x="9131158" y="1628019"/>
            <a:ext cx="284753" cy="25355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/>
          <p:nvPr/>
        </p:nvCxnSpPr>
        <p:spPr>
          <a:xfrm>
            <a:off x="9377167" y="1619422"/>
            <a:ext cx="284753" cy="25355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97751" y="3240284"/>
            <a:ext cx="713622" cy="5078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Transducer Head and Frequency</a:t>
            </a:r>
            <a:endParaRPr lang="en-US" sz="900" dirty="0"/>
          </a:p>
        </p:txBody>
      </p:sp>
      <p:cxnSp>
        <p:nvCxnSpPr>
          <p:cNvPr id="43" name="Straight Arrow Connector 42"/>
          <p:cNvCxnSpPr/>
          <p:nvPr/>
        </p:nvCxnSpPr>
        <p:spPr>
          <a:xfrm flipH="1">
            <a:off x="10311299" y="1548031"/>
            <a:ext cx="346290" cy="35720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2364309" y="2933726"/>
            <a:ext cx="946062" cy="2308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Same as above</a:t>
            </a:r>
            <a:endParaRPr lang="en-US" sz="900" dirty="0"/>
          </a:p>
        </p:txBody>
      </p:sp>
      <p:sp>
        <p:nvSpPr>
          <p:cNvPr id="50" name="TextBox 49"/>
          <p:cNvSpPr txBox="1"/>
          <p:nvPr/>
        </p:nvSpPr>
        <p:spPr>
          <a:xfrm>
            <a:off x="2364309" y="3931647"/>
            <a:ext cx="946062" cy="2308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Same as above</a:t>
            </a:r>
            <a:endParaRPr lang="en-US" sz="900" dirty="0"/>
          </a:p>
        </p:txBody>
      </p:sp>
      <p:sp>
        <p:nvSpPr>
          <p:cNvPr id="51" name="TextBox 50"/>
          <p:cNvSpPr txBox="1"/>
          <p:nvPr/>
        </p:nvSpPr>
        <p:spPr>
          <a:xfrm>
            <a:off x="2364309" y="4814152"/>
            <a:ext cx="946062" cy="2308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Same as above</a:t>
            </a:r>
            <a:endParaRPr lang="en-US" sz="900" dirty="0"/>
          </a:p>
        </p:txBody>
      </p:sp>
      <p:sp>
        <p:nvSpPr>
          <p:cNvPr id="53" name="TextBox 52"/>
          <p:cNvSpPr txBox="1"/>
          <p:nvPr/>
        </p:nvSpPr>
        <p:spPr>
          <a:xfrm>
            <a:off x="2364309" y="5629110"/>
            <a:ext cx="946062" cy="2308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Same as above</a:t>
            </a:r>
            <a:endParaRPr lang="en-US" sz="900" dirty="0"/>
          </a:p>
        </p:txBody>
      </p:sp>
      <p:cxnSp>
        <p:nvCxnSpPr>
          <p:cNvPr id="55" name="Straight Arrow Connector 54"/>
          <p:cNvCxnSpPr/>
          <p:nvPr/>
        </p:nvCxnSpPr>
        <p:spPr>
          <a:xfrm flipH="1">
            <a:off x="1504773" y="6417892"/>
            <a:ext cx="3710297" cy="14036"/>
          </a:xfrm>
          <a:prstGeom prst="straightConnector1">
            <a:avLst/>
          </a:prstGeom>
          <a:ln w="63500">
            <a:solidFill>
              <a:schemeClr val="tx1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545867" y="5744526"/>
            <a:ext cx="75478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dirty="0" err="1" smtClean="0"/>
              <a:t>Bulgin</a:t>
            </a:r>
            <a:r>
              <a:rPr lang="en-US" sz="900" dirty="0" smtClean="0"/>
              <a:t> Mini 2 Pin</a:t>
            </a:r>
            <a:endParaRPr lang="en-US" sz="900" dirty="0"/>
          </a:p>
        </p:txBody>
      </p:sp>
      <p:cxnSp>
        <p:nvCxnSpPr>
          <p:cNvPr id="59" name="Straight Arrow Connector 58"/>
          <p:cNvCxnSpPr/>
          <p:nvPr/>
        </p:nvCxnSpPr>
        <p:spPr>
          <a:xfrm flipH="1">
            <a:off x="5167925" y="5976643"/>
            <a:ext cx="346290" cy="35720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1036787" y="6247262"/>
            <a:ext cx="436334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Bare Wire</a:t>
            </a:r>
            <a:endParaRPr lang="en-US" sz="900" dirty="0"/>
          </a:p>
        </p:txBody>
      </p:sp>
      <p:sp>
        <p:nvSpPr>
          <p:cNvPr id="63" name="TextBox 62"/>
          <p:cNvSpPr txBox="1"/>
          <p:nvPr/>
        </p:nvSpPr>
        <p:spPr>
          <a:xfrm>
            <a:off x="2837340" y="6056847"/>
            <a:ext cx="910404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accent5"/>
                </a:solidFill>
              </a:rPr>
              <a:t>About 20ft</a:t>
            </a:r>
            <a:endParaRPr lang="en-US" sz="1200" dirty="0">
              <a:solidFill>
                <a:schemeClr val="accent5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97751" y="6240244"/>
            <a:ext cx="713622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Ground Cable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57020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02827" y="1822910"/>
            <a:ext cx="623843" cy="96567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38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893074" y="2937370"/>
            <a:ext cx="533597" cy="89011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70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893074" y="3976271"/>
            <a:ext cx="533599" cy="80815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120</a:t>
            </a:r>
            <a:endParaRPr lang="en-US" sz="1400" dirty="0"/>
          </a:p>
        </p:txBody>
      </p:sp>
      <p:sp>
        <p:nvSpPr>
          <p:cNvPr id="7" name="Rounded Rectangle 6"/>
          <p:cNvSpPr/>
          <p:nvPr/>
        </p:nvSpPr>
        <p:spPr>
          <a:xfrm>
            <a:off x="964641" y="4933212"/>
            <a:ext cx="462034" cy="663877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200</a:t>
            </a:r>
            <a:endParaRPr lang="en-US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1567346" y="1106541"/>
            <a:ext cx="1326383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Near Transducer Connectors</a:t>
            </a:r>
          </a:p>
          <a:p>
            <a:pPr algn="ctr"/>
            <a:r>
              <a:rPr lang="en-US" sz="900" dirty="0" smtClean="0"/>
              <a:t>(Subconn Micro Circular 10pin?)</a:t>
            </a:r>
            <a:endParaRPr lang="en-US" sz="900" dirty="0"/>
          </a:p>
        </p:txBody>
      </p:sp>
      <p:sp>
        <p:nvSpPr>
          <p:cNvPr id="11" name="TextBox 10"/>
          <p:cNvSpPr txBox="1"/>
          <p:nvPr/>
        </p:nvSpPr>
        <p:spPr>
          <a:xfrm>
            <a:off x="4171899" y="1329282"/>
            <a:ext cx="1326383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dirty="0" err="1" smtClean="0"/>
              <a:t>Souriau</a:t>
            </a:r>
            <a:r>
              <a:rPr lang="en-US" sz="900" dirty="0" smtClean="0"/>
              <a:t> Connectors 20ft from Transducer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1446956" y="2305747"/>
            <a:ext cx="803869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1426671" y="3382428"/>
            <a:ext cx="803869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1426670" y="4380349"/>
            <a:ext cx="803869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1426673" y="5265150"/>
            <a:ext cx="803869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2230538" y="2305734"/>
            <a:ext cx="2975986" cy="0"/>
          </a:xfrm>
          <a:prstGeom prst="straightConnector1">
            <a:avLst/>
          </a:prstGeom>
          <a:ln w="635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587633" y="1937859"/>
            <a:ext cx="472273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accent5"/>
                </a:solidFill>
              </a:rPr>
              <a:t>2ft ?</a:t>
            </a:r>
            <a:endParaRPr lang="en-US" sz="1200" dirty="0">
              <a:solidFill>
                <a:schemeClr val="accent5"/>
              </a:solidFill>
            </a:endParaRPr>
          </a:p>
        </p:txBody>
      </p:sp>
      <p:cxnSp>
        <p:nvCxnSpPr>
          <p:cNvPr id="38" name="Straight Arrow Connector 37"/>
          <p:cNvCxnSpPr>
            <a:stCxn id="41" idx="1"/>
          </p:cNvCxnSpPr>
          <p:nvPr/>
        </p:nvCxnSpPr>
        <p:spPr>
          <a:xfrm flipH="1" flipV="1">
            <a:off x="2120460" y="2407994"/>
            <a:ext cx="197912" cy="419742"/>
          </a:xfrm>
          <a:prstGeom prst="straightConnector1">
            <a:avLst/>
          </a:prstGeom>
          <a:ln w="254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2318372" y="2627681"/>
            <a:ext cx="852117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solidFill>
                  <a:srgbClr val="7030A0"/>
                </a:solidFill>
              </a:rPr>
              <a:t>Possible Future Work</a:t>
            </a:r>
            <a:endParaRPr lang="en-US" sz="1000" dirty="0">
              <a:solidFill>
                <a:srgbClr val="7030A0"/>
              </a:solidFill>
            </a:endParaRPr>
          </a:p>
        </p:txBody>
      </p:sp>
      <p:cxnSp>
        <p:nvCxnSpPr>
          <p:cNvPr id="44" name="Straight Arrow Connector 43"/>
          <p:cNvCxnSpPr/>
          <p:nvPr/>
        </p:nvCxnSpPr>
        <p:spPr>
          <a:xfrm flipV="1">
            <a:off x="4835090" y="2359707"/>
            <a:ext cx="134495" cy="219686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stCxn id="10" idx="2"/>
          </p:cNvCxnSpPr>
          <p:nvPr/>
        </p:nvCxnSpPr>
        <p:spPr>
          <a:xfrm flipH="1">
            <a:off x="2159061" y="1752872"/>
            <a:ext cx="71477" cy="43367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 flipH="1">
            <a:off x="2355763" y="1744469"/>
            <a:ext cx="71477" cy="43367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>
            <a:off x="4903406" y="1833415"/>
            <a:ext cx="165137" cy="368555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89205" y="3573570"/>
            <a:ext cx="713622" cy="5078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Transducer Head and Frequency</a:t>
            </a:r>
            <a:endParaRPr lang="en-US" sz="900" dirty="0"/>
          </a:p>
        </p:txBody>
      </p:sp>
      <p:sp>
        <p:nvSpPr>
          <p:cNvPr id="48" name="TextBox 47"/>
          <p:cNvSpPr txBox="1"/>
          <p:nvPr/>
        </p:nvSpPr>
        <p:spPr>
          <a:xfrm>
            <a:off x="2355763" y="3267012"/>
            <a:ext cx="946062" cy="2308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Same as above</a:t>
            </a:r>
            <a:endParaRPr lang="en-US" sz="900" dirty="0"/>
          </a:p>
        </p:txBody>
      </p:sp>
      <p:sp>
        <p:nvSpPr>
          <p:cNvPr id="50" name="TextBox 49"/>
          <p:cNvSpPr txBox="1"/>
          <p:nvPr/>
        </p:nvSpPr>
        <p:spPr>
          <a:xfrm>
            <a:off x="2355763" y="4264933"/>
            <a:ext cx="946062" cy="2308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Same as above</a:t>
            </a:r>
            <a:endParaRPr lang="en-US" sz="900" dirty="0"/>
          </a:p>
        </p:txBody>
      </p:sp>
      <p:sp>
        <p:nvSpPr>
          <p:cNvPr id="51" name="TextBox 50"/>
          <p:cNvSpPr txBox="1"/>
          <p:nvPr/>
        </p:nvSpPr>
        <p:spPr>
          <a:xfrm>
            <a:off x="2355763" y="5147438"/>
            <a:ext cx="946062" cy="2308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Same as above</a:t>
            </a:r>
            <a:endParaRPr lang="en-US" sz="900" dirty="0"/>
          </a:p>
        </p:txBody>
      </p:sp>
      <p:sp>
        <p:nvSpPr>
          <p:cNvPr id="55" name="TextBox 54"/>
          <p:cNvSpPr txBox="1"/>
          <p:nvPr/>
        </p:nvSpPr>
        <p:spPr>
          <a:xfrm>
            <a:off x="4573674" y="153211"/>
            <a:ext cx="2852058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Transducer Set Two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4289795" y="2627680"/>
            <a:ext cx="778748" cy="24622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solidFill>
                  <a:srgbClr val="C00000"/>
                </a:solidFill>
              </a:rPr>
              <a:t>To Be Done </a:t>
            </a:r>
            <a:endParaRPr lang="en-US" sz="1000" dirty="0">
              <a:solidFill>
                <a:srgbClr val="C00000"/>
              </a:solidFill>
            </a:endParaRPr>
          </a:p>
        </p:txBody>
      </p:sp>
      <p:cxnSp>
        <p:nvCxnSpPr>
          <p:cNvPr id="59" name="Straight Arrow Connector 58"/>
          <p:cNvCxnSpPr/>
          <p:nvPr/>
        </p:nvCxnSpPr>
        <p:spPr>
          <a:xfrm flipH="1" flipV="1">
            <a:off x="2472256" y="2407994"/>
            <a:ext cx="197916" cy="219687"/>
          </a:xfrm>
          <a:prstGeom prst="straightConnector1">
            <a:avLst/>
          </a:prstGeom>
          <a:ln w="254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2929948" y="1761005"/>
            <a:ext cx="1776756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accent5"/>
                </a:solidFill>
              </a:rPr>
              <a:t>18ft (20ft </a:t>
            </a:r>
            <a:r>
              <a:rPr lang="en-US" sz="1200" dirty="0" err="1" smtClean="0">
                <a:solidFill>
                  <a:schemeClr val="accent5"/>
                </a:solidFill>
              </a:rPr>
              <a:t>Ducer</a:t>
            </a:r>
            <a:r>
              <a:rPr lang="en-US" sz="1200" dirty="0" smtClean="0">
                <a:solidFill>
                  <a:schemeClr val="accent5"/>
                </a:solidFill>
              </a:rPr>
              <a:t> to Connector</a:t>
            </a:r>
            <a:endParaRPr lang="en-US" sz="1200" dirty="0">
              <a:solidFill>
                <a:schemeClr val="accent5"/>
              </a:solidFill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flipH="1" flipV="1">
            <a:off x="1426670" y="6210385"/>
            <a:ext cx="8968871" cy="38377"/>
          </a:xfrm>
          <a:prstGeom prst="straightConnector1">
            <a:avLst/>
          </a:prstGeom>
          <a:ln w="63500">
            <a:solidFill>
              <a:schemeClr val="tx1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0693096" y="5540737"/>
            <a:ext cx="75478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dirty="0" err="1" smtClean="0"/>
              <a:t>Bulgin</a:t>
            </a:r>
            <a:r>
              <a:rPr lang="en-US" sz="900" dirty="0" smtClean="0"/>
              <a:t> Mini 2 Pin</a:t>
            </a:r>
            <a:endParaRPr lang="en-US" sz="900" dirty="0"/>
          </a:p>
        </p:txBody>
      </p:sp>
      <p:cxnSp>
        <p:nvCxnSpPr>
          <p:cNvPr id="31" name="Straight Arrow Connector 30"/>
          <p:cNvCxnSpPr/>
          <p:nvPr/>
        </p:nvCxnSpPr>
        <p:spPr>
          <a:xfrm flipH="1">
            <a:off x="10315154" y="5772854"/>
            <a:ext cx="346290" cy="35720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1955167" y="5602152"/>
            <a:ext cx="436334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Bare Wire</a:t>
            </a:r>
            <a:endParaRPr lang="en-US" sz="900" dirty="0"/>
          </a:p>
        </p:txBody>
      </p:sp>
      <p:sp>
        <p:nvSpPr>
          <p:cNvPr id="33" name="TextBox 32"/>
          <p:cNvSpPr txBox="1"/>
          <p:nvPr/>
        </p:nvSpPr>
        <p:spPr>
          <a:xfrm>
            <a:off x="5544501" y="5805607"/>
            <a:ext cx="910404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accent5"/>
                </a:solidFill>
              </a:rPr>
              <a:t>60 to 65 </a:t>
            </a:r>
            <a:r>
              <a:rPr lang="en-US" sz="1200" dirty="0" err="1" smtClean="0">
                <a:solidFill>
                  <a:schemeClr val="accent5"/>
                </a:solidFill>
              </a:rPr>
              <a:t>ft</a:t>
            </a:r>
            <a:endParaRPr lang="en-US" sz="1200" dirty="0">
              <a:solidFill>
                <a:schemeClr val="accent5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89205" y="5978803"/>
            <a:ext cx="713622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Ground Cable</a:t>
            </a:r>
            <a:endParaRPr lang="en-US" sz="900" dirty="0"/>
          </a:p>
        </p:txBody>
      </p:sp>
      <p:cxnSp>
        <p:nvCxnSpPr>
          <p:cNvPr id="45" name="Straight Arrow Connector 44"/>
          <p:cNvCxnSpPr/>
          <p:nvPr/>
        </p:nvCxnSpPr>
        <p:spPr>
          <a:xfrm flipH="1">
            <a:off x="1560002" y="5725403"/>
            <a:ext cx="346290" cy="35720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8695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3674" y="153211"/>
            <a:ext cx="2852058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Deep Rated Transducers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913171" y="2193792"/>
            <a:ext cx="533597" cy="89011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70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913171" y="3232693"/>
            <a:ext cx="533599" cy="80815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120</a:t>
            </a:r>
            <a:endParaRPr lang="en-US" sz="1400" dirty="0"/>
          </a:p>
        </p:txBody>
      </p:sp>
      <p:sp>
        <p:nvSpPr>
          <p:cNvPr id="7" name="Rounded Rectangle 6"/>
          <p:cNvSpPr/>
          <p:nvPr/>
        </p:nvSpPr>
        <p:spPr>
          <a:xfrm>
            <a:off x="984733" y="4302752"/>
            <a:ext cx="462034" cy="663877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333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2039619" y="975780"/>
            <a:ext cx="1326383" cy="10618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Near Transducer Connectors</a:t>
            </a:r>
          </a:p>
          <a:p>
            <a:pPr algn="ctr"/>
            <a:r>
              <a:rPr lang="en-US" sz="900" dirty="0" smtClean="0"/>
              <a:t>(Burton </a:t>
            </a:r>
            <a:r>
              <a:rPr lang="en-US" sz="900" dirty="0"/>
              <a:t>c</a:t>
            </a:r>
            <a:r>
              <a:rPr lang="en-US" sz="900" dirty="0" smtClean="0"/>
              <a:t>onnector removed and Subconn Micro Circular 8pin 2ft pigtail spliced on as a replacement)</a:t>
            </a:r>
            <a:endParaRPr lang="en-US" sz="900" dirty="0"/>
          </a:p>
        </p:txBody>
      </p:sp>
      <p:sp>
        <p:nvSpPr>
          <p:cNvPr id="10" name="TextBox 9"/>
          <p:cNvSpPr txBox="1"/>
          <p:nvPr/>
        </p:nvSpPr>
        <p:spPr>
          <a:xfrm>
            <a:off x="2150885" y="2728824"/>
            <a:ext cx="472273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accent5"/>
                </a:solidFill>
              </a:rPr>
              <a:t>7ft</a:t>
            </a:r>
            <a:endParaRPr lang="en-US" sz="1200" dirty="0">
              <a:solidFill>
                <a:schemeClr val="accent5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2458181" y="2099519"/>
            <a:ext cx="116528" cy="40139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979555" y="2099519"/>
            <a:ext cx="310576" cy="40139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1446768" y="2557857"/>
            <a:ext cx="2022825" cy="137932"/>
            <a:chOff x="1446768" y="2557857"/>
            <a:chExt cx="2022825" cy="137932"/>
          </a:xfrm>
        </p:grpSpPr>
        <p:cxnSp>
          <p:nvCxnSpPr>
            <p:cNvPr id="5" name="Straight Arrow Connector 4"/>
            <p:cNvCxnSpPr/>
            <p:nvPr/>
          </p:nvCxnSpPr>
          <p:spPr>
            <a:xfrm flipV="1">
              <a:off x="1446768" y="2632105"/>
              <a:ext cx="2022825" cy="6745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2437981" y="2557857"/>
              <a:ext cx="376014" cy="1379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1530053" y="2227226"/>
            <a:ext cx="778748" cy="24622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accent6"/>
                </a:solidFill>
              </a:rPr>
              <a:t>Completed</a:t>
            </a:r>
            <a:endParaRPr lang="en-US" sz="1000" dirty="0">
              <a:solidFill>
                <a:schemeClr val="accent6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153224" y="3725187"/>
            <a:ext cx="472273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accent5"/>
                </a:solidFill>
              </a:rPr>
              <a:t>7ft</a:t>
            </a:r>
            <a:endParaRPr lang="en-US" sz="1200" dirty="0">
              <a:solidFill>
                <a:schemeClr val="accent5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530053" y="3216927"/>
            <a:ext cx="778748" cy="24622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accent6"/>
                </a:solidFill>
              </a:rPr>
              <a:t>Completed</a:t>
            </a:r>
            <a:endParaRPr lang="en-US" sz="1000" dirty="0">
              <a:solidFill>
                <a:schemeClr val="accent6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556302" y="4287890"/>
            <a:ext cx="778748" cy="24622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solidFill>
                  <a:srgbClr val="C00000"/>
                </a:solidFill>
              </a:rPr>
              <a:t>To Be Done </a:t>
            </a:r>
            <a:endParaRPr lang="en-US" sz="1000" dirty="0">
              <a:solidFill>
                <a:srgbClr val="C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150565" y="4777904"/>
            <a:ext cx="472273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accent5"/>
                </a:solidFill>
              </a:rPr>
              <a:t>7ft</a:t>
            </a:r>
            <a:endParaRPr lang="en-US" sz="1200" dirty="0">
              <a:solidFill>
                <a:schemeClr val="accent5"/>
              </a:solidFill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1446767" y="3551107"/>
            <a:ext cx="2022825" cy="137932"/>
            <a:chOff x="1446768" y="2557857"/>
            <a:chExt cx="2022825" cy="137932"/>
          </a:xfrm>
        </p:grpSpPr>
        <p:cxnSp>
          <p:nvCxnSpPr>
            <p:cNvPr id="32" name="Straight Arrow Connector 31"/>
            <p:cNvCxnSpPr/>
            <p:nvPr/>
          </p:nvCxnSpPr>
          <p:spPr>
            <a:xfrm flipV="1">
              <a:off x="1446768" y="2632105"/>
              <a:ext cx="2022825" cy="6745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32"/>
            <p:cNvSpPr/>
            <p:nvPr/>
          </p:nvSpPr>
          <p:spPr>
            <a:xfrm>
              <a:off x="2437981" y="2557857"/>
              <a:ext cx="376014" cy="1379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446766" y="4549639"/>
            <a:ext cx="2022825" cy="137932"/>
            <a:chOff x="1446768" y="2557857"/>
            <a:chExt cx="2022825" cy="137932"/>
          </a:xfrm>
        </p:grpSpPr>
        <p:cxnSp>
          <p:nvCxnSpPr>
            <p:cNvPr id="35" name="Straight Arrow Connector 34"/>
            <p:cNvCxnSpPr/>
            <p:nvPr/>
          </p:nvCxnSpPr>
          <p:spPr>
            <a:xfrm flipV="1">
              <a:off x="1446768" y="2632105"/>
              <a:ext cx="2022825" cy="6745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Rectangle 35"/>
            <p:cNvSpPr/>
            <p:nvPr/>
          </p:nvSpPr>
          <p:spPr>
            <a:xfrm>
              <a:off x="2437981" y="2557857"/>
              <a:ext cx="376014" cy="1379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7" name="Straight Arrow Connector 36"/>
          <p:cNvCxnSpPr/>
          <p:nvPr/>
        </p:nvCxnSpPr>
        <p:spPr>
          <a:xfrm flipH="1" flipV="1">
            <a:off x="3531950" y="4619618"/>
            <a:ext cx="4800200" cy="11014"/>
          </a:xfrm>
          <a:prstGeom prst="straightConnector1">
            <a:avLst/>
          </a:prstGeom>
          <a:ln w="635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3910482" y="3689039"/>
            <a:ext cx="1326383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Subconn Micro Circular 8pin 2ft pigtail spliced to standard transducer cable</a:t>
            </a:r>
            <a:endParaRPr lang="en-US" sz="900" dirty="0"/>
          </a:p>
        </p:txBody>
      </p:sp>
      <p:sp>
        <p:nvSpPr>
          <p:cNvPr id="39" name="TextBox 38"/>
          <p:cNvSpPr txBox="1"/>
          <p:nvPr/>
        </p:nvSpPr>
        <p:spPr>
          <a:xfrm>
            <a:off x="5695913" y="4777904"/>
            <a:ext cx="472273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accent5"/>
                </a:solidFill>
              </a:rPr>
              <a:t>13ft</a:t>
            </a:r>
            <a:endParaRPr lang="en-US" sz="1200" dirty="0">
              <a:solidFill>
                <a:schemeClr val="accent5"/>
              </a:solidFill>
            </a:endParaRPr>
          </a:p>
        </p:txBody>
      </p:sp>
      <p:cxnSp>
        <p:nvCxnSpPr>
          <p:cNvPr id="40" name="Straight Arrow Connector 39"/>
          <p:cNvCxnSpPr/>
          <p:nvPr/>
        </p:nvCxnSpPr>
        <p:spPr>
          <a:xfrm flipH="1">
            <a:off x="3708875" y="4105094"/>
            <a:ext cx="198355" cy="444545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7037385" y="3817520"/>
            <a:ext cx="1326383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dirty="0" err="1" smtClean="0"/>
              <a:t>Souriau</a:t>
            </a:r>
            <a:r>
              <a:rPr lang="en-US" sz="900" dirty="0" smtClean="0"/>
              <a:t> Connectors 20ft from Transducer</a:t>
            </a:r>
          </a:p>
        </p:txBody>
      </p:sp>
      <p:cxnSp>
        <p:nvCxnSpPr>
          <p:cNvPr id="42" name="Straight Arrow Connector 41"/>
          <p:cNvCxnSpPr/>
          <p:nvPr/>
        </p:nvCxnSpPr>
        <p:spPr>
          <a:xfrm>
            <a:off x="7823596" y="4192472"/>
            <a:ext cx="294909" cy="357167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5542675" y="4292366"/>
            <a:ext cx="778748" cy="24622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solidFill>
                  <a:srgbClr val="C00000"/>
                </a:solidFill>
              </a:rPr>
              <a:t>To Be Done </a:t>
            </a:r>
            <a:endParaRPr lang="en-US" sz="1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361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3673" y="136120"/>
            <a:ext cx="2852058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Extra </a:t>
            </a:r>
            <a:r>
              <a:rPr lang="en-US" sz="1400" b="1" dirty="0" err="1" smtClean="0"/>
              <a:t>Ducers</a:t>
            </a:r>
            <a:r>
              <a:rPr lang="en-US" sz="1400" b="1" dirty="0" smtClean="0"/>
              <a:t> and Cable Adapters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 flipH="1" flipV="1">
            <a:off x="2591913" y="5072258"/>
            <a:ext cx="6601766" cy="30145"/>
          </a:xfrm>
          <a:prstGeom prst="straightConnector1">
            <a:avLst/>
          </a:prstGeom>
          <a:ln w="635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034548" y="4268164"/>
            <a:ext cx="1326383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Near Transducer Connector</a:t>
            </a:r>
          </a:p>
          <a:p>
            <a:pPr algn="ctr"/>
            <a:r>
              <a:rPr lang="en-US" sz="900" dirty="0" smtClean="0"/>
              <a:t>(Subconn Micro Circular 10pin?)</a:t>
            </a:r>
            <a:endParaRPr lang="en-US" sz="900" dirty="0"/>
          </a:p>
        </p:txBody>
      </p:sp>
      <p:sp>
        <p:nvSpPr>
          <p:cNvPr id="7" name="TextBox 6"/>
          <p:cNvSpPr txBox="1"/>
          <p:nvPr/>
        </p:nvSpPr>
        <p:spPr>
          <a:xfrm>
            <a:off x="8302825" y="4409818"/>
            <a:ext cx="1326383" cy="5078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Near topside transceiver connection</a:t>
            </a:r>
          </a:p>
          <a:p>
            <a:pPr algn="ctr"/>
            <a:r>
              <a:rPr lang="en-US" sz="900" dirty="0" smtClean="0"/>
              <a:t>(</a:t>
            </a:r>
            <a:r>
              <a:rPr lang="en-US" sz="900" dirty="0" err="1"/>
              <a:t>Souriau</a:t>
            </a:r>
            <a:r>
              <a:rPr lang="en-US" sz="900" dirty="0"/>
              <a:t> </a:t>
            </a:r>
            <a:r>
              <a:rPr lang="en-US" sz="900" dirty="0" smtClean="0"/>
              <a:t>Connector)</a:t>
            </a:r>
            <a:endParaRPr lang="en-US" sz="900" dirty="0"/>
          </a:p>
        </p:txBody>
      </p:sp>
      <p:sp>
        <p:nvSpPr>
          <p:cNvPr id="8" name="TextBox 7"/>
          <p:cNvSpPr txBox="1"/>
          <p:nvPr/>
        </p:nvSpPr>
        <p:spPr>
          <a:xfrm>
            <a:off x="5279007" y="4640650"/>
            <a:ext cx="1219201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accent5"/>
                </a:solidFill>
              </a:rPr>
              <a:t>4</a:t>
            </a:r>
            <a:r>
              <a:rPr lang="en-US" sz="1200" dirty="0" smtClean="0">
                <a:solidFill>
                  <a:schemeClr val="accent5"/>
                </a:solidFill>
              </a:rPr>
              <a:t>0 to 60ft ???</a:t>
            </a:r>
            <a:endParaRPr lang="en-US" sz="1200" dirty="0">
              <a:solidFill>
                <a:schemeClr val="accent5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62548" y="5257012"/>
            <a:ext cx="852117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solidFill>
                  <a:srgbClr val="7030A0"/>
                </a:solidFill>
              </a:rPr>
              <a:t>Possible Future Work</a:t>
            </a:r>
            <a:endParaRPr lang="en-US" sz="1000" dirty="0">
              <a:solidFill>
                <a:srgbClr val="7030A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42255" y="920469"/>
            <a:ext cx="533597" cy="89011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70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1275852" y="1365528"/>
            <a:ext cx="9696948" cy="1799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255326" y="3274776"/>
            <a:ext cx="3266559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accent5"/>
                </a:solidFill>
              </a:rPr>
              <a:t>About 40ft</a:t>
            </a:r>
          </a:p>
          <a:p>
            <a:pPr algn="ctr"/>
            <a:r>
              <a:rPr lang="en-US" sz="1200" dirty="0" smtClean="0">
                <a:solidFill>
                  <a:schemeClr val="accent5"/>
                </a:solidFill>
              </a:rPr>
              <a:t>(left over cable from transducer set 2 cuts?)</a:t>
            </a:r>
            <a:endParaRPr lang="en-US" sz="1200" dirty="0">
              <a:solidFill>
                <a:schemeClr val="accent5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455845" y="492026"/>
            <a:ext cx="137167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dirty="0" err="1" smtClean="0"/>
              <a:t>Souriau</a:t>
            </a:r>
            <a:r>
              <a:rPr lang="en-US" sz="900" dirty="0" smtClean="0"/>
              <a:t> </a:t>
            </a:r>
            <a:r>
              <a:rPr lang="en-US" sz="900" dirty="0"/>
              <a:t>c</a:t>
            </a:r>
            <a:r>
              <a:rPr lang="en-US" sz="900" dirty="0" smtClean="0"/>
              <a:t>onnector to plug into transceiver box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10406011" y="898709"/>
            <a:ext cx="353144" cy="379727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2587723" y="3174575"/>
            <a:ext cx="6601766" cy="30145"/>
          </a:xfrm>
          <a:prstGeom prst="straightConnector1">
            <a:avLst/>
          </a:prstGeom>
          <a:ln w="635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8351925" y="2541696"/>
            <a:ext cx="137167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dirty="0" err="1" smtClean="0"/>
              <a:t>Souriau</a:t>
            </a:r>
            <a:r>
              <a:rPr lang="en-US" sz="900" dirty="0" smtClean="0"/>
              <a:t> </a:t>
            </a:r>
            <a:r>
              <a:rPr lang="en-US" sz="900" dirty="0"/>
              <a:t>c</a:t>
            </a:r>
            <a:r>
              <a:rPr lang="en-US" sz="900" dirty="0" smtClean="0"/>
              <a:t>onnector to plug into transceiver box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034548" y="2617690"/>
            <a:ext cx="1148556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Subconn MCIL8F</a:t>
            </a:r>
          </a:p>
          <a:p>
            <a:pPr algn="ctr"/>
            <a:r>
              <a:rPr lang="en-US" sz="1000" dirty="0" smtClean="0"/>
              <a:t>(pigtail)</a:t>
            </a:r>
            <a:endParaRPr lang="en-US" sz="1000" dirty="0"/>
          </a:p>
        </p:txBody>
      </p:sp>
      <p:sp>
        <p:nvSpPr>
          <p:cNvPr id="19" name="TextBox 18"/>
          <p:cNvSpPr txBox="1"/>
          <p:nvPr/>
        </p:nvSpPr>
        <p:spPr>
          <a:xfrm>
            <a:off x="4633189" y="1008334"/>
            <a:ext cx="2510832" cy="24622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Intended to use for test calibrations in tank</a:t>
            </a:r>
            <a:endParaRPr lang="en-US" sz="1000" dirty="0"/>
          </a:p>
        </p:txBody>
      </p:sp>
      <p:sp>
        <p:nvSpPr>
          <p:cNvPr id="20" name="TextBox 19"/>
          <p:cNvSpPr txBox="1"/>
          <p:nvPr/>
        </p:nvSpPr>
        <p:spPr>
          <a:xfrm>
            <a:off x="4462576" y="2695584"/>
            <a:ext cx="285205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Intended to use for test calibrations in tank</a:t>
            </a:r>
          </a:p>
          <a:p>
            <a:pPr algn="ctr"/>
            <a:r>
              <a:rPr lang="en-US" sz="1000" dirty="0" smtClean="0"/>
              <a:t>(will we need this one or are there other options?)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494534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21906" y="205099"/>
            <a:ext cx="7306654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Transducer Cable Work Phases</a:t>
            </a:r>
          </a:p>
          <a:p>
            <a:pPr algn="ctr"/>
            <a:endParaRPr lang="en-US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>
                <a:solidFill>
                  <a:schemeClr val="accent6"/>
                </a:solidFill>
              </a:rPr>
              <a:t>Partial work on transducer set #1 (completed)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 smtClean="0">
                <a:solidFill>
                  <a:schemeClr val="accent6"/>
                </a:solidFill>
              </a:rPr>
              <a:t>New 20ft from transducer connectors (</a:t>
            </a:r>
            <a:r>
              <a:rPr lang="en-US" sz="1400" dirty="0" err="1" smtClean="0">
                <a:solidFill>
                  <a:schemeClr val="accent6"/>
                </a:solidFill>
              </a:rPr>
              <a:t>Souriau</a:t>
            </a:r>
            <a:r>
              <a:rPr lang="en-US" sz="1400" dirty="0" smtClean="0">
                <a:solidFill>
                  <a:schemeClr val="accent6"/>
                </a:solidFill>
              </a:rPr>
              <a:t> connectors)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 smtClean="0">
                <a:solidFill>
                  <a:schemeClr val="accent6"/>
                </a:solidFill>
              </a:rPr>
              <a:t>New 40ft extension cables with new </a:t>
            </a:r>
            <a:r>
              <a:rPr lang="en-US" sz="1400" dirty="0" err="1" smtClean="0">
                <a:solidFill>
                  <a:schemeClr val="accent6"/>
                </a:solidFill>
              </a:rPr>
              <a:t>Souriau</a:t>
            </a:r>
            <a:r>
              <a:rPr lang="en-US" sz="1400" dirty="0" smtClean="0">
                <a:solidFill>
                  <a:schemeClr val="accent6"/>
                </a:solidFill>
              </a:rPr>
              <a:t> connectors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 smtClean="0">
                <a:solidFill>
                  <a:schemeClr val="accent6"/>
                </a:solidFill>
              </a:rPr>
              <a:t>Ground cable</a:t>
            </a:r>
          </a:p>
          <a:p>
            <a:pPr marL="800100" lvl="1" indent="-342900">
              <a:buFont typeface="+mj-lt"/>
              <a:buAutoNum type="arabicPeriod"/>
            </a:pPr>
            <a:endParaRPr lang="en-US" sz="1400" dirty="0" smtClean="0">
              <a:solidFill>
                <a:schemeClr val="accent6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b="1" dirty="0" smtClean="0"/>
              <a:t>Partial work on transducer set #2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b="1" dirty="0"/>
              <a:t>New 20ft from transducer connectors (</a:t>
            </a:r>
            <a:r>
              <a:rPr lang="en-US" sz="1400" b="1" dirty="0" err="1"/>
              <a:t>Souriau</a:t>
            </a:r>
            <a:r>
              <a:rPr lang="en-US" sz="1400" b="1" dirty="0"/>
              <a:t> </a:t>
            </a:r>
            <a:r>
              <a:rPr lang="en-US" sz="1400" b="1" dirty="0" smtClean="0"/>
              <a:t>connectors – Male 10pin)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sz="1400" b="1" dirty="0" smtClean="0"/>
              <a:t>4 transducers total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b="1" dirty="0" smtClean="0"/>
              <a:t>New longer ground cable with </a:t>
            </a:r>
            <a:r>
              <a:rPr lang="en-US" sz="1400" b="1" dirty="0" err="1" smtClean="0"/>
              <a:t>Bulgin</a:t>
            </a:r>
            <a:r>
              <a:rPr lang="en-US" sz="1400" b="1" dirty="0" smtClean="0"/>
              <a:t> Mini connector (40 to 60ft?)</a:t>
            </a:r>
          </a:p>
          <a:p>
            <a:pPr marL="800100" lvl="1" indent="-342900">
              <a:buFont typeface="+mj-lt"/>
              <a:buAutoNum type="arabicPeriod"/>
            </a:pPr>
            <a:endParaRPr lang="en-US" sz="1400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1400" b="1" dirty="0" smtClean="0"/>
              <a:t>Deep rated 333kHz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b="1" dirty="0" smtClean="0"/>
              <a:t>Remove Burton connector and splice on 8 pin Male Subconn connector (MCIL8M)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b="1" dirty="0" smtClean="0"/>
              <a:t>Make Subconn to </a:t>
            </a:r>
            <a:r>
              <a:rPr lang="en-US" sz="1400" b="1" dirty="0" err="1" smtClean="0"/>
              <a:t>Souriau</a:t>
            </a:r>
            <a:r>
              <a:rPr lang="en-US" sz="1400" b="1" dirty="0" smtClean="0"/>
              <a:t> connector </a:t>
            </a:r>
            <a:r>
              <a:rPr lang="en-US" sz="1400" b="1" dirty="0" err="1" smtClean="0"/>
              <a:t>extention</a:t>
            </a:r>
            <a:r>
              <a:rPr lang="en-US" sz="1400" b="1" dirty="0" smtClean="0"/>
              <a:t> – 8 pin Female Subconn to 10 pin male </a:t>
            </a:r>
            <a:r>
              <a:rPr lang="en-US" sz="1400" b="1" dirty="0" err="1" smtClean="0"/>
              <a:t>Souriau</a:t>
            </a:r>
            <a:endParaRPr lang="en-US" sz="1400" b="1" dirty="0" smtClean="0"/>
          </a:p>
          <a:p>
            <a:pPr marL="800100" lvl="1" indent="-342900">
              <a:buFont typeface="+mj-lt"/>
              <a:buAutoNum type="arabicPeriod"/>
            </a:pPr>
            <a:endParaRPr lang="en-US" sz="1400" b="1" dirty="0"/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/>
              <a:t>Make </a:t>
            </a:r>
            <a:r>
              <a:rPr lang="en-US" sz="1400" dirty="0" err="1" smtClean="0"/>
              <a:t>Souriau</a:t>
            </a:r>
            <a:r>
              <a:rPr lang="en-US" sz="1400" dirty="0" smtClean="0"/>
              <a:t> to Amphenol adapters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 smtClean="0"/>
              <a:t>5 total</a:t>
            </a:r>
          </a:p>
          <a:p>
            <a:pPr marL="800100" lvl="1" indent="-342900">
              <a:buFont typeface="+mj-lt"/>
              <a:buAutoNum type="arabicPeriod"/>
            </a:pPr>
            <a:endParaRPr lang="en-US" sz="14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/>
              <a:t>Add </a:t>
            </a:r>
            <a:r>
              <a:rPr lang="en-US" sz="1400" dirty="0" err="1" smtClean="0"/>
              <a:t>Souriau</a:t>
            </a:r>
            <a:r>
              <a:rPr lang="en-US" sz="1400" dirty="0" smtClean="0"/>
              <a:t> connector (male 10 pin) to end of extra 70kHz transducer</a:t>
            </a:r>
          </a:p>
          <a:p>
            <a:pPr marL="342900" indent="-342900">
              <a:buFont typeface="+mj-lt"/>
              <a:buAutoNum type="arabicPeriod"/>
            </a:pPr>
            <a:endParaRPr lang="en-US" sz="14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/>
              <a:t>Make Subconn MCIL8F to </a:t>
            </a:r>
            <a:r>
              <a:rPr lang="en-US" sz="1400" dirty="0" err="1" smtClean="0"/>
              <a:t>Souriau</a:t>
            </a:r>
            <a:r>
              <a:rPr lang="en-US" sz="1400" dirty="0" smtClean="0"/>
              <a:t> extension </a:t>
            </a:r>
            <a:r>
              <a:rPr lang="en-US" sz="1400" dirty="0" smtClean="0"/>
              <a:t>cable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 smtClean="0"/>
              <a:t>For in tank cal</a:t>
            </a:r>
            <a:r>
              <a:rPr lang="en-US" sz="1400" dirty="0" smtClean="0"/>
              <a:t>ibration tests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 smtClean="0"/>
              <a:t>Utilize lef</a:t>
            </a:r>
            <a:r>
              <a:rPr lang="en-US" sz="1400" dirty="0" smtClean="0"/>
              <a:t>t over cable from transducer set #2 cuts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sz="1400" dirty="0" smtClean="0"/>
              <a:t>Can be full length of remaining cable from on of the transducers which should end up being about 40+ </a:t>
            </a:r>
            <a:r>
              <a:rPr lang="en-US" sz="1400" dirty="0" err="1" smtClean="0"/>
              <a:t>ft</a:t>
            </a:r>
            <a:endParaRPr lang="en-US" sz="1400" dirty="0"/>
          </a:p>
          <a:p>
            <a:pPr marL="800100" lvl="1" indent="-342900">
              <a:buFont typeface="+mj-lt"/>
              <a:buAutoNum type="arabicPeriod"/>
            </a:pP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23365" y="2285454"/>
            <a:ext cx="1326383" cy="5078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Priority work for middle of June Rachel Carson cruises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1549748" y="1990888"/>
            <a:ext cx="612337" cy="358617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1549748" y="2717435"/>
            <a:ext cx="612337" cy="256014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8294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21" y="0"/>
            <a:ext cx="105895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244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3674" y="153211"/>
            <a:ext cx="2852058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Deep Rated Transducers</a:t>
            </a:r>
          </a:p>
          <a:p>
            <a:pPr algn="ctr"/>
            <a:r>
              <a:rPr lang="en-US" sz="1400" b="1" dirty="0" smtClean="0"/>
              <a:t>Burton Connector Removal and 8 Pin Subconn Replacement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295808" y="2296838"/>
            <a:ext cx="462034" cy="663877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333</a:t>
            </a:r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3497732" y="2837310"/>
            <a:ext cx="472273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accent5"/>
                </a:solidFill>
              </a:rPr>
              <a:t>5ft</a:t>
            </a:r>
            <a:endParaRPr lang="en-US" sz="1200" dirty="0">
              <a:solidFill>
                <a:schemeClr val="accent5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2757841" y="2617973"/>
            <a:ext cx="2022825" cy="6745"/>
          </a:xfrm>
          <a:prstGeom prst="straightConnector1">
            <a:avLst/>
          </a:prstGeom>
          <a:ln w="635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7" t="24469" r="33642" b="56776"/>
          <a:stretch/>
        </p:blipFill>
        <p:spPr>
          <a:xfrm>
            <a:off x="2453674" y="4783017"/>
            <a:ext cx="2491992" cy="1286190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9" name="Group 18"/>
          <p:cNvGrpSpPr/>
          <p:nvPr/>
        </p:nvGrpSpPr>
        <p:grpSpPr>
          <a:xfrm>
            <a:off x="4780666" y="1417801"/>
            <a:ext cx="469167" cy="2400344"/>
            <a:chOff x="3096206" y="1548260"/>
            <a:chExt cx="469167" cy="2400344"/>
          </a:xfrm>
        </p:grpSpPr>
        <p:sp>
          <p:nvSpPr>
            <p:cNvPr id="9" name="Rectangle 8"/>
            <p:cNvSpPr/>
            <p:nvPr/>
          </p:nvSpPr>
          <p:spPr>
            <a:xfrm>
              <a:off x="3096206" y="1548260"/>
              <a:ext cx="221064" cy="240034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339890" y="1548261"/>
              <a:ext cx="225483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1</a:t>
              </a:r>
              <a:endParaRPr lang="en-US" sz="12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339890" y="1825260"/>
              <a:ext cx="225483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4</a:t>
              </a:r>
              <a:endParaRPr lang="en-US" sz="12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339890" y="2168387"/>
              <a:ext cx="225483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2</a:t>
              </a:r>
              <a:endParaRPr lang="en-US" sz="12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339890" y="2452636"/>
              <a:ext cx="225483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5</a:t>
              </a:r>
              <a:endParaRPr lang="en-US" sz="12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339890" y="2794190"/>
              <a:ext cx="225483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3</a:t>
              </a:r>
              <a:endParaRPr lang="en-US" sz="12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339890" y="3071189"/>
              <a:ext cx="225483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6</a:t>
              </a:r>
              <a:endParaRPr lang="en-US" sz="12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339889" y="3398191"/>
              <a:ext cx="225483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7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339888" y="3671605"/>
              <a:ext cx="225483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8</a:t>
              </a: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3538309" y="1776317"/>
            <a:ext cx="1148556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Burton Connector</a:t>
            </a:r>
          </a:p>
          <a:p>
            <a:pPr algn="ctr"/>
            <a:r>
              <a:rPr lang="en-US" sz="1000" dirty="0" smtClean="0"/>
              <a:t>(to be removed)</a:t>
            </a:r>
            <a:endParaRPr lang="en-US" sz="1000" dirty="0"/>
          </a:p>
        </p:txBody>
      </p:sp>
      <p:sp>
        <p:nvSpPr>
          <p:cNvPr id="21" name="Rectangle 20"/>
          <p:cNvSpPr/>
          <p:nvPr/>
        </p:nvSpPr>
        <p:spPr>
          <a:xfrm>
            <a:off x="7024554" y="1416039"/>
            <a:ext cx="221064" cy="2400343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6776451" y="1417802"/>
            <a:ext cx="225483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1</a:t>
            </a:r>
            <a:endParaRPr lang="en-US" sz="1200" dirty="0"/>
          </a:p>
        </p:txBody>
      </p:sp>
      <p:sp>
        <p:nvSpPr>
          <p:cNvPr id="24" name="TextBox 23"/>
          <p:cNvSpPr txBox="1"/>
          <p:nvPr/>
        </p:nvSpPr>
        <p:spPr>
          <a:xfrm>
            <a:off x="6776451" y="1694801"/>
            <a:ext cx="225483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2</a:t>
            </a:r>
            <a:endParaRPr lang="en-US" sz="1200" dirty="0"/>
          </a:p>
        </p:txBody>
      </p:sp>
      <p:sp>
        <p:nvSpPr>
          <p:cNvPr id="25" name="TextBox 24"/>
          <p:cNvSpPr txBox="1"/>
          <p:nvPr/>
        </p:nvSpPr>
        <p:spPr>
          <a:xfrm>
            <a:off x="6776451" y="2037928"/>
            <a:ext cx="225483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3</a:t>
            </a:r>
            <a:endParaRPr lang="en-US" sz="1200" dirty="0"/>
          </a:p>
        </p:txBody>
      </p:sp>
      <p:sp>
        <p:nvSpPr>
          <p:cNvPr id="26" name="TextBox 25"/>
          <p:cNvSpPr txBox="1"/>
          <p:nvPr/>
        </p:nvSpPr>
        <p:spPr>
          <a:xfrm>
            <a:off x="6776451" y="2322177"/>
            <a:ext cx="225483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4</a:t>
            </a:r>
            <a:endParaRPr lang="en-US" sz="1200" dirty="0"/>
          </a:p>
        </p:txBody>
      </p:sp>
      <p:sp>
        <p:nvSpPr>
          <p:cNvPr id="27" name="TextBox 26"/>
          <p:cNvSpPr txBox="1"/>
          <p:nvPr/>
        </p:nvSpPr>
        <p:spPr>
          <a:xfrm>
            <a:off x="6776451" y="2663731"/>
            <a:ext cx="225483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5</a:t>
            </a:r>
            <a:endParaRPr lang="en-US" sz="1200" dirty="0"/>
          </a:p>
        </p:txBody>
      </p:sp>
      <p:sp>
        <p:nvSpPr>
          <p:cNvPr id="28" name="TextBox 27"/>
          <p:cNvSpPr txBox="1"/>
          <p:nvPr/>
        </p:nvSpPr>
        <p:spPr>
          <a:xfrm>
            <a:off x="6776451" y="2940730"/>
            <a:ext cx="225483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6</a:t>
            </a:r>
            <a:endParaRPr lang="en-US" sz="1200" dirty="0"/>
          </a:p>
        </p:txBody>
      </p:sp>
      <p:sp>
        <p:nvSpPr>
          <p:cNvPr id="29" name="TextBox 28"/>
          <p:cNvSpPr txBox="1"/>
          <p:nvPr/>
        </p:nvSpPr>
        <p:spPr>
          <a:xfrm>
            <a:off x="6776450" y="3267732"/>
            <a:ext cx="225483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7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776449" y="3541146"/>
            <a:ext cx="225483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8</a:t>
            </a:r>
          </a:p>
        </p:txBody>
      </p:sp>
      <p:cxnSp>
        <p:nvCxnSpPr>
          <p:cNvPr id="31" name="Straight Arrow Connector 30"/>
          <p:cNvCxnSpPr/>
          <p:nvPr/>
        </p:nvCxnSpPr>
        <p:spPr>
          <a:xfrm flipV="1">
            <a:off x="7245617" y="2599176"/>
            <a:ext cx="638676" cy="6746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84" t="11282" r="5950" b="48425"/>
          <a:stretch/>
        </p:blipFill>
        <p:spPr>
          <a:xfrm>
            <a:off x="7379996" y="4484938"/>
            <a:ext cx="2238282" cy="18823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3" name="TextBox 32"/>
          <p:cNvSpPr txBox="1"/>
          <p:nvPr/>
        </p:nvSpPr>
        <p:spPr>
          <a:xfrm>
            <a:off x="7954274" y="2482811"/>
            <a:ext cx="1148556" cy="24622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Subconn MCIL8M</a:t>
            </a:r>
            <a:endParaRPr lang="en-US" sz="1000" dirty="0"/>
          </a:p>
        </p:txBody>
      </p:sp>
      <p:cxnSp>
        <p:nvCxnSpPr>
          <p:cNvPr id="35" name="Straight Arrow Connector 34"/>
          <p:cNvCxnSpPr>
            <a:endCxn id="23" idx="1"/>
          </p:cNvCxnSpPr>
          <p:nvPr/>
        </p:nvCxnSpPr>
        <p:spPr>
          <a:xfrm>
            <a:off x="5272453" y="1556141"/>
            <a:ext cx="1503998" cy="161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5261143" y="1843201"/>
            <a:ext cx="1503998" cy="161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5272453" y="2172736"/>
            <a:ext cx="1503998" cy="161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5261143" y="2460563"/>
            <a:ext cx="1503998" cy="161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5261143" y="2802997"/>
            <a:ext cx="1503998" cy="161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5261143" y="3077925"/>
            <a:ext cx="1503998" cy="161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5256950" y="3405498"/>
            <a:ext cx="1503998" cy="161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5256950" y="3679484"/>
            <a:ext cx="1503998" cy="161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7322564" y="2849376"/>
            <a:ext cx="472273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accent5"/>
                </a:solidFill>
              </a:rPr>
              <a:t>2ft</a:t>
            </a:r>
            <a:endParaRPr lang="en-US" sz="1200" dirty="0">
              <a:solidFill>
                <a:schemeClr val="accent5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9229923" y="1016937"/>
            <a:ext cx="114855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solidFill>
                  <a:srgbClr val="FF0000"/>
                </a:solidFill>
              </a:rPr>
              <a:t>See deep rated transducer 70 and 120kHz if example work is helpful</a:t>
            </a:r>
            <a:endParaRPr lang="en-US" sz="1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1083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94738" y="354178"/>
            <a:ext cx="3032928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Subconn MCIL8 to </a:t>
            </a:r>
            <a:r>
              <a:rPr lang="en-US" sz="1400" b="1" dirty="0" err="1" smtClean="0"/>
              <a:t>Souriau</a:t>
            </a:r>
            <a:r>
              <a:rPr lang="en-US" sz="1400" b="1" dirty="0" smtClean="0"/>
              <a:t> Connectors</a:t>
            </a:r>
          </a:p>
          <a:p>
            <a:pPr algn="ctr"/>
            <a:r>
              <a:rPr lang="en-US" sz="1400" b="1" dirty="0" smtClean="0"/>
              <a:t>Extension for Deep Rated 333kHz Transducer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001730" y="1856077"/>
            <a:ext cx="469167" cy="2400344"/>
            <a:chOff x="3096206" y="1548260"/>
            <a:chExt cx="469167" cy="2400344"/>
          </a:xfrm>
        </p:grpSpPr>
        <p:sp>
          <p:nvSpPr>
            <p:cNvPr id="4" name="Rectangle 3"/>
            <p:cNvSpPr/>
            <p:nvPr/>
          </p:nvSpPr>
          <p:spPr>
            <a:xfrm>
              <a:off x="3096206" y="1548260"/>
              <a:ext cx="221064" cy="2400343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339890" y="1548261"/>
              <a:ext cx="225483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1</a:t>
              </a:r>
              <a:endParaRPr lang="en-US" sz="12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339890" y="1825260"/>
              <a:ext cx="225483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2</a:t>
              </a:r>
              <a:endParaRPr lang="en-US" sz="12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339890" y="2168387"/>
              <a:ext cx="225483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3</a:t>
              </a:r>
              <a:endParaRPr lang="en-US" sz="12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339890" y="2452636"/>
              <a:ext cx="225483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4</a:t>
              </a:r>
              <a:endParaRPr lang="en-US" sz="12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339890" y="2794190"/>
              <a:ext cx="225483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5</a:t>
              </a:r>
              <a:endParaRPr lang="en-US" sz="12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339890" y="3071189"/>
              <a:ext cx="225483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6</a:t>
              </a:r>
              <a:endParaRPr lang="en-US" sz="12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339889" y="3398191"/>
              <a:ext cx="225483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7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339888" y="3671605"/>
              <a:ext cx="225483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8</a:t>
              </a:r>
            </a:p>
          </p:txBody>
        </p:sp>
      </p:grpSp>
      <p:sp>
        <p:nvSpPr>
          <p:cNvPr id="13" name="Rectangle 12"/>
          <p:cNvSpPr/>
          <p:nvPr/>
        </p:nvSpPr>
        <p:spPr>
          <a:xfrm>
            <a:off x="7259838" y="1259192"/>
            <a:ext cx="194173" cy="3002522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7011735" y="1260955"/>
            <a:ext cx="225483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K</a:t>
            </a:r>
            <a:endParaRPr lang="en-US" sz="1200" dirty="0"/>
          </a:p>
        </p:txBody>
      </p:sp>
      <p:sp>
        <p:nvSpPr>
          <p:cNvPr id="15" name="TextBox 14"/>
          <p:cNvSpPr txBox="1"/>
          <p:nvPr/>
        </p:nvSpPr>
        <p:spPr>
          <a:xfrm>
            <a:off x="7011735" y="1537954"/>
            <a:ext cx="225483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J</a:t>
            </a:r>
            <a:endParaRPr lang="en-US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7011735" y="1881081"/>
            <a:ext cx="225483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G</a:t>
            </a:r>
            <a:endParaRPr lang="en-US" sz="1200" dirty="0"/>
          </a:p>
        </p:txBody>
      </p:sp>
      <p:sp>
        <p:nvSpPr>
          <p:cNvPr id="17" name="TextBox 16"/>
          <p:cNvSpPr txBox="1"/>
          <p:nvPr/>
        </p:nvSpPr>
        <p:spPr>
          <a:xfrm>
            <a:off x="7011735" y="2165330"/>
            <a:ext cx="225483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H</a:t>
            </a:r>
            <a:endParaRPr lang="en-US" sz="1200" dirty="0"/>
          </a:p>
        </p:txBody>
      </p:sp>
      <p:sp>
        <p:nvSpPr>
          <p:cNvPr id="18" name="TextBox 17"/>
          <p:cNvSpPr txBox="1"/>
          <p:nvPr/>
        </p:nvSpPr>
        <p:spPr>
          <a:xfrm>
            <a:off x="7011735" y="2506884"/>
            <a:ext cx="225483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E</a:t>
            </a:r>
            <a:endParaRPr lang="en-US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7011735" y="2783883"/>
            <a:ext cx="225483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F</a:t>
            </a:r>
            <a:endParaRPr lang="en-US" sz="1200" dirty="0"/>
          </a:p>
        </p:txBody>
      </p:sp>
      <p:sp>
        <p:nvSpPr>
          <p:cNvPr id="20" name="TextBox 19"/>
          <p:cNvSpPr txBox="1"/>
          <p:nvPr/>
        </p:nvSpPr>
        <p:spPr>
          <a:xfrm>
            <a:off x="7011734" y="3110885"/>
            <a:ext cx="225483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</a:t>
            </a:r>
            <a:endParaRPr lang="en-US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7011733" y="3384299"/>
            <a:ext cx="225483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</a:t>
            </a:r>
            <a:endParaRPr lang="en-US" sz="1200" dirty="0"/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5489317" y="2006549"/>
            <a:ext cx="1503998" cy="161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5482207" y="2281477"/>
            <a:ext cx="1503998" cy="161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5493517" y="2611012"/>
            <a:ext cx="1503998" cy="161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5482207" y="2898839"/>
            <a:ext cx="1503998" cy="161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5482207" y="3241273"/>
            <a:ext cx="1503998" cy="161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5482207" y="3516201"/>
            <a:ext cx="1503998" cy="161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5478014" y="3843774"/>
            <a:ext cx="1503998" cy="161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5478014" y="4117760"/>
            <a:ext cx="1503998" cy="161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001730" y="4979027"/>
            <a:ext cx="2464952" cy="830997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accent5"/>
                </a:solidFill>
              </a:rPr>
              <a:t>About 13ft</a:t>
            </a:r>
          </a:p>
          <a:p>
            <a:pPr algn="ctr"/>
            <a:r>
              <a:rPr lang="en-US" sz="1200" dirty="0" smtClean="0">
                <a:solidFill>
                  <a:schemeClr val="accent5"/>
                </a:solidFill>
              </a:rPr>
              <a:t>Includes portion of Subconn pigtail and extra standard </a:t>
            </a:r>
            <a:r>
              <a:rPr lang="en-US" sz="1200" dirty="0" err="1" smtClean="0">
                <a:solidFill>
                  <a:schemeClr val="accent5"/>
                </a:solidFill>
              </a:rPr>
              <a:t>Simrad</a:t>
            </a:r>
            <a:r>
              <a:rPr lang="en-US" sz="1200" dirty="0" smtClean="0">
                <a:solidFill>
                  <a:schemeClr val="accent5"/>
                </a:solidFill>
              </a:rPr>
              <a:t> transducer cable</a:t>
            </a:r>
            <a:endParaRPr lang="en-US" sz="1200" dirty="0">
              <a:solidFill>
                <a:schemeClr val="accent5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646182" y="2591191"/>
            <a:ext cx="1148556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Subconn MCIL8F</a:t>
            </a:r>
          </a:p>
          <a:p>
            <a:pPr algn="ctr"/>
            <a:r>
              <a:rPr lang="en-US" sz="1000" dirty="0" smtClean="0"/>
              <a:t>(pigtail)</a:t>
            </a:r>
            <a:endParaRPr lang="en-US" sz="1000" dirty="0"/>
          </a:p>
        </p:txBody>
      </p:sp>
      <p:sp>
        <p:nvSpPr>
          <p:cNvPr id="32" name="TextBox 31"/>
          <p:cNvSpPr txBox="1"/>
          <p:nvPr/>
        </p:nvSpPr>
        <p:spPr>
          <a:xfrm>
            <a:off x="7687894" y="2668135"/>
            <a:ext cx="1148556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 err="1" smtClean="0"/>
              <a:t>Souriau</a:t>
            </a:r>
            <a:r>
              <a:rPr lang="en-US" sz="1000" dirty="0" smtClean="0"/>
              <a:t> 10 Pin</a:t>
            </a:r>
          </a:p>
          <a:p>
            <a:pPr algn="ctr"/>
            <a:r>
              <a:rPr lang="en-US" sz="1000" dirty="0" smtClean="0"/>
              <a:t>Male</a:t>
            </a:r>
            <a:endParaRPr lang="en-US" sz="1000" dirty="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84" t="11282" r="5950" b="48425"/>
          <a:stretch/>
        </p:blipFill>
        <p:spPr>
          <a:xfrm>
            <a:off x="2054369" y="4374406"/>
            <a:ext cx="2238282" cy="18823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4" name="TextBox 33"/>
          <p:cNvSpPr txBox="1"/>
          <p:nvPr/>
        </p:nvSpPr>
        <p:spPr>
          <a:xfrm>
            <a:off x="7011734" y="3711301"/>
            <a:ext cx="225483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A</a:t>
            </a:r>
            <a:endParaRPr lang="en-US" sz="1200" dirty="0"/>
          </a:p>
        </p:txBody>
      </p:sp>
      <p:sp>
        <p:nvSpPr>
          <p:cNvPr id="35" name="TextBox 34"/>
          <p:cNvSpPr txBox="1"/>
          <p:nvPr/>
        </p:nvSpPr>
        <p:spPr>
          <a:xfrm>
            <a:off x="7011733" y="3984715"/>
            <a:ext cx="225483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B</a:t>
            </a:r>
            <a:endParaRPr lang="en-US" sz="1200" dirty="0"/>
          </a:p>
        </p:txBody>
      </p:sp>
      <p:sp>
        <p:nvSpPr>
          <p:cNvPr id="36" name="TextBox 35"/>
          <p:cNvSpPr txBox="1"/>
          <p:nvPr/>
        </p:nvSpPr>
        <p:spPr>
          <a:xfrm>
            <a:off x="2115689" y="1187759"/>
            <a:ext cx="1268445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solidFill>
                  <a:srgbClr val="FF0000"/>
                </a:solidFill>
              </a:rPr>
              <a:t>Updated 2017-05-31</a:t>
            </a:r>
          </a:p>
          <a:p>
            <a:pPr algn="ctr"/>
            <a:r>
              <a:rPr lang="en-US" sz="1000" b="1" dirty="0" smtClean="0">
                <a:solidFill>
                  <a:srgbClr val="FF0000"/>
                </a:solidFill>
              </a:rPr>
              <a:t>CHECK THIS</a:t>
            </a:r>
            <a:endParaRPr lang="en-US" sz="1000" b="1" dirty="0">
              <a:solidFill>
                <a:srgbClr val="FF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9491055" y="1990947"/>
            <a:ext cx="1268445" cy="116955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err="1" smtClean="0">
                <a:solidFill>
                  <a:srgbClr val="FF0000"/>
                </a:solidFill>
              </a:rPr>
              <a:t>Souriaus</a:t>
            </a:r>
            <a:r>
              <a:rPr lang="en-US" sz="1000" b="1" dirty="0" smtClean="0">
                <a:solidFill>
                  <a:srgbClr val="FF0000"/>
                </a:solidFill>
              </a:rPr>
              <a:t> are wired ‘backward’ relative to quadrant numbers just like the original Amphenol connectors</a:t>
            </a:r>
            <a:endParaRPr lang="en-US" sz="1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658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78" t="50989" r="5598" b="20147"/>
          <a:stretch/>
        </p:blipFill>
        <p:spPr>
          <a:xfrm>
            <a:off x="7787473" y="4340887"/>
            <a:ext cx="2843684" cy="197952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4794738" y="354178"/>
            <a:ext cx="2852058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 smtClean="0"/>
              <a:t>Souriau</a:t>
            </a:r>
            <a:r>
              <a:rPr lang="en-US" sz="1400" b="1" dirty="0" smtClean="0"/>
              <a:t> to Amphenol Connectors</a:t>
            </a:r>
          </a:p>
          <a:p>
            <a:pPr algn="ctr"/>
            <a:r>
              <a:rPr lang="en-US" sz="1400" b="1" dirty="0" smtClean="0"/>
              <a:t>Short Adapter Cables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5019924" y="1548429"/>
            <a:ext cx="450973" cy="2997175"/>
            <a:chOff x="3114400" y="1548260"/>
            <a:chExt cx="450973" cy="2997175"/>
          </a:xfrm>
        </p:grpSpPr>
        <p:sp>
          <p:nvSpPr>
            <p:cNvPr id="14" name="Rectangle 13"/>
            <p:cNvSpPr/>
            <p:nvPr/>
          </p:nvSpPr>
          <p:spPr>
            <a:xfrm>
              <a:off x="3114400" y="1548260"/>
              <a:ext cx="202869" cy="2997175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339890" y="1548261"/>
              <a:ext cx="225483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A</a:t>
              </a:r>
              <a:endParaRPr lang="en-US" sz="12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339890" y="1825260"/>
              <a:ext cx="225483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B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339890" y="2168387"/>
              <a:ext cx="225483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C</a:t>
              </a:r>
              <a:endParaRPr lang="en-US" sz="12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339890" y="2452636"/>
              <a:ext cx="225483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D</a:t>
              </a:r>
              <a:endParaRPr lang="en-US" sz="12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339890" y="2794190"/>
              <a:ext cx="225483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E</a:t>
              </a:r>
              <a:endParaRPr lang="en-US" sz="12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339890" y="3071189"/>
              <a:ext cx="225483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F</a:t>
              </a:r>
              <a:endParaRPr lang="en-US" sz="12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339889" y="3398191"/>
              <a:ext cx="225483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G</a:t>
              </a:r>
              <a:endParaRPr lang="en-US" sz="12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339888" y="3671605"/>
              <a:ext cx="225483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H</a:t>
              </a:r>
              <a:endParaRPr lang="en-US" sz="1200" dirty="0"/>
            </a:p>
          </p:txBody>
        </p:sp>
      </p:grpSp>
      <p:sp>
        <p:nvSpPr>
          <p:cNvPr id="24" name="Rectangle 23"/>
          <p:cNvSpPr/>
          <p:nvPr/>
        </p:nvSpPr>
        <p:spPr>
          <a:xfrm>
            <a:off x="7245618" y="1546666"/>
            <a:ext cx="200211" cy="2995189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6997515" y="1548430"/>
            <a:ext cx="225483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A</a:t>
            </a:r>
            <a:endParaRPr lang="en-US" sz="1200" dirty="0"/>
          </a:p>
        </p:txBody>
      </p:sp>
      <p:sp>
        <p:nvSpPr>
          <p:cNvPr id="26" name="TextBox 25"/>
          <p:cNvSpPr txBox="1"/>
          <p:nvPr/>
        </p:nvSpPr>
        <p:spPr>
          <a:xfrm>
            <a:off x="6997515" y="1825429"/>
            <a:ext cx="225483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B</a:t>
            </a:r>
            <a:endParaRPr lang="en-US" sz="1200" dirty="0"/>
          </a:p>
        </p:txBody>
      </p:sp>
      <p:sp>
        <p:nvSpPr>
          <p:cNvPr id="27" name="TextBox 26"/>
          <p:cNvSpPr txBox="1"/>
          <p:nvPr/>
        </p:nvSpPr>
        <p:spPr>
          <a:xfrm>
            <a:off x="6997515" y="2168556"/>
            <a:ext cx="225483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</a:t>
            </a:r>
            <a:endParaRPr lang="en-US" sz="1200" dirty="0"/>
          </a:p>
        </p:txBody>
      </p:sp>
      <p:sp>
        <p:nvSpPr>
          <p:cNvPr id="28" name="TextBox 27"/>
          <p:cNvSpPr txBox="1"/>
          <p:nvPr/>
        </p:nvSpPr>
        <p:spPr>
          <a:xfrm>
            <a:off x="6997515" y="2452805"/>
            <a:ext cx="225483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</a:t>
            </a:r>
            <a:endParaRPr lang="en-US" sz="1200" dirty="0"/>
          </a:p>
        </p:txBody>
      </p:sp>
      <p:sp>
        <p:nvSpPr>
          <p:cNvPr id="29" name="TextBox 28"/>
          <p:cNvSpPr txBox="1"/>
          <p:nvPr/>
        </p:nvSpPr>
        <p:spPr>
          <a:xfrm>
            <a:off x="6997515" y="2794359"/>
            <a:ext cx="225483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E</a:t>
            </a:r>
            <a:endParaRPr lang="en-US" sz="1200" dirty="0"/>
          </a:p>
        </p:txBody>
      </p:sp>
      <p:sp>
        <p:nvSpPr>
          <p:cNvPr id="30" name="TextBox 29"/>
          <p:cNvSpPr txBox="1"/>
          <p:nvPr/>
        </p:nvSpPr>
        <p:spPr>
          <a:xfrm>
            <a:off x="6997515" y="3071358"/>
            <a:ext cx="225483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F</a:t>
            </a:r>
            <a:endParaRPr lang="en-US" sz="1200" dirty="0"/>
          </a:p>
        </p:txBody>
      </p:sp>
      <p:sp>
        <p:nvSpPr>
          <p:cNvPr id="31" name="TextBox 30"/>
          <p:cNvSpPr txBox="1"/>
          <p:nvPr/>
        </p:nvSpPr>
        <p:spPr>
          <a:xfrm>
            <a:off x="6997514" y="3398360"/>
            <a:ext cx="225483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H</a:t>
            </a:r>
            <a:endParaRPr lang="en-US" sz="1200" dirty="0"/>
          </a:p>
        </p:txBody>
      </p:sp>
      <p:sp>
        <p:nvSpPr>
          <p:cNvPr id="32" name="TextBox 31"/>
          <p:cNvSpPr txBox="1"/>
          <p:nvPr/>
        </p:nvSpPr>
        <p:spPr>
          <a:xfrm>
            <a:off x="6997513" y="3671774"/>
            <a:ext cx="225483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J</a:t>
            </a:r>
            <a:endParaRPr lang="en-US" sz="1200" dirty="0"/>
          </a:p>
        </p:txBody>
      </p:sp>
      <p:sp>
        <p:nvSpPr>
          <p:cNvPr id="34" name="TextBox 33"/>
          <p:cNvSpPr txBox="1"/>
          <p:nvPr/>
        </p:nvSpPr>
        <p:spPr>
          <a:xfrm>
            <a:off x="7694539" y="2591191"/>
            <a:ext cx="1148556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Original Amphenol Connector</a:t>
            </a:r>
            <a:endParaRPr lang="en-US" sz="1000" dirty="0"/>
          </a:p>
        </p:txBody>
      </p:sp>
      <p:cxnSp>
        <p:nvCxnSpPr>
          <p:cNvPr id="35" name="Straight Arrow Connector 34"/>
          <p:cNvCxnSpPr>
            <a:endCxn id="25" idx="1"/>
          </p:cNvCxnSpPr>
          <p:nvPr/>
        </p:nvCxnSpPr>
        <p:spPr>
          <a:xfrm>
            <a:off x="5493517" y="1686769"/>
            <a:ext cx="1503998" cy="161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5482207" y="1973829"/>
            <a:ext cx="1503998" cy="161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5493517" y="2303364"/>
            <a:ext cx="1503998" cy="161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5482207" y="2591191"/>
            <a:ext cx="1503998" cy="161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5482207" y="2933625"/>
            <a:ext cx="1503998" cy="161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5482207" y="3208553"/>
            <a:ext cx="1503998" cy="161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5478014" y="3536126"/>
            <a:ext cx="1503998" cy="161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5478014" y="3810112"/>
            <a:ext cx="1503998" cy="161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5793740" y="4784664"/>
            <a:ext cx="849923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accent5"/>
                </a:solidFill>
              </a:rPr>
              <a:t>About 1ft</a:t>
            </a:r>
            <a:endParaRPr lang="en-US" sz="1200" dirty="0">
              <a:solidFill>
                <a:schemeClr val="accent5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9445451" y="4415626"/>
            <a:ext cx="200967" cy="1402370"/>
          </a:xfrm>
          <a:prstGeom prst="rect">
            <a:avLst/>
          </a:prstGeom>
          <a:solidFill>
            <a:srgbClr val="FFFF0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3718796" y="2637313"/>
            <a:ext cx="1148556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err="1" smtClean="0"/>
              <a:t>Souriau</a:t>
            </a:r>
            <a:r>
              <a:rPr lang="en-US" sz="1000" b="1" dirty="0" smtClean="0"/>
              <a:t> 10 Pin</a:t>
            </a:r>
          </a:p>
          <a:p>
            <a:pPr algn="ctr"/>
            <a:r>
              <a:rPr lang="en-US" sz="1000" b="1" dirty="0" smtClean="0"/>
              <a:t>Female</a:t>
            </a:r>
            <a:endParaRPr lang="en-US" sz="1000" b="1" dirty="0"/>
          </a:p>
        </p:txBody>
      </p:sp>
      <p:sp>
        <p:nvSpPr>
          <p:cNvPr id="46" name="TextBox 45"/>
          <p:cNvSpPr txBox="1"/>
          <p:nvPr/>
        </p:nvSpPr>
        <p:spPr>
          <a:xfrm>
            <a:off x="5245408" y="3995191"/>
            <a:ext cx="225483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J</a:t>
            </a:r>
            <a:endParaRPr lang="en-US" sz="1200" dirty="0"/>
          </a:p>
        </p:txBody>
      </p:sp>
      <p:sp>
        <p:nvSpPr>
          <p:cNvPr id="47" name="TextBox 46"/>
          <p:cNvSpPr txBox="1"/>
          <p:nvPr/>
        </p:nvSpPr>
        <p:spPr>
          <a:xfrm>
            <a:off x="5245407" y="4268605"/>
            <a:ext cx="225483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K</a:t>
            </a:r>
            <a:endParaRPr lang="en-US" sz="1200" dirty="0"/>
          </a:p>
        </p:txBody>
      </p:sp>
      <p:sp>
        <p:nvSpPr>
          <p:cNvPr id="48" name="TextBox 47"/>
          <p:cNvSpPr txBox="1"/>
          <p:nvPr/>
        </p:nvSpPr>
        <p:spPr>
          <a:xfrm>
            <a:off x="6982012" y="3974663"/>
            <a:ext cx="252295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Shield</a:t>
            </a:r>
            <a:endParaRPr lang="en-US" sz="1200" dirty="0"/>
          </a:p>
        </p:txBody>
      </p:sp>
      <p:cxnSp>
        <p:nvCxnSpPr>
          <p:cNvPr id="49" name="Straight Arrow Connector 48"/>
          <p:cNvCxnSpPr/>
          <p:nvPr/>
        </p:nvCxnSpPr>
        <p:spPr>
          <a:xfrm>
            <a:off x="5466703" y="4160005"/>
            <a:ext cx="1503998" cy="161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2216940" y="973975"/>
            <a:ext cx="1268445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solidFill>
                  <a:srgbClr val="FF0000"/>
                </a:solidFill>
              </a:rPr>
              <a:t>Updated 2017-05-31</a:t>
            </a:r>
          </a:p>
          <a:p>
            <a:pPr algn="ctr"/>
            <a:r>
              <a:rPr lang="en-US" sz="1000" b="1" dirty="0" smtClean="0">
                <a:solidFill>
                  <a:srgbClr val="FF0000"/>
                </a:solidFill>
              </a:rPr>
              <a:t>CHECK THIS</a:t>
            </a:r>
            <a:endParaRPr lang="en-US" sz="1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2573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2230</TotalTime>
  <Words>622</Words>
  <Application>Microsoft Office PowerPoint</Application>
  <PresentationFormat>Widescreen</PresentationFormat>
  <Paragraphs>190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kbblab</dc:creator>
  <cp:lastModifiedBy>kbblab</cp:lastModifiedBy>
  <cp:revision>41</cp:revision>
  <cp:lastPrinted>2017-05-31T17:43:00Z</cp:lastPrinted>
  <dcterms:created xsi:type="dcterms:W3CDTF">2017-05-03T18:18:40Z</dcterms:created>
  <dcterms:modified xsi:type="dcterms:W3CDTF">2017-05-31T18:06:40Z</dcterms:modified>
</cp:coreProperties>
</file>