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09728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5" autoAdjust="0"/>
    <p:restoredTop sz="94660"/>
  </p:normalViewPr>
  <p:slideViewPr>
    <p:cSldViewPr snapToGrid="0">
      <p:cViewPr varScale="1">
        <p:scale>
          <a:sx n="107" d="100"/>
          <a:sy n="107"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1272011"/>
            <a:ext cx="9326880" cy="2705947"/>
          </a:xfrm>
        </p:spPr>
        <p:txBody>
          <a:bodyPr anchor="b"/>
          <a:lstStyle>
            <a:lvl1pPr algn="ctr">
              <a:defRPr sz="6800"/>
            </a:lvl1pPr>
          </a:lstStyle>
          <a:p>
            <a:r>
              <a:rPr lang="en-US" smtClean="0"/>
              <a:t>Click to edit Master title style</a:t>
            </a:r>
            <a:endParaRPr lang="en-US" dirty="0"/>
          </a:p>
        </p:txBody>
      </p:sp>
      <p:sp>
        <p:nvSpPr>
          <p:cNvPr id="3" name="Subtitle 2"/>
          <p:cNvSpPr>
            <a:spLocks noGrp="1"/>
          </p:cNvSpPr>
          <p:nvPr>
            <p:ph type="subTitle" idx="1"/>
          </p:nvPr>
        </p:nvSpPr>
        <p:spPr>
          <a:xfrm>
            <a:off x="1371600" y="4082310"/>
            <a:ext cx="8229600" cy="1876530"/>
          </a:xfrm>
        </p:spPr>
        <p:txBody>
          <a:bodyPr/>
          <a:lstStyle>
            <a:lvl1pPr marL="0" indent="0" algn="ctr">
              <a:buNone/>
              <a:defRPr sz="2720"/>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2966319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1578040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52411" y="413808"/>
            <a:ext cx="2366010" cy="658675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54381" y="413808"/>
            <a:ext cx="6960870" cy="65867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402208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1584282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8666" y="1937705"/>
            <a:ext cx="9464040" cy="3233102"/>
          </a:xfrm>
        </p:spPr>
        <p:txBody>
          <a:bodyPr anchor="b"/>
          <a:lstStyle>
            <a:lvl1pPr>
              <a:defRPr sz="6800"/>
            </a:lvl1pPr>
          </a:lstStyle>
          <a:p>
            <a:r>
              <a:rPr lang="en-US" smtClean="0"/>
              <a:t>Click to edit Master title style</a:t>
            </a:r>
            <a:endParaRPr lang="en-US" dirty="0"/>
          </a:p>
        </p:txBody>
      </p:sp>
      <p:sp>
        <p:nvSpPr>
          <p:cNvPr id="3" name="Text Placeholder 2"/>
          <p:cNvSpPr>
            <a:spLocks noGrp="1"/>
          </p:cNvSpPr>
          <p:nvPr>
            <p:ph type="body" idx="1"/>
          </p:nvPr>
        </p:nvSpPr>
        <p:spPr>
          <a:xfrm>
            <a:off x="748666" y="5201393"/>
            <a:ext cx="9464040" cy="1700212"/>
          </a:xfrm>
        </p:spPr>
        <p:txBody>
          <a:bodyPr/>
          <a:lstStyle>
            <a:lvl1pPr marL="0" indent="0">
              <a:buNone/>
              <a:defRPr sz="2720">
                <a:solidFill>
                  <a:schemeClr val="tx1"/>
                </a:solidFill>
              </a:defRPr>
            </a:lvl1pPr>
            <a:lvl2pPr marL="518145" indent="0">
              <a:buNone/>
              <a:defRPr sz="2267">
                <a:solidFill>
                  <a:schemeClr val="tx1">
                    <a:tint val="75000"/>
                  </a:schemeClr>
                </a:solidFill>
              </a:defRPr>
            </a:lvl2pPr>
            <a:lvl3pPr marL="1036290" indent="0">
              <a:buNone/>
              <a:defRPr sz="2040">
                <a:solidFill>
                  <a:schemeClr val="tx1">
                    <a:tint val="75000"/>
                  </a:schemeClr>
                </a:solidFill>
              </a:defRPr>
            </a:lvl3pPr>
            <a:lvl4pPr marL="1554434" indent="0">
              <a:buNone/>
              <a:defRPr sz="1813">
                <a:solidFill>
                  <a:schemeClr val="tx1">
                    <a:tint val="75000"/>
                  </a:schemeClr>
                </a:solidFill>
              </a:defRPr>
            </a:lvl4pPr>
            <a:lvl5pPr marL="2072579" indent="0">
              <a:buNone/>
              <a:defRPr sz="1813">
                <a:solidFill>
                  <a:schemeClr val="tx1">
                    <a:tint val="75000"/>
                  </a:schemeClr>
                </a:solidFill>
              </a:defRPr>
            </a:lvl5pPr>
            <a:lvl6pPr marL="2590724" indent="0">
              <a:buNone/>
              <a:defRPr sz="1813">
                <a:solidFill>
                  <a:schemeClr val="tx1">
                    <a:tint val="75000"/>
                  </a:schemeClr>
                </a:solidFill>
              </a:defRPr>
            </a:lvl6pPr>
            <a:lvl7pPr marL="3108869" indent="0">
              <a:buNone/>
              <a:defRPr sz="1813">
                <a:solidFill>
                  <a:schemeClr val="tx1">
                    <a:tint val="75000"/>
                  </a:schemeClr>
                </a:solidFill>
              </a:defRPr>
            </a:lvl7pPr>
            <a:lvl8pPr marL="3627013" indent="0">
              <a:buNone/>
              <a:defRPr sz="1813">
                <a:solidFill>
                  <a:schemeClr val="tx1">
                    <a:tint val="75000"/>
                  </a:schemeClr>
                </a:solidFill>
              </a:defRPr>
            </a:lvl8pPr>
            <a:lvl9pPr marL="4145158" indent="0">
              <a:buNone/>
              <a:defRPr sz="1813">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3013833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54380" y="2069042"/>
            <a:ext cx="4663440" cy="49315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54980" y="2069042"/>
            <a:ext cx="4663440" cy="49315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1893904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5809" y="413810"/>
            <a:ext cx="9464040" cy="150230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55810" y="1905318"/>
            <a:ext cx="4642008"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smtClean="0"/>
              <a:t>Edit Master text styles</a:t>
            </a:r>
          </a:p>
        </p:txBody>
      </p:sp>
      <p:sp>
        <p:nvSpPr>
          <p:cNvPr id="4" name="Content Placeholder 3"/>
          <p:cNvSpPr>
            <a:spLocks noGrp="1"/>
          </p:cNvSpPr>
          <p:nvPr>
            <p:ph sz="half" idx="2"/>
          </p:nvPr>
        </p:nvSpPr>
        <p:spPr>
          <a:xfrm>
            <a:off x="755810" y="2839085"/>
            <a:ext cx="4642008" cy="41758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554981" y="1905318"/>
            <a:ext cx="4664869" cy="933767"/>
          </a:xfrm>
        </p:spPr>
        <p:txBody>
          <a:bodyPr anchor="b"/>
          <a:lstStyle>
            <a:lvl1pPr marL="0" indent="0">
              <a:buNone/>
              <a:defRPr sz="2720" b="1"/>
            </a:lvl1pPr>
            <a:lvl2pPr marL="518145" indent="0">
              <a:buNone/>
              <a:defRPr sz="2267" b="1"/>
            </a:lvl2pPr>
            <a:lvl3pPr marL="1036290" indent="0">
              <a:buNone/>
              <a:defRPr sz="2040" b="1"/>
            </a:lvl3pPr>
            <a:lvl4pPr marL="1554434" indent="0">
              <a:buNone/>
              <a:defRPr sz="1813" b="1"/>
            </a:lvl4pPr>
            <a:lvl5pPr marL="2072579" indent="0">
              <a:buNone/>
              <a:defRPr sz="1813" b="1"/>
            </a:lvl5pPr>
            <a:lvl6pPr marL="2590724" indent="0">
              <a:buNone/>
              <a:defRPr sz="1813" b="1"/>
            </a:lvl6pPr>
            <a:lvl7pPr marL="3108869" indent="0">
              <a:buNone/>
              <a:defRPr sz="1813" b="1"/>
            </a:lvl7pPr>
            <a:lvl8pPr marL="3627013" indent="0">
              <a:buNone/>
              <a:defRPr sz="1813" b="1"/>
            </a:lvl8pPr>
            <a:lvl9pPr marL="4145158" indent="0">
              <a:buNone/>
              <a:defRPr sz="1813" b="1"/>
            </a:lvl9pPr>
          </a:lstStyle>
          <a:p>
            <a:pPr lvl="0"/>
            <a:r>
              <a:rPr lang="en-US" smtClean="0"/>
              <a:t>Edit Master text styles</a:t>
            </a:r>
          </a:p>
        </p:txBody>
      </p:sp>
      <p:sp>
        <p:nvSpPr>
          <p:cNvPr id="6" name="Content Placeholder 5"/>
          <p:cNvSpPr>
            <a:spLocks noGrp="1"/>
          </p:cNvSpPr>
          <p:nvPr>
            <p:ph sz="quarter" idx="4"/>
          </p:nvPr>
        </p:nvSpPr>
        <p:spPr>
          <a:xfrm>
            <a:off x="5554981" y="2839085"/>
            <a:ext cx="4664869" cy="41758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249687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3254592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2340216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09" y="518160"/>
            <a:ext cx="3539014" cy="1813560"/>
          </a:xfrm>
        </p:spPr>
        <p:txBody>
          <a:bodyPr anchor="b"/>
          <a:lstStyle>
            <a:lvl1pPr>
              <a:defRPr sz="3627"/>
            </a:lvl1pPr>
          </a:lstStyle>
          <a:p>
            <a:r>
              <a:rPr lang="en-US" smtClean="0"/>
              <a:t>Click to edit Master title style</a:t>
            </a:r>
            <a:endParaRPr lang="en-US" dirty="0"/>
          </a:p>
        </p:txBody>
      </p:sp>
      <p:sp>
        <p:nvSpPr>
          <p:cNvPr id="3" name="Content Placeholder 2"/>
          <p:cNvSpPr>
            <a:spLocks noGrp="1"/>
          </p:cNvSpPr>
          <p:nvPr>
            <p:ph idx="1"/>
          </p:nvPr>
        </p:nvSpPr>
        <p:spPr>
          <a:xfrm>
            <a:off x="4664869" y="1119083"/>
            <a:ext cx="5554980" cy="5523442"/>
          </a:xfrm>
        </p:spPr>
        <p:txBody>
          <a:bodyPr/>
          <a:lstStyle>
            <a:lvl1pPr>
              <a:defRPr sz="3627"/>
            </a:lvl1pPr>
            <a:lvl2pPr>
              <a:defRPr sz="3173"/>
            </a:lvl2pPr>
            <a:lvl3pPr>
              <a:defRPr sz="2720"/>
            </a:lvl3pPr>
            <a:lvl4pPr>
              <a:defRPr sz="2267"/>
            </a:lvl4pPr>
            <a:lvl5pPr>
              <a:defRPr sz="2267"/>
            </a:lvl5pPr>
            <a:lvl6pPr>
              <a:defRPr sz="2267"/>
            </a:lvl6pPr>
            <a:lvl7pPr>
              <a:defRPr sz="2267"/>
            </a:lvl7pPr>
            <a:lvl8pPr>
              <a:defRPr sz="2267"/>
            </a:lvl8pPr>
            <a:lvl9pPr>
              <a:defRPr sz="2267"/>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55809" y="2331720"/>
            <a:ext cx="3539014"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smtClean="0"/>
              <a:t>Edit Master text styles</a:t>
            </a:r>
          </a:p>
        </p:txBody>
      </p:sp>
      <p:sp>
        <p:nvSpPr>
          <p:cNvPr id="5" name="Date Placeholder 4"/>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73993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09" y="518160"/>
            <a:ext cx="3539014" cy="1813560"/>
          </a:xfrm>
        </p:spPr>
        <p:txBody>
          <a:bodyPr anchor="b"/>
          <a:lstStyle>
            <a:lvl1pPr>
              <a:defRPr sz="362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664869" y="1119083"/>
            <a:ext cx="5554980" cy="5523442"/>
          </a:xfrm>
        </p:spPr>
        <p:txBody>
          <a:bodyPr anchor="t"/>
          <a:lstStyle>
            <a:lvl1pPr marL="0" indent="0">
              <a:buNone/>
              <a:defRPr sz="3627"/>
            </a:lvl1pPr>
            <a:lvl2pPr marL="518145" indent="0">
              <a:buNone/>
              <a:defRPr sz="3173"/>
            </a:lvl2pPr>
            <a:lvl3pPr marL="1036290" indent="0">
              <a:buNone/>
              <a:defRPr sz="2720"/>
            </a:lvl3pPr>
            <a:lvl4pPr marL="1554434" indent="0">
              <a:buNone/>
              <a:defRPr sz="2267"/>
            </a:lvl4pPr>
            <a:lvl5pPr marL="2072579" indent="0">
              <a:buNone/>
              <a:defRPr sz="2267"/>
            </a:lvl5pPr>
            <a:lvl6pPr marL="2590724" indent="0">
              <a:buNone/>
              <a:defRPr sz="2267"/>
            </a:lvl6pPr>
            <a:lvl7pPr marL="3108869" indent="0">
              <a:buNone/>
              <a:defRPr sz="2267"/>
            </a:lvl7pPr>
            <a:lvl8pPr marL="3627013" indent="0">
              <a:buNone/>
              <a:defRPr sz="2267"/>
            </a:lvl8pPr>
            <a:lvl9pPr marL="4145158" indent="0">
              <a:buNone/>
              <a:defRPr sz="2267"/>
            </a:lvl9pPr>
          </a:lstStyle>
          <a:p>
            <a:r>
              <a:rPr lang="en-US" dirty="0" smtClean="0"/>
              <a:t>Click icon to add picture</a:t>
            </a:r>
            <a:endParaRPr lang="en-US" dirty="0"/>
          </a:p>
        </p:txBody>
      </p:sp>
      <p:sp>
        <p:nvSpPr>
          <p:cNvPr id="4" name="Text Placeholder 3"/>
          <p:cNvSpPr>
            <a:spLocks noGrp="1"/>
          </p:cNvSpPr>
          <p:nvPr>
            <p:ph type="body" sz="half" idx="2"/>
          </p:nvPr>
        </p:nvSpPr>
        <p:spPr>
          <a:xfrm>
            <a:off x="755809" y="2331720"/>
            <a:ext cx="3539014" cy="4319800"/>
          </a:xfrm>
        </p:spPr>
        <p:txBody>
          <a:bodyPr/>
          <a:lstStyle>
            <a:lvl1pPr marL="0" indent="0">
              <a:buNone/>
              <a:defRPr sz="1813"/>
            </a:lvl1pPr>
            <a:lvl2pPr marL="518145" indent="0">
              <a:buNone/>
              <a:defRPr sz="1587"/>
            </a:lvl2pPr>
            <a:lvl3pPr marL="1036290" indent="0">
              <a:buNone/>
              <a:defRPr sz="1360"/>
            </a:lvl3pPr>
            <a:lvl4pPr marL="1554434" indent="0">
              <a:buNone/>
              <a:defRPr sz="1133"/>
            </a:lvl4pPr>
            <a:lvl5pPr marL="2072579" indent="0">
              <a:buNone/>
              <a:defRPr sz="1133"/>
            </a:lvl5pPr>
            <a:lvl6pPr marL="2590724" indent="0">
              <a:buNone/>
              <a:defRPr sz="1133"/>
            </a:lvl6pPr>
            <a:lvl7pPr marL="3108869" indent="0">
              <a:buNone/>
              <a:defRPr sz="1133"/>
            </a:lvl7pPr>
            <a:lvl8pPr marL="3627013" indent="0">
              <a:buNone/>
              <a:defRPr sz="1133"/>
            </a:lvl8pPr>
            <a:lvl9pPr marL="4145158" indent="0">
              <a:buNone/>
              <a:defRPr sz="1133"/>
            </a:lvl9pPr>
          </a:lstStyle>
          <a:p>
            <a:pPr lvl="0"/>
            <a:r>
              <a:rPr lang="en-US" smtClean="0"/>
              <a:t>Edit Master text styles</a:t>
            </a:r>
          </a:p>
        </p:txBody>
      </p:sp>
      <p:sp>
        <p:nvSpPr>
          <p:cNvPr id="5" name="Date Placeholder 4"/>
          <p:cNvSpPr>
            <a:spLocks noGrp="1"/>
          </p:cNvSpPr>
          <p:nvPr>
            <p:ph type="dt" sz="half" idx="10"/>
          </p:nvPr>
        </p:nvSpPr>
        <p:spPr/>
        <p:txBody>
          <a:bodyPr/>
          <a:lstStyle/>
          <a:p>
            <a:fld id="{ACE71066-CE4E-4D1F-838A-769BDB297626}" type="datetimeFigureOut">
              <a:rPr lang="en-US" smtClean="0"/>
              <a:t>2021-05-03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41AC57-FE68-4EC6-B57D-AB9A0459431A}" type="slidenum">
              <a:rPr lang="en-US" smtClean="0"/>
              <a:t>‹#›</a:t>
            </a:fld>
            <a:endParaRPr lang="en-US" dirty="0"/>
          </a:p>
        </p:txBody>
      </p:sp>
    </p:spTree>
    <p:extLst>
      <p:ext uri="{BB962C8B-B14F-4D97-AF65-F5344CB8AC3E}">
        <p14:creationId xmlns:p14="http://schemas.microsoft.com/office/powerpoint/2010/main" val="2572102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4380" y="413810"/>
            <a:ext cx="9464040" cy="15023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54380" y="2069042"/>
            <a:ext cx="9464040" cy="49315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4380" y="7203865"/>
            <a:ext cx="2468880" cy="413808"/>
          </a:xfrm>
          <a:prstGeom prst="rect">
            <a:avLst/>
          </a:prstGeom>
        </p:spPr>
        <p:txBody>
          <a:bodyPr vert="horz" lIns="91440" tIns="45720" rIns="91440" bIns="45720" rtlCol="0" anchor="ctr"/>
          <a:lstStyle>
            <a:lvl1pPr algn="l">
              <a:defRPr sz="1360">
                <a:solidFill>
                  <a:schemeClr val="tx1">
                    <a:tint val="75000"/>
                  </a:schemeClr>
                </a:solidFill>
              </a:defRPr>
            </a:lvl1pPr>
          </a:lstStyle>
          <a:p>
            <a:fld id="{ACE71066-CE4E-4D1F-838A-769BDB297626}" type="datetimeFigureOut">
              <a:rPr lang="en-US" smtClean="0"/>
              <a:t>2021-05-03</a:t>
            </a:fld>
            <a:endParaRPr lang="en-US" dirty="0"/>
          </a:p>
        </p:txBody>
      </p:sp>
      <p:sp>
        <p:nvSpPr>
          <p:cNvPr id="5" name="Footer Placeholder 4"/>
          <p:cNvSpPr>
            <a:spLocks noGrp="1"/>
          </p:cNvSpPr>
          <p:nvPr>
            <p:ph type="ftr" sz="quarter" idx="3"/>
          </p:nvPr>
        </p:nvSpPr>
        <p:spPr>
          <a:xfrm>
            <a:off x="3634740" y="7203865"/>
            <a:ext cx="3703320" cy="413808"/>
          </a:xfrm>
          <a:prstGeom prst="rect">
            <a:avLst/>
          </a:prstGeom>
        </p:spPr>
        <p:txBody>
          <a:bodyPr vert="horz" lIns="91440" tIns="45720" rIns="91440" bIns="45720" rtlCol="0" anchor="ctr"/>
          <a:lstStyle>
            <a:lvl1pPr algn="ctr">
              <a:defRPr sz="13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49540" y="7203865"/>
            <a:ext cx="2468880" cy="413808"/>
          </a:xfrm>
          <a:prstGeom prst="rect">
            <a:avLst/>
          </a:prstGeom>
        </p:spPr>
        <p:txBody>
          <a:bodyPr vert="horz" lIns="91440" tIns="45720" rIns="91440" bIns="45720" rtlCol="0" anchor="ctr"/>
          <a:lstStyle>
            <a:lvl1pPr algn="r">
              <a:defRPr sz="1360">
                <a:solidFill>
                  <a:schemeClr val="tx1">
                    <a:tint val="75000"/>
                  </a:schemeClr>
                </a:solidFill>
              </a:defRPr>
            </a:lvl1pPr>
          </a:lstStyle>
          <a:p>
            <a:fld id="{A941AC57-FE68-4EC6-B57D-AB9A0459431A}" type="slidenum">
              <a:rPr lang="en-US" smtClean="0"/>
              <a:t>‹#›</a:t>
            </a:fld>
            <a:endParaRPr lang="en-US" dirty="0"/>
          </a:p>
        </p:txBody>
      </p:sp>
    </p:spTree>
    <p:extLst>
      <p:ext uri="{BB962C8B-B14F-4D97-AF65-F5344CB8AC3E}">
        <p14:creationId xmlns:p14="http://schemas.microsoft.com/office/powerpoint/2010/main" val="1269220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36290" rtl="0" eaLnBrk="1" latinLnBrk="0" hangingPunct="1">
        <a:lnSpc>
          <a:spcPct val="90000"/>
        </a:lnSpc>
        <a:spcBef>
          <a:spcPct val="0"/>
        </a:spcBef>
        <a:buNone/>
        <a:defRPr sz="4987" kern="1200">
          <a:solidFill>
            <a:schemeClr val="tx1"/>
          </a:solidFill>
          <a:latin typeface="+mj-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3173"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272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2267"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57003" y="1030941"/>
            <a:ext cx="8411750" cy="5683624"/>
          </a:xfrm>
          <a:prstGeom prst="rect">
            <a:avLst/>
          </a:prstGeom>
        </p:spPr>
      </p:pic>
      <p:sp>
        <p:nvSpPr>
          <p:cNvPr id="5" name="TextBox 4"/>
          <p:cNvSpPr txBox="1"/>
          <p:nvPr/>
        </p:nvSpPr>
        <p:spPr>
          <a:xfrm>
            <a:off x="663387" y="439271"/>
            <a:ext cx="3110753" cy="369332"/>
          </a:xfrm>
          <a:prstGeom prst="rect">
            <a:avLst/>
          </a:prstGeom>
          <a:noFill/>
        </p:spPr>
        <p:txBody>
          <a:bodyPr wrap="square" rtlCol="0">
            <a:spAutoFit/>
          </a:bodyPr>
          <a:lstStyle/>
          <a:p>
            <a:pPr algn="ctr"/>
            <a:r>
              <a:rPr lang="en-US" b="1" dirty="0" smtClean="0"/>
              <a:t>MARS Echosounder System v2</a:t>
            </a:r>
            <a:endParaRPr lang="en-US" b="1" dirty="0"/>
          </a:p>
        </p:txBody>
      </p:sp>
      <p:sp>
        <p:nvSpPr>
          <p:cNvPr id="6" name="TextBox 5"/>
          <p:cNvSpPr txBox="1"/>
          <p:nvPr/>
        </p:nvSpPr>
        <p:spPr>
          <a:xfrm>
            <a:off x="959740" y="816025"/>
            <a:ext cx="2518046" cy="338554"/>
          </a:xfrm>
          <a:prstGeom prst="rect">
            <a:avLst/>
          </a:prstGeom>
          <a:noFill/>
        </p:spPr>
        <p:txBody>
          <a:bodyPr wrap="square" rtlCol="0">
            <a:spAutoFit/>
          </a:bodyPr>
          <a:lstStyle/>
          <a:p>
            <a:pPr algn="ctr"/>
            <a:r>
              <a:rPr lang="en-US" sz="1600" b="1" dirty="0" smtClean="0"/>
              <a:t>Main Instruments</a:t>
            </a:r>
            <a:endParaRPr lang="en-US" sz="1600" b="1" dirty="0"/>
          </a:p>
        </p:txBody>
      </p:sp>
      <p:sp>
        <p:nvSpPr>
          <p:cNvPr id="8" name="TextBox 7"/>
          <p:cNvSpPr txBox="1"/>
          <p:nvPr/>
        </p:nvSpPr>
        <p:spPr>
          <a:xfrm>
            <a:off x="2223242" y="5183379"/>
            <a:ext cx="907178" cy="246221"/>
          </a:xfrm>
          <a:prstGeom prst="rect">
            <a:avLst/>
          </a:prstGeom>
          <a:noFill/>
          <a:ln>
            <a:solidFill>
              <a:schemeClr val="tx1"/>
            </a:solidFill>
          </a:ln>
        </p:spPr>
        <p:txBody>
          <a:bodyPr wrap="square" rtlCol="0">
            <a:spAutoFit/>
          </a:bodyPr>
          <a:lstStyle/>
          <a:p>
            <a:pPr algn="ctr"/>
            <a:r>
              <a:rPr lang="en-US" sz="1000" b="1" dirty="0" smtClean="0"/>
              <a:t>MARS Node</a:t>
            </a:r>
            <a:endParaRPr lang="en-US" sz="1000" b="1" dirty="0"/>
          </a:p>
        </p:txBody>
      </p:sp>
      <p:sp>
        <p:nvSpPr>
          <p:cNvPr id="9" name="TextBox 8"/>
          <p:cNvSpPr txBox="1"/>
          <p:nvPr/>
        </p:nvSpPr>
        <p:spPr>
          <a:xfrm>
            <a:off x="7282461" y="5183379"/>
            <a:ext cx="2772333" cy="1631216"/>
          </a:xfrm>
          <a:prstGeom prst="rect">
            <a:avLst/>
          </a:prstGeom>
          <a:noFill/>
          <a:ln>
            <a:solidFill>
              <a:schemeClr val="tx1"/>
            </a:solidFill>
          </a:ln>
        </p:spPr>
        <p:txBody>
          <a:bodyPr wrap="square" rtlCol="0">
            <a:spAutoFit/>
          </a:bodyPr>
          <a:lstStyle/>
          <a:p>
            <a:pPr algn="ctr"/>
            <a:r>
              <a:rPr lang="en-US" sz="1000" b="1" dirty="0" smtClean="0"/>
              <a:t>Power and Data Interface Can</a:t>
            </a:r>
          </a:p>
          <a:p>
            <a:pPr marL="171450" indent="-171450">
              <a:buFont typeface="Arial" panose="020B0604020202020204" pitchFamily="34" charset="0"/>
              <a:buChar char="•"/>
            </a:pPr>
            <a:endParaRPr lang="en-US" sz="1000" b="1" dirty="0" smtClean="0"/>
          </a:p>
          <a:p>
            <a:pPr marL="171450" indent="-171450">
              <a:buFont typeface="Arial" panose="020B0604020202020204" pitchFamily="34" charset="0"/>
              <a:buChar char="•"/>
            </a:pPr>
            <a:r>
              <a:rPr lang="en-US" sz="1000" b="1" dirty="0" smtClean="0"/>
              <a:t>This enclosure either needs to be obtained or created</a:t>
            </a:r>
          </a:p>
          <a:p>
            <a:pPr marL="171450" indent="-171450">
              <a:buFont typeface="Arial" panose="020B0604020202020204" pitchFamily="34" charset="0"/>
              <a:buChar char="•"/>
            </a:pPr>
            <a:r>
              <a:rPr lang="en-US" sz="1000" b="1" dirty="0" smtClean="0"/>
              <a:t>Power conversion and/or conditioning might happen in here</a:t>
            </a:r>
          </a:p>
          <a:p>
            <a:pPr marL="628650" lvl="1" indent="-171450">
              <a:buFont typeface="Arial" panose="020B0604020202020204" pitchFamily="34" charset="0"/>
              <a:buChar char="•"/>
            </a:pPr>
            <a:r>
              <a:rPr lang="en-US" sz="1000" b="1" dirty="0" smtClean="0"/>
              <a:t>(currently uncertain what the power manipulation needs might be)</a:t>
            </a:r>
          </a:p>
          <a:p>
            <a:pPr marL="171450" indent="-171450">
              <a:buFont typeface="Arial" panose="020B0604020202020204" pitchFamily="34" charset="0"/>
              <a:buChar char="•"/>
            </a:pPr>
            <a:r>
              <a:rPr lang="en-US" sz="1000" b="1" dirty="0" smtClean="0"/>
              <a:t>Data from two Ethernet cables is combined into one line in here via Ethernet switch</a:t>
            </a:r>
            <a:endParaRPr lang="en-US" sz="1000" b="1" dirty="0"/>
          </a:p>
        </p:txBody>
      </p:sp>
      <p:sp>
        <p:nvSpPr>
          <p:cNvPr id="10" name="TextBox 9"/>
          <p:cNvSpPr txBox="1"/>
          <p:nvPr/>
        </p:nvSpPr>
        <p:spPr>
          <a:xfrm>
            <a:off x="7223311" y="521731"/>
            <a:ext cx="1075770" cy="410959"/>
          </a:xfrm>
          <a:prstGeom prst="rect">
            <a:avLst/>
          </a:prstGeom>
          <a:noFill/>
          <a:ln>
            <a:solidFill>
              <a:schemeClr val="tx1"/>
            </a:solidFill>
          </a:ln>
        </p:spPr>
        <p:txBody>
          <a:bodyPr wrap="square" rtlCol="0">
            <a:spAutoFit/>
          </a:bodyPr>
          <a:lstStyle/>
          <a:p>
            <a:pPr algn="ctr"/>
            <a:r>
              <a:rPr lang="en-US" sz="1000" b="1" dirty="0"/>
              <a:t>Simrad ES38-DD Transducer</a:t>
            </a:r>
          </a:p>
        </p:txBody>
      </p:sp>
      <p:sp>
        <p:nvSpPr>
          <p:cNvPr id="11" name="TextBox 10"/>
          <p:cNvSpPr txBox="1"/>
          <p:nvPr/>
        </p:nvSpPr>
        <p:spPr>
          <a:xfrm>
            <a:off x="9006797" y="754469"/>
            <a:ext cx="1100414" cy="400110"/>
          </a:xfrm>
          <a:prstGeom prst="rect">
            <a:avLst/>
          </a:prstGeom>
          <a:noFill/>
          <a:ln>
            <a:solidFill>
              <a:schemeClr val="tx1"/>
            </a:solidFill>
          </a:ln>
        </p:spPr>
        <p:txBody>
          <a:bodyPr wrap="square" rtlCol="0">
            <a:spAutoFit/>
          </a:bodyPr>
          <a:lstStyle/>
          <a:p>
            <a:pPr algn="ctr"/>
            <a:r>
              <a:rPr lang="en-US" sz="1000" b="1" dirty="0"/>
              <a:t>Simrad ES70-7CD Transducer </a:t>
            </a:r>
          </a:p>
        </p:txBody>
      </p:sp>
      <p:sp>
        <p:nvSpPr>
          <p:cNvPr id="12" name="TextBox 11"/>
          <p:cNvSpPr txBox="1"/>
          <p:nvPr/>
        </p:nvSpPr>
        <p:spPr>
          <a:xfrm>
            <a:off x="5966877" y="2053983"/>
            <a:ext cx="980769" cy="716111"/>
          </a:xfrm>
          <a:prstGeom prst="rect">
            <a:avLst/>
          </a:prstGeom>
          <a:noFill/>
          <a:ln>
            <a:solidFill>
              <a:schemeClr val="tx1"/>
            </a:solidFill>
          </a:ln>
        </p:spPr>
        <p:txBody>
          <a:bodyPr wrap="square" rtlCol="0">
            <a:spAutoFit/>
          </a:bodyPr>
          <a:lstStyle/>
          <a:p>
            <a:pPr algn="ctr"/>
            <a:r>
              <a:rPr lang="en-US" sz="1000" b="1" dirty="0"/>
              <a:t>Simrad WBT </a:t>
            </a:r>
            <a:r>
              <a:rPr lang="en-US" sz="1000" b="1" dirty="0" smtClean="0"/>
              <a:t>Tube Transceiver Board Sets Can</a:t>
            </a:r>
            <a:endParaRPr lang="en-US" sz="1000" b="1" dirty="0"/>
          </a:p>
        </p:txBody>
      </p:sp>
      <p:sp>
        <p:nvSpPr>
          <p:cNvPr id="2" name="TextBox 1"/>
          <p:cNvSpPr txBox="1"/>
          <p:nvPr/>
        </p:nvSpPr>
        <p:spPr>
          <a:xfrm>
            <a:off x="8846541" y="4374037"/>
            <a:ext cx="320511" cy="400110"/>
          </a:xfrm>
          <a:prstGeom prst="rect">
            <a:avLst/>
          </a:prstGeom>
          <a:noFill/>
        </p:spPr>
        <p:txBody>
          <a:bodyPr wrap="square" rtlCol="0">
            <a:spAutoFit/>
          </a:bodyPr>
          <a:lstStyle/>
          <a:p>
            <a:r>
              <a:rPr lang="en-US" sz="2000" dirty="0" smtClean="0">
                <a:solidFill>
                  <a:schemeClr val="bg1"/>
                </a:solidFill>
              </a:rPr>
              <a:t>?</a:t>
            </a:r>
            <a:endParaRPr lang="en-US" sz="2000" dirty="0">
              <a:solidFill>
                <a:schemeClr val="bg1"/>
              </a:solidFill>
            </a:endParaRPr>
          </a:p>
        </p:txBody>
      </p:sp>
    </p:spTree>
    <p:extLst>
      <p:ext uri="{BB962C8B-B14F-4D97-AF65-F5344CB8AC3E}">
        <p14:creationId xmlns:p14="http://schemas.microsoft.com/office/powerpoint/2010/main" val="68997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a:off x="1557003" y="1030941"/>
            <a:ext cx="8411750" cy="5683624"/>
          </a:xfrm>
          <a:prstGeom prst="rect">
            <a:avLst/>
          </a:prstGeom>
        </p:spPr>
      </p:pic>
      <p:sp>
        <p:nvSpPr>
          <p:cNvPr id="3" name="TextBox 2"/>
          <p:cNvSpPr txBox="1"/>
          <p:nvPr/>
        </p:nvSpPr>
        <p:spPr>
          <a:xfrm>
            <a:off x="663387" y="439271"/>
            <a:ext cx="3110753" cy="369332"/>
          </a:xfrm>
          <a:prstGeom prst="rect">
            <a:avLst/>
          </a:prstGeom>
          <a:noFill/>
        </p:spPr>
        <p:txBody>
          <a:bodyPr wrap="square" rtlCol="0">
            <a:spAutoFit/>
          </a:bodyPr>
          <a:lstStyle/>
          <a:p>
            <a:pPr algn="ctr"/>
            <a:r>
              <a:rPr lang="en-US" b="1" dirty="0" smtClean="0"/>
              <a:t>MARS Echosounder System v2</a:t>
            </a:r>
            <a:endParaRPr lang="en-US" b="1" dirty="0"/>
          </a:p>
        </p:txBody>
      </p:sp>
      <p:sp>
        <p:nvSpPr>
          <p:cNvPr id="4" name="TextBox 3"/>
          <p:cNvSpPr txBox="1"/>
          <p:nvPr/>
        </p:nvSpPr>
        <p:spPr>
          <a:xfrm>
            <a:off x="1645021" y="808603"/>
            <a:ext cx="1147483" cy="338554"/>
          </a:xfrm>
          <a:prstGeom prst="rect">
            <a:avLst/>
          </a:prstGeom>
          <a:noFill/>
        </p:spPr>
        <p:txBody>
          <a:bodyPr wrap="square" rtlCol="0">
            <a:spAutoFit/>
          </a:bodyPr>
          <a:lstStyle/>
          <a:p>
            <a:pPr algn="ctr"/>
            <a:r>
              <a:rPr lang="en-US" sz="1600" b="1" dirty="0" smtClean="0"/>
              <a:t>Cables</a:t>
            </a:r>
            <a:endParaRPr lang="en-US" sz="1600" b="1" dirty="0"/>
          </a:p>
        </p:txBody>
      </p:sp>
      <p:sp>
        <p:nvSpPr>
          <p:cNvPr id="7" name="TextBox 6"/>
          <p:cNvSpPr txBox="1"/>
          <p:nvPr/>
        </p:nvSpPr>
        <p:spPr>
          <a:xfrm>
            <a:off x="5608948" y="1733935"/>
            <a:ext cx="1537027" cy="707886"/>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MCIL8M Cables</a:t>
            </a:r>
          </a:p>
          <a:p>
            <a:pPr algn="ctr"/>
            <a:r>
              <a:rPr lang="en-US" sz="1000" b="1" dirty="0" smtClean="0"/>
              <a:t>2 Meter </a:t>
            </a:r>
            <a:r>
              <a:rPr lang="en-US" sz="1000" b="1" dirty="0"/>
              <a:t>L</a:t>
            </a:r>
            <a:r>
              <a:rPr lang="en-US" sz="1000" b="1" dirty="0" smtClean="0"/>
              <a:t>ong</a:t>
            </a:r>
          </a:p>
          <a:p>
            <a:pPr algn="ctr"/>
            <a:r>
              <a:rPr lang="en-US" sz="1000" b="1" dirty="0" smtClean="0"/>
              <a:t>Potted Into Transducers</a:t>
            </a:r>
            <a:endParaRPr lang="en-US" sz="1000" b="1" dirty="0"/>
          </a:p>
        </p:txBody>
      </p:sp>
      <p:sp>
        <p:nvSpPr>
          <p:cNvPr id="8" name="TextBox 7"/>
          <p:cNvSpPr txBox="1"/>
          <p:nvPr/>
        </p:nvSpPr>
        <p:spPr>
          <a:xfrm>
            <a:off x="3303407" y="3601924"/>
            <a:ext cx="1537027" cy="1323439"/>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Ethernet Series</a:t>
            </a:r>
          </a:p>
          <a:p>
            <a:pPr algn="ctr"/>
            <a:r>
              <a:rPr lang="en-US" sz="1000" b="1" dirty="0" smtClean="0"/>
              <a:t>DIL8M to DIL8M</a:t>
            </a:r>
          </a:p>
          <a:p>
            <a:pPr algn="ctr"/>
            <a:r>
              <a:rPr lang="en-US" sz="1000" b="1" dirty="0"/>
              <a:t>2</a:t>
            </a:r>
            <a:r>
              <a:rPr lang="en-US" sz="1000" b="1" dirty="0" smtClean="0"/>
              <a:t> </a:t>
            </a:r>
            <a:r>
              <a:rPr lang="en-US" sz="1000" b="1" dirty="0"/>
              <a:t>m </a:t>
            </a:r>
            <a:r>
              <a:rPr lang="en-US" sz="1000" b="1" dirty="0" smtClean="0"/>
              <a:t>Long</a:t>
            </a:r>
          </a:p>
          <a:p>
            <a:pPr algn="ctr"/>
            <a:r>
              <a:rPr lang="en-US" sz="1000" b="1" dirty="0" smtClean="0"/>
              <a:t>2 pigtails spliced together at MBARI</a:t>
            </a:r>
            <a:endParaRPr lang="en-US" sz="1000" b="1" dirty="0"/>
          </a:p>
          <a:p>
            <a:pPr algn="ctr"/>
            <a:r>
              <a:rPr lang="en-US" sz="1000" b="1" dirty="0" smtClean="0"/>
              <a:t>For data transfer to and from transceiver boards</a:t>
            </a:r>
            <a:endParaRPr lang="en-US" sz="1000" b="1" dirty="0"/>
          </a:p>
        </p:txBody>
      </p:sp>
      <p:sp>
        <p:nvSpPr>
          <p:cNvPr id="9" name="TextBox 8"/>
          <p:cNvSpPr txBox="1"/>
          <p:nvPr/>
        </p:nvSpPr>
        <p:spPr>
          <a:xfrm>
            <a:off x="6502326" y="5981443"/>
            <a:ext cx="3018746" cy="707886"/>
          </a:xfrm>
          <a:prstGeom prst="rect">
            <a:avLst/>
          </a:prstGeom>
          <a:noFill/>
          <a:ln>
            <a:solidFill>
              <a:schemeClr val="tx1"/>
            </a:solidFill>
          </a:ln>
        </p:spPr>
        <p:txBody>
          <a:bodyPr wrap="square" rtlCol="0">
            <a:spAutoFit/>
          </a:bodyPr>
          <a:lstStyle/>
          <a:p>
            <a:pPr algn="ctr"/>
            <a:r>
              <a:rPr lang="en-US" sz="1000" b="1" dirty="0" smtClean="0"/>
              <a:t>Falmat </a:t>
            </a:r>
            <a:r>
              <a:rPr lang="en-US" sz="1000" b="1" dirty="0" err="1" smtClean="0"/>
              <a:t>Xtreme</a:t>
            </a:r>
            <a:r>
              <a:rPr lang="en-US" sz="1000" b="1" dirty="0" smtClean="0"/>
              <a:t>-Net Power and Ethernet Cable</a:t>
            </a:r>
          </a:p>
          <a:p>
            <a:pPr algn="ctr"/>
            <a:r>
              <a:rPr lang="en-US" sz="1000" b="1" dirty="0"/>
              <a:t>DIL13M to </a:t>
            </a:r>
            <a:r>
              <a:rPr lang="en-US" sz="1000" b="1" dirty="0" smtClean="0"/>
              <a:t>DIL13F</a:t>
            </a:r>
            <a:endParaRPr lang="en-US" sz="1000" b="1" dirty="0" smtClean="0">
              <a:solidFill>
                <a:srgbClr val="FF0000"/>
              </a:solidFill>
            </a:endParaRPr>
          </a:p>
          <a:p>
            <a:pPr algn="ctr"/>
            <a:r>
              <a:rPr lang="en-US" sz="1000" b="1" dirty="0" smtClean="0"/>
              <a:t>Expected Length = 70m</a:t>
            </a:r>
          </a:p>
          <a:p>
            <a:pPr algn="ctr"/>
            <a:r>
              <a:rPr lang="en-US" sz="1000" b="1" dirty="0" smtClean="0"/>
              <a:t>(Previous length was about 30m)</a:t>
            </a:r>
          </a:p>
        </p:txBody>
      </p:sp>
      <p:cxnSp>
        <p:nvCxnSpPr>
          <p:cNvPr id="11" name="Straight Arrow Connector 10"/>
          <p:cNvCxnSpPr/>
          <p:nvPr/>
        </p:nvCxnSpPr>
        <p:spPr>
          <a:xfrm>
            <a:off x="7145975" y="1960775"/>
            <a:ext cx="2375097" cy="127103"/>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151369" y="2170247"/>
            <a:ext cx="738866" cy="63552"/>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303407" y="2087878"/>
            <a:ext cx="1537027" cy="1169551"/>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MCIL5M to MCIL5F Cable</a:t>
            </a:r>
          </a:p>
          <a:p>
            <a:pPr algn="ctr"/>
            <a:r>
              <a:rPr lang="en-US" sz="1000" b="1" dirty="0" smtClean="0"/>
              <a:t>4 feet Long</a:t>
            </a:r>
          </a:p>
          <a:p>
            <a:pPr algn="ctr"/>
            <a:r>
              <a:rPr lang="en-US" sz="1000" b="1" dirty="0" smtClean="0"/>
              <a:t>2 pigtails spliced together at MBARI</a:t>
            </a:r>
          </a:p>
          <a:p>
            <a:pPr algn="ctr"/>
            <a:r>
              <a:rPr lang="en-US" sz="1000" b="1" dirty="0" smtClean="0"/>
              <a:t>For 20 to 50 volt power transfer to WBT Tube</a:t>
            </a:r>
          </a:p>
        </p:txBody>
      </p:sp>
      <p:cxnSp>
        <p:nvCxnSpPr>
          <p:cNvPr id="15" name="Straight Arrow Connector 14"/>
          <p:cNvCxnSpPr/>
          <p:nvPr/>
        </p:nvCxnSpPr>
        <p:spPr>
          <a:xfrm>
            <a:off x="4855258" y="3030872"/>
            <a:ext cx="421964" cy="70547"/>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855258" y="3968685"/>
            <a:ext cx="829105" cy="119107"/>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840434" y="4506916"/>
            <a:ext cx="674246" cy="85188"/>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608948" y="6155703"/>
            <a:ext cx="893378" cy="197565"/>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846541" y="4374037"/>
            <a:ext cx="320511" cy="400110"/>
          </a:xfrm>
          <a:prstGeom prst="rect">
            <a:avLst/>
          </a:prstGeom>
          <a:noFill/>
        </p:spPr>
        <p:txBody>
          <a:bodyPr wrap="square" rtlCol="0">
            <a:spAutoFit/>
          </a:bodyPr>
          <a:lstStyle/>
          <a:p>
            <a:r>
              <a:rPr lang="en-US" sz="2000" dirty="0" smtClean="0">
                <a:solidFill>
                  <a:schemeClr val="bg1"/>
                </a:solidFill>
              </a:rPr>
              <a:t>?</a:t>
            </a:r>
            <a:endParaRPr lang="en-US" sz="2000" dirty="0">
              <a:solidFill>
                <a:schemeClr val="bg1"/>
              </a:solidFill>
            </a:endParaRPr>
          </a:p>
        </p:txBody>
      </p:sp>
      <p:sp>
        <p:nvSpPr>
          <p:cNvPr id="21" name="TextBox 20"/>
          <p:cNvSpPr txBox="1"/>
          <p:nvPr/>
        </p:nvSpPr>
        <p:spPr>
          <a:xfrm>
            <a:off x="2453090" y="6815301"/>
            <a:ext cx="3497355" cy="861774"/>
          </a:xfrm>
          <a:prstGeom prst="rect">
            <a:avLst/>
          </a:prstGeom>
          <a:noFill/>
          <a:ln>
            <a:solidFill>
              <a:schemeClr val="tx1"/>
            </a:solidFill>
          </a:ln>
        </p:spPr>
        <p:txBody>
          <a:bodyPr wrap="square" rtlCol="0">
            <a:spAutoFit/>
          </a:bodyPr>
          <a:lstStyle/>
          <a:p>
            <a:pPr algn="ctr"/>
            <a:r>
              <a:rPr lang="en-US" sz="1000" b="1" dirty="0" smtClean="0"/>
              <a:t>ODI Connector Cable</a:t>
            </a:r>
          </a:p>
          <a:p>
            <a:pPr algn="ctr"/>
            <a:r>
              <a:rPr lang="en-US" sz="1000" b="1" dirty="0" smtClean="0"/>
              <a:t>Includes </a:t>
            </a:r>
            <a:r>
              <a:rPr lang="en-US" sz="1000" b="1" dirty="0" smtClean="0"/>
              <a:t>‘possibly’ oil </a:t>
            </a:r>
            <a:r>
              <a:rPr lang="en-US" sz="1000" b="1" dirty="0" smtClean="0"/>
              <a:t>filled cable portion and connector conversion can</a:t>
            </a:r>
            <a:endParaRPr lang="en-US" sz="1000" b="1" dirty="0"/>
          </a:p>
          <a:p>
            <a:pPr algn="ctr"/>
            <a:r>
              <a:rPr lang="en-US" sz="1000" b="1" dirty="0" smtClean="0"/>
              <a:t>Inherited from spare MARS parts</a:t>
            </a:r>
            <a:endParaRPr lang="en-US" sz="1000" b="1" dirty="0" smtClean="0">
              <a:solidFill>
                <a:srgbClr val="FF0000"/>
              </a:solidFill>
            </a:endParaRPr>
          </a:p>
          <a:p>
            <a:pPr algn="ctr"/>
            <a:r>
              <a:rPr lang="en-US" sz="1000" b="1" dirty="0" smtClean="0"/>
              <a:t>Length = ?</a:t>
            </a:r>
          </a:p>
        </p:txBody>
      </p:sp>
      <p:cxnSp>
        <p:nvCxnSpPr>
          <p:cNvPr id="22" name="Straight Arrow Connector 21"/>
          <p:cNvCxnSpPr/>
          <p:nvPr/>
        </p:nvCxnSpPr>
        <p:spPr>
          <a:xfrm flipH="1" flipV="1">
            <a:off x="4071920" y="6499412"/>
            <a:ext cx="148909" cy="313936"/>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519125" y="6499412"/>
            <a:ext cx="253585" cy="313936"/>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6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557003" y="1030941"/>
            <a:ext cx="8411750" cy="5683624"/>
          </a:xfrm>
          <a:prstGeom prst="rect">
            <a:avLst/>
          </a:prstGeom>
        </p:spPr>
      </p:pic>
      <p:sp>
        <p:nvSpPr>
          <p:cNvPr id="3" name="TextBox 2"/>
          <p:cNvSpPr txBox="1"/>
          <p:nvPr/>
        </p:nvSpPr>
        <p:spPr>
          <a:xfrm>
            <a:off x="663387" y="439271"/>
            <a:ext cx="3110753" cy="369332"/>
          </a:xfrm>
          <a:prstGeom prst="rect">
            <a:avLst/>
          </a:prstGeom>
          <a:noFill/>
        </p:spPr>
        <p:txBody>
          <a:bodyPr wrap="square" rtlCol="0">
            <a:spAutoFit/>
          </a:bodyPr>
          <a:lstStyle/>
          <a:p>
            <a:pPr algn="ctr"/>
            <a:r>
              <a:rPr lang="en-US" b="1" dirty="0" smtClean="0"/>
              <a:t>MARS Echosounder System v2</a:t>
            </a:r>
            <a:endParaRPr lang="en-US" b="1" dirty="0"/>
          </a:p>
        </p:txBody>
      </p:sp>
      <p:sp>
        <p:nvSpPr>
          <p:cNvPr id="4" name="TextBox 3"/>
          <p:cNvSpPr txBox="1"/>
          <p:nvPr/>
        </p:nvSpPr>
        <p:spPr>
          <a:xfrm>
            <a:off x="1207760" y="808603"/>
            <a:ext cx="2022006" cy="338554"/>
          </a:xfrm>
          <a:prstGeom prst="rect">
            <a:avLst/>
          </a:prstGeom>
          <a:noFill/>
        </p:spPr>
        <p:txBody>
          <a:bodyPr wrap="square" rtlCol="0">
            <a:spAutoFit/>
          </a:bodyPr>
          <a:lstStyle/>
          <a:p>
            <a:pPr algn="ctr"/>
            <a:r>
              <a:rPr lang="en-US" sz="1600" b="1" dirty="0" smtClean="0"/>
              <a:t>Bulkhead Connectors</a:t>
            </a:r>
            <a:endParaRPr lang="en-US" sz="1600" b="1" dirty="0"/>
          </a:p>
        </p:txBody>
      </p:sp>
      <p:sp>
        <p:nvSpPr>
          <p:cNvPr id="5" name="TextBox 4"/>
          <p:cNvSpPr txBox="1"/>
          <p:nvPr/>
        </p:nvSpPr>
        <p:spPr>
          <a:xfrm>
            <a:off x="5608948" y="1852849"/>
            <a:ext cx="1537027" cy="553998"/>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MCBH8F Bulkheads</a:t>
            </a:r>
          </a:p>
          <a:p>
            <a:pPr algn="ctr"/>
            <a:r>
              <a:rPr lang="en-US" sz="1000" b="1" dirty="0" smtClean="0"/>
              <a:t>Transducer Connections</a:t>
            </a:r>
          </a:p>
        </p:txBody>
      </p:sp>
      <p:sp>
        <p:nvSpPr>
          <p:cNvPr id="6" name="TextBox 5"/>
          <p:cNvSpPr txBox="1"/>
          <p:nvPr/>
        </p:nvSpPr>
        <p:spPr>
          <a:xfrm>
            <a:off x="3303407" y="3715048"/>
            <a:ext cx="1537027" cy="1015663"/>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Ethernet Series</a:t>
            </a:r>
          </a:p>
          <a:p>
            <a:pPr algn="ctr"/>
            <a:r>
              <a:rPr lang="en-US" sz="1000" b="1" dirty="0" smtClean="0"/>
              <a:t>DBH8F Bulkheads</a:t>
            </a:r>
          </a:p>
          <a:p>
            <a:pPr algn="ctr"/>
            <a:r>
              <a:rPr lang="en-US" sz="1000" b="1" dirty="0" smtClean="0"/>
              <a:t>Titanium</a:t>
            </a:r>
          </a:p>
          <a:p>
            <a:pPr algn="ctr"/>
            <a:r>
              <a:rPr lang="en-US" sz="1000" b="1" dirty="0" smtClean="0"/>
              <a:t>For data transfer to and from transceiver boards</a:t>
            </a:r>
            <a:endParaRPr lang="en-US" sz="1000" b="1" dirty="0"/>
          </a:p>
        </p:txBody>
      </p:sp>
      <p:sp>
        <p:nvSpPr>
          <p:cNvPr id="7" name="TextBox 6"/>
          <p:cNvSpPr txBox="1"/>
          <p:nvPr/>
        </p:nvSpPr>
        <p:spPr>
          <a:xfrm>
            <a:off x="4291036" y="6991461"/>
            <a:ext cx="1972371" cy="553998"/>
          </a:xfrm>
          <a:prstGeom prst="rect">
            <a:avLst/>
          </a:prstGeom>
          <a:noFill/>
          <a:ln>
            <a:solidFill>
              <a:schemeClr val="tx1"/>
            </a:solidFill>
          </a:ln>
        </p:spPr>
        <p:txBody>
          <a:bodyPr wrap="square" rtlCol="0">
            <a:spAutoFit/>
          </a:bodyPr>
          <a:lstStyle/>
          <a:p>
            <a:pPr algn="ctr"/>
            <a:r>
              <a:rPr lang="en-US" sz="1000" b="1" dirty="0" smtClean="0"/>
              <a:t>ODI Connector</a:t>
            </a:r>
          </a:p>
          <a:p>
            <a:pPr algn="ctr"/>
            <a:r>
              <a:rPr lang="en-US" sz="1000" b="1" dirty="0" smtClean="0"/>
              <a:t>(with oil filled cable and converter can)</a:t>
            </a:r>
          </a:p>
        </p:txBody>
      </p:sp>
      <p:cxnSp>
        <p:nvCxnSpPr>
          <p:cNvPr id="8" name="Straight Arrow Connector 7"/>
          <p:cNvCxnSpPr/>
          <p:nvPr/>
        </p:nvCxnSpPr>
        <p:spPr>
          <a:xfrm>
            <a:off x="7145975" y="2087878"/>
            <a:ext cx="1328722" cy="584775"/>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997883" y="2406847"/>
            <a:ext cx="1542802" cy="449475"/>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303407" y="2087878"/>
            <a:ext cx="1537027" cy="553998"/>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MCBH5M Bulkhead</a:t>
            </a:r>
          </a:p>
          <a:p>
            <a:pPr algn="ctr"/>
            <a:r>
              <a:rPr lang="en-US" sz="1000" b="1" dirty="0" smtClean="0"/>
              <a:t>20 to 50 volt input</a:t>
            </a:r>
          </a:p>
        </p:txBody>
      </p:sp>
      <p:cxnSp>
        <p:nvCxnSpPr>
          <p:cNvPr id="11" name="Straight Arrow Connector 10"/>
          <p:cNvCxnSpPr/>
          <p:nvPr/>
        </p:nvCxnSpPr>
        <p:spPr>
          <a:xfrm>
            <a:off x="4855258" y="2493587"/>
            <a:ext cx="1522203" cy="541844"/>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862669" y="3254500"/>
            <a:ext cx="1514792" cy="565445"/>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862669" y="3384223"/>
            <a:ext cx="1529616" cy="566613"/>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912882" y="6598763"/>
            <a:ext cx="1378154" cy="592754"/>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8135332" y="4886263"/>
            <a:ext cx="339365" cy="739494"/>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769284" y="5654637"/>
            <a:ext cx="1702242" cy="707886"/>
          </a:xfrm>
          <a:prstGeom prst="rect">
            <a:avLst/>
          </a:prstGeom>
          <a:noFill/>
          <a:ln>
            <a:solidFill>
              <a:schemeClr val="tx1"/>
            </a:solidFill>
          </a:ln>
        </p:spPr>
        <p:txBody>
          <a:bodyPr wrap="square" rtlCol="0">
            <a:spAutoFit/>
          </a:bodyPr>
          <a:lstStyle/>
          <a:p>
            <a:pPr algn="ctr"/>
            <a:r>
              <a:rPr lang="en-US" sz="1000" b="1" dirty="0"/>
              <a:t>SubConn</a:t>
            </a:r>
          </a:p>
          <a:p>
            <a:pPr algn="ctr"/>
            <a:r>
              <a:rPr lang="en-US" sz="1000" b="1" dirty="0"/>
              <a:t>Ethernet Series</a:t>
            </a:r>
          </a:p>
          <a:p>
            <a:pPr algn="ctr"/>
            <a:r>
              <a:rPr lang="en-US" sz="1000" b="1" dirty="0" smtClean="0"/>
              <a:t>DBH13M Bulkhead</a:t>
            </a:r>
          </a:p>
          <a:p>
            <a:pPr algn="ctr"/>
            <a:r>
              <a:rPr lang="en-US" sz="1000" b="1" dirty="0" smtClean="0"/>
              <a:t>Titanium</a:t>
            </a:r>
            <a:endParaRPr lang="en-US" sz="1000" b="1" dirty="0"/>
          </a:p>
        </p:txBody>
      </p:sp>
      <p:cxnSp>
        <p:nvCxnSpPr>
          <p:cNvPr id="30" name="Straight Arrow Connector 29"/>
          <p:cNvCxnSpPr/>
          <p:nvPr/>
        </p:nvCxnSpPr>
        <p:spPr>
          <a:xfrm>
            <a:off x="4863597" y="4091833"/>
            <a:ext cx="3158613" cy="541442"/>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863597" y="4235953"/>
            <a:ext cx="3394283" cy="509314"/>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325642" y="2804695"/>
            <a:ext cx="1537027" cy="707886"/>
          </a:xfrm>
          <a:prstGeom prst="rect">
            <a:avLst/>
          </a:prstGeom>
          <a:noFill/>
          <a:ln>
            <a:solidFill>
              <a:schemeClr val="tx1"/>
            </a:solidFill>
          </a:ln>
        </p:spPr>
        <p:txBody>
          <a:bodyPr wrap="square" rtlCol="0">
            <a:spAutoFit/>
          </a:bodyPr>
          <a:lstStyle/>
          <a:p>
            <a:pPr algn="ctr"/>
            <a:r>
              <a:rPr lang="en-US" sz="1000" b="1" dirty="0" smtClean="0"/>
              <a:t>SubConn</a:t>
            </a:r>
          </a:p>
          <a:p>
            <a:pPr algn="ctr"/>
            <a:r>
              <a:rPr lang="en-US" sz="1000" b="1" dirty="0" smtClean="0"/>
              <a:t>MCBH5F Bulkhead</a:t>
            </a:r>
          </a:p>
          <a:p>
            <a:pPr algn="ctr"/>
            <a:r>
              <a:rPr lang="en-US" sz="1000" b="1" dirty="0" smtClean="0"/>
              <a:t>Titanium</a:t>
            </a:r>
          </a:p>
          <a:p>
            <a:pPr algn="ctr"/>
            <a:r>
              <a:rPr lang="en-US" sz="1000" b="1" dirty="0" smtClean="0"/>
              <a:t>20 to 50 volt output</a:t>
            </a:r>
          </a:p>
        </p:txBody>
      </p:sp>
      <p:cxnSp>
        <p:nvCxnSpPr>
          <p:cNvPr id="22" name="Straight Arrow Connector 21"/>
          <p:cNvCxnSpPr/>
          <p:nvPr/>
        </p:nvCxnSpPr>
        <p:spPr>
          <a:xfrm>
            <a:off x="4870082" y="3191721"/>
            <a:ext cx="3292833" cy="1275417"/>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846541" y="4374037"/>
            <a:ext cx="320511" cy="400110"/>
          </a:xfrm>
          <a:prstGeom prst="rect">
            <a:avLst/>
          </a:prstGeom>
          <a:noFill/>
        </p:spPr>
        <p:txBody>
          <a:bodyPr wrap="square" rtlCol="0">
            <a:spAutoFit/>
          </a:bodyPr>
          <a:lstStyle/>
          <a:p>
            <a:r>
              <a:rPr lang="en-US" sz="2000" dirty="0" smtClean="0">
                <a:solidFill>
                  <a:schemeClr val="bg1"/>
                </a:solidFill>
              </a:rPr>
              <a:t>?</a:t>
            </a:r>
            <a:endParaRPr lang="en-US" sz="2000" dirty="0">
              <a:solidFill>
                <a:schemeClr val="bg1"/>
              </a:solidFill>
            </a:endParaRPr>
          </a:p>
        </p:txBody>
      </p:sp>
      <p:sp>
        <p:nvSpPr>
          <p:cNvPr id="25" name="TextBox 24"/>
          <p:cNvSpPr txBox="1"/>
          <p:nvPr/>
        </p:nvSpPr>
        <p:spPr>
          <a:xfrm>
            <a:off x="5892421" y="5654637"/>
            <a:ext cx="1702242" cy="707886"/>
          </a:xfrm>
          <a:prstGeom prst="rect">
            <a:avLst/>
          </a:prstGeom>
          <a:noFill/>
          <a:ln>
            <a:solidFill>
              <a:schemeClr val="tx1"/>
            </a:solidFill>
          </a:ln>
        </p:spPr>
        <p:txBody>
          <a:bodyPr wrap="square" rtlCol="0">
            <a:spAutoFit/>
          </a:bodyPr>
          <a:lstStyle/>
          <a:p>
            <a:pPr algn="ctr"/>
            <a:r>
              <a:rPr lang="en-US" sz="1000" b="1" dirty="0"/>
              <a:t>SubConn</a:t>
            </a:r>
          </a:p>
          <a:p>
            <a:pPr algn="ctr"/>
            <a:r>
              <a:rPr lang="en-US" sz="1000" b="1" dirty="0"/>
              <a:t>Ethernet Series</a:t>
            </a:r>
          </a:p>
          <a:p>
            <a:pPr algn="ctr"/>
            <a:r>
              <a:rPr lang="en-US" sz="1000" b="1" dirty="0" smtClean="0"/>
              <a:t>DBH13F Bulkhead</a:t>
            </a:r>
          </a:p>
          <a:p>
            <a:pPr algn="ctr"/>
            <a:r>
              <a:rPr lang="en-US" sz="1000" b="1" dirty="0" smtClean="0"/>
              <a:t>Titanium</a:t>
            </a:r>
            <a:endParaRPr lang="en-US" sz="1000" b="1" dirty="0"/>
          </a:p>
        </p:txBody>
      </p:sp>
      <p:cxnSp>
        <p:nvCxnSpPr>
          <p:cNvPr id="26" name="Straight Arrow Connector 25"/>
          <p:cNvCxnSpPr/>
          <p:nvPr/>
        </p:nvCxnSpPr>
        <p:spPr>
          <a:xfrm flipH="1">
            <a:off x="5091953" y="6047254"/>
            <a:ext cx="795531" cy="416299"/>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4733365" y="6637316"/>
            <a:ext cx="246748" cy="346239"/>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7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3387" y="439271"/>
            <a:ext cx="3110753" cy="369332"/>
          </a:xfrm>
          <a:prstGeom prst="rect">
            <a:avLst/>
          </a:prstGeom>
          <a:noFill/>
        </p:spPr>
        <p:txBody>
          <a:bodyPr wrap="square" rtlCol="0">
            <a:spAutoFit/>
          </a:bodyPr>
          <a:lstStyle/>
          <a:p>
            <a:pPr algn="ctr"/>
            <a:r>
              <a:rPr lang="en-US" b="1" dirty="0" smtClean="0"/>
              <a:t>MARS Echosounder System v2</a:t>
            </a:r>
            <a:endParaRPr lang="en-US" b="1" dirty="0"/>
          </a:p>
        </p:txBody>
      </p:sp>
      <p:sp>
        <p:nvSpPr>
          <p:cNvPr id="3" name="TextBox 2"/>
          <p:cNvSpPr txBox="1"/>
          <p:nvPr/>
        </p:nvSpPr>
        <p:spPr>
          <a:xfrm>
            <a:off x="536591" y="802560"/>
            <a:ext cx="3364344" cy="338554"/>
          </a:xfrm>
          <a:prstGeom prst="rect">
            <a:avLst/>
          </a:prstGeom>
          <a:noFill/>
        </p:spPr>
        <p:txBody>
          <a:bodyPr wrap="square" rtlCol="0">
            <a:spAutoFit/>
          </a:bodyPr>
          <a:lstStyle/>
          <a:p>
            <a:pPr algn="ctr"/>
            <a:r>
              <a:rPr lang="en-US" sz="1600" b="1" dirty="0" smtClean="0"/>
              <a:t>Mounting Structure with Instruments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2898" y="1564848"/>
            <a:ext cx="3560735" cy="2672499"/>
          </a:xfrm>
          <a:prstGeom prst="rect">
            <a:avLst/>
          </a:prstGeom>
        </p:spPr>
      </p:pic>
      <p:sp>
        <p:nvSpPr>
          <p:cNvPr id="7" name="TextBox 6"/>
          <p:cNvSpPr txBox="1"/>
          <p:nvPr/>
        </p:nvSpPr>
        <p:spPr>
          <a:xfrm>
            <a:off x="4363071" y="1287849"/>
            <a:ext cx="1860388" cy="246221"/>
          </a:xfrm>
          <a:prstGeom prst="rect">
            <a:avLst/>
          </a:prstGeom>
          <a:noFill/>
          <a:ln>
            <a:solidFill>
              <a:schemeClr val="tx1"/>
            </a:solidFill>
          </a:ln>
        </p:spPr>
        <p:txBody>
          <a:bodyPr wrap="square" rtlCol="0">
            <a:spAutoFit/>
          </a:bodyPr>
          <a:lstStyle/>
          <a:p>
            <a:pPr algn="ctr"/>
            <a:r>
              <a:rPr lang="en-US" sz="1000" b="1" dirty="0" smtClean="0"/>
              <a:t>This is currently deployed</a:t>
            </a:r>
          </a:p>
        </p:txBody>
      </p:sp>
      <p:pic>
        <p:nvPicPr>
          <p:cNvPr id="9" name="Picture 8"/>
          <p:cNvPicPr>
            <a:picLocks noChangeAspect="1"/>
          </p:cNvPicPr>
          <p:nvPr/>
        </p:nvPicPr>
        <p:blipFill>
          <a:blip r:embed="rId3"/>
          <a:stretch>
            <a:fillRect/>
          </a:stretch>
        </p:blipFill>
        <p:spPr>
          <a:xfrm>
            <a:off x="663387" y="4947088"/>
            <a:ext cx="2619048" cy="904762"/>
          </a:xfrm>
          <a:prstGeom prst="rect">
            <a:avLst/>
          </a:prstGeom>
        </p:spPr>
      </p:pic>
      <p:pic>
        <p:nvPicPr>
          <p:cNvPr id="10" name="Picture 9"/>
          <p:cNvPicPr>
            <a:picLocks noChangeAspect="1"/>
          </p:cNvPicPr>
          <p:nvPr/>
        </p:nvPicPr>
        <p:blipFill>
          <a:blip r:embed="rId4"/>
          <a:stretch>
            <a:fillRect/>
          </a:stretch>
        </p:blipFill>
        <p:spPr>
          <a:xfrm>
            <a:off x="6781402" y="5174648"/>
            <a:ext cx="809524" cy="542857"/>
          </a:xfrm>
          <a:prstGeom prst="rect">
            <a:avLst/>
          </a:prstGeom>
        </p:spPr>
      </p:pic>
      <p:pic>
        <p:nvPicPr>
          <p:cNvPr id="11" name="Picture 10"/>
          <p:cNvPicPr>
            <a:picLocks noChangeAspect="1"/>
          </p:cNvPicPr>
          <p:nvPr/>
        </p:nvPicPr>
        <p:blipFill>
          <a:blip r:embed="rId5"/>
          <a:stretch>
            <a:fillRect/>
          </a:stretch>
        </p:blipFill>
        <p:spPr>
          <a:xfrm>
            <a:off x="8588801" y="4938010"/>
            <a:ext cx="1352381" cy="952381"/>
          </a:xfrm>
          <a:prstGeom prst="rect">
            <a:avLst/>
          </a:prstGeom>
        </p:spPr>
      </p:pic>
      <p:pic>
        <p:nvPicPr>
          <p:cNvPr id="12" name="Picture 11"/>
          <p:cNvPicPr>
            <a:picLocks noChangeAspect="1"/>
          </p:cNvPicPr>
          <p:nvPr/>
        </p:nvPicPr>
        <p:blipFill>
          <a:blip r:embed="rId6"/>
          <a:stretch>
            <a:fillRect/>
          </a:stretch>
        </p:blipFill>
        <p:spPr>
          <a:xfrm>
            <a:off x="3656843" y="4560361"/>
            <a:ext cx="1942857" cy="1771429"/>
          </a:xfrm>
          <a:prstGeom prst="rect">
            <a:avLst/>
          </a:prstGeom>
        </p:spPr>
      </p:pic>
      <p:sp>
        <p:nvSpPr>
          <p:cNvPr id="13" name="TextBox 12"/>
          <p:cNvSpPr txBox="1"/>
          <p:nvPr/>
        </p:nvSpPr>
        <p:spPr>
          <a:xfrm>
            <a:off x="7839672" y="1279993"/>
            <a:ext cx="1860388" cy="2400657"/>
          </a:xfrm>
          <a:prstGeom prst="rect">
            <a:avLst/>
          </a:prstGeom>
          <a:noFill/>
          <a:ln>
            <a:solidFill>
              <a:schemeClr val="tx1"/>
            </a:solidFill>
          </a:ln>
        </p:spPr>
        <p:txBody>
          <a:bodyPr wrap="square" rtlCol="0">
            <a:spAutoFit/>
          </a:bodyPr>
          <a:lstStyle/>
          <a:p>
            <a:pPr algn="ctr"/>
            <a:r>
              <a:rPr lang="en-US" sz="1000" b="1" dirty="0" smtClean="0"/>
              <a:t>This galvanized steel mounting structure will need to be replaced with something appropriate for the newer parts/instruments. It will need to maintain its ability to be properly carried and deployed by Ventana. This will include a lifting line that can be utilized by Ventana to move the mooring and then be secured so that the line doesn’t interfere with the data. (ROV Pilots and Marine Ops Techs will need to be consulted.)</a:t>
            </a:r>
          </a:p>
        </p:txBody>
      </p:sp>
      <p:cxnSp>
        <p:nvCxnSpPr>
          <p:cNvPr id="14" name="Straight Arrow Connector 13"/>
          <p:cNvCxnSpPr/>
          <p:nvPr/>
        </p:nvCxnSpPr>
        <p:spPr>
          <a:xfrm flipH="1">
            <a:off x="5599700" y="2452248"/>
            <a:ext cx="2239974" cy="845460"/>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731825" y="4408479"/>
            <a:ext cx="1860388" cy="400110"/>
          </a:xfrm>
          <a:prstGeom prst="rect">
            <a:avLst/>
          </a:prstGeom>
          <a:noFill/>
          <a:ln>
            <a:solidFill>
              <a:schemeClr val="tx1"/>
            </a:solidFill>
          </a:ln>
        </p:spPr>
        <p:txBody>
          <a:bodyPr wrap="square" rtlCol="0">
            <a:spAutoFit/>
          </a:bodyPr>
          <a:lstStyle/>
          <a:p>
            <a:pPr algn="ctr"/>
            <a:r>
              <a:rPr lang="en-US" sz="1000" b="1" dirty="0" smtClean="0"/>
              <a:t>These 2 components replace the 1 electronics sphere above</a:t>
            </a:r>
          </a:p>
        </p:txBody>
      </p:sp>
      <p:sp>
        <p:nvSpPr>
          <p:cNvPr id="17" name="TextBox 16"/>
          <p:cNvSpPr txBox="1"/>
          <p:nvPr/>
        </p:nvSpPr>
        <p:spPr>
          <a:xfrm>
            <a:off x="6909478" y="4410848"/>
            <a:ext cx="1860388" cy="400110"/>
          </a:xfrm>
          <a:prstGeom prst="rect">
            <a:avLst/>
          </a:prstGeom>
          <a:noFill/>
          <a:ln>
            <a:solidFill>
              <a:schemeClr val="tx1"/>
            </a:solidFill>
          </a:ln>
        </p:spPr>
        <p:txBody>
          <a:bodyPr wrap="square" rtlCol="0">
            <a:spAutoFit/>
          </a:bodyPr>
          <a:lstStyle/>
          <a:p>
            <a:pPr algn="ctr"/>
            <a:r>
              <a:rPr lang="en-US" sz="1000" b="1" dirty="0" smtClean="0"/>
              <a:t>These 2 transducers replace the 1 transducer above</a:t>
            </a:r>
          </a:p>
        </p:txBody>
      </p:sp>
      <p:cxnSp>
        <p:nvCxnSpPr>
          <p:cNvPr id="18" name="Straight Arrow Connector 17"/>
          <p:cNvCxnSpPr/>
          <p:nvPr/>
        </p:nvCxnSpPr>
        <p:spPr>
          <a:xfrm flipV="1">
            <a:off x="4068193" y="2392599"/>
            <a:ext cx="524020" cy="2027878"/>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941596" y="2299848"/>
            <a:ext cx="1561363" cy="2098583"/>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308826" y="4751048"/>
            <a:ext cx="428178" cy="320572"/>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09966" y="4819435"/>
            <a:ext cx="182247" cy="312171"/>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0" idx="0"/>
          </p:cNvCxnSpPr>
          <p:nvPr/>
        </p:nvCxnSpPr>
        <p:spPr>
          <a:xfrm>
            <a:off x="7186164" y="4821386"/>
            <a:ext cx="0" cy="353262"/>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8470823" y="4817602"/>
            <a:ext cx="299043" cy="254018"/>
          </a:xfrm>
          <a:prstGeom prst="straightConnector1">
            <a:avLst/>
          </a:prstGeom>
          <a:ln w="3492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042717" y="6201143"/>
            <a:ext cx="1860388" cy="1015663"/>
          </a:xfrm>
          <a:prstGeom prst="rect">
            <a:avLst/>
          </a:prstGeom>
          <a:noFill/>
          <a:ln>
            <a:solidFill>
              <a:schemeClr val="tx1"/>
            </a:solidFill>
          </a:ln>
        </p:spPr>
        <p:txBody>
          <a:bodyPr wrap="square" rtlCol="0">
            <a:spAutoFit/>
          </a:bodyPr>
          <a:lstStyle/>
          <a:p>
            <a:pPr algn="ctr"/>
            <a:r>
              <a:rPr lang="en-US" sz="1000" b="1" dirty="0" smtClean="0"/>
              <a:t>The Simrad WBT Tube is mostly covered with a ‘rubber’ coating. Its metal structure is anodized aluminum with sacrificial anodes screwed into the end caps.</a:t>
            </a:r>
          </a:p>
        </p:txBody>
      </p:sp>
      <p:sp>
        <p:nvSpPr>
          <p:cNvPr id="31" name="TextBox 30"/>
          <p:cNvSpPr txBox="1"/>
          <p:nvPr/>
        </p:nvSpPr>
        <p:spPr>
          <a:xfrm>
            <a:off x="3698077" y="6070028"/>
            <a:ext cx="1860388" cy="1323439"/>
          </a:xfrm>
          <a:prstGeom prst="rect">
            <a:avLst/>
          </a:prstGeom>
          <a:noFill/>
          <a:ln>
            <a:solidFill>
              <a:schemeClr val="tx1"/>
            </a:solidFill>
          </a:ln>
        </p:spPr>
        <p:txBody>
          <a:bodyPr wrap="square" rtlCol="0">
            <a:spAutoFit/>
          </a:bodyPr>
          <a:lstStyle/>
          <a:p>
            <a:pPr algn="ctr"/>
            <a:r>
              <a:rPr lang="en-US" sz="1000" b="1" dirty="0" smtClean="0"/>
              <a:t>The specifications of the Power and Data Interface Can is still To Be Determined. There have been discussions that it would be better for parts like this down at MARS to be made of titanium when possible. This will need to be considered.</a:t>
            </a:r>
          </a:p>
        </p:txBody>
      </p:sp>
      <p:sp>
        <p:nvSpPr>
          <p:cNvPr id="32" name="TextBox 31"/>
          <p:cNvSpPr txBox="1"/>
          <p:nvPr/>
        </p:nvSpPr>
        <p:spPr>
          <a:xfrm>
            <a:off x="6143439" y="5816422"/>
            <a:ext cx="1860388" cy="1785104"/>
          </a:xfrm>
          <a:prstGeom prst="rect">
            <a:avLst/>
          </a:prstGeom>
          <a:noFill/>
          <a:ln>
            <a:solidFill>
              <a:schemeClr val="tx1"/>
            </a:solidFill>
          </a:ln>
        </p:spPr>
        <p:txBody>
          <a:bodyPr wrap="square" rtlCol="0">
            <a:spAutoFit/>
          </a:bodyPr>
          <a:lstStyle/>
          <a:p>
            <a:pPr algn="ctr"/>
            <a:r>
              <a:rPr lang="en-US" sz="1000" b="1" dirty="0" smtClean="0"/>
              <a:t>The Simrad </a:t>
            </a:r>
            <a:r>
              <a:rPr lang="en-US" sz="1000" b="1" dirty="0"/>
              <a:t>ES70-7CD Transducer </a:t>
            </a:r>
            <a:r>
              <a:rPr lang="en-US" sz="1000" b="1" dirty="0" smtClean="0"/>
              <a:t>has 3 evenly spaced screw inserts located at the back/bottom face. These are stainless steel size M8. These are its only mounting points. The transducer cable is potted into the transducer head and comes straight out of the center of the back/bottom of the head.</a:t>
            </a:r>
            <a:endParaRPr lang="en-US" sz="1000" b="1" dirty="0"/>
          </a:p>
        </p:txBody>
      </p:sp>
      <p:sp>
        <p:nvSpPr>
          <p:cNvPr id="33" name="TextBox 32"/>
          <p:cNvSpPr txBox="1"/>
          <p:nvPr/>
        </p:nvSpPr>
        <p:spPr>
          <a:xfrm>
            <a:off x="8276500" y="6017444"/>
            <a:ext cx="2339114" cy="1631216"/>
          </a:xfrm>
          <a:prstGeom prst="rect">
            <a:avLst/>
          </a:prstGeom>
          <a:noFill/>
          <a:ln>
            <a:solidFill>
              <a:schemeClr val="tx1"/>
            </a:solidFill>
          </a:ln>
        </p:spPr>
        <p:txBody>
          <a:bodyPr wrap="square" rtlCol="0">
            <a:spAutoFit/>
          </a:bodyPr>
          <a:lstStyle/>
          <a:p>
            <a:pPr algn="ctr"/>
            <a:r>
              <a:rPr lang="en-US" sz="1000" b="1" dirty="0" smtClean="0"/>
              <a:t>The Simrad </a:t>
            </a:r>
            <a:r>
              <a:rPr lang="en-US" sz="1000" b="1" dirty="0"/>
              <a:t>ES38-DD Transducer</a:t>
            </a:r>
          </a:p>
          <a:p>
            <a:pPr algn="ctr"/>
            <a:r>
              <a:rPr lang="en-US" sz="1000" b="1" dirty="0" smtClean="0"/>
              <a:t>has 8 evenly spaced pass through holes located at the outer edge of the front/forward face. The smallest diameter of the holes is 11 mm and they can utilize the bolt material of ones choice. The transducer cable is potted into the transducer head and comes out of the side of the back/bottom of the head at an angle.</a:t>
            </a:r>
            <a:endParaRPr lang="en-US" sz="1000" b="1" dirty="0"/>
          </a:p>
        </p:txBody>
      </p:sp>
      <p:sp>
        <p:nvSpPr>
          <p:cNvPr id="25" name="TextBox 24"/>
          <p:cNvSpPr txBox="1"/>
          <p:nvPr/>
        </p:nvSpPr>
        <p:spPr>
          <a:xfrm>
            <a:off x="4685071" y="5298731"/>
            <a:ext cx="320511" cy="400110"/>
          </a:xfrm>
          <a:prstGeom prst="rect">
            <a:avLst/>
          </a:prstGeom>
          <a:noFill/>
        </p:spPr>
        <p:txBody>
          <a:bodyPr wrap="square" rtlCol="0">
            <a:spAutoFit/>
          </a:bodyPr>
          <a:lstStyle/>
          <a:p>
            <a:r>
              <a:rPr lang="en-US" sz="2000" dirty="0" smtClean="0">
                <a:solidFill>
                  <a:schemeClr val="bg1"/>
                </a:solidFill>
              </a:rPr>
              <a:t>?</a:t>
            </a:r>
            <a:endParaRPr lang="en-US" sz="2000" dirty="0">
              <a:solidFill>
                <a:schemeClr val="bg1"/>
              </a:solidFill>
            </a:endParaRPr>
          </a:p>
        </p:txBody>
      </p:sp>
      <p:sp>
        <p:nvSpPr>
          <p:cNvPr id="27" name="TextBox 26"/>
          <p:cNvSpPr txBox="1"/>
          <p:nvPr/>
        </p:nvSpPr>
        <p:spPr>
          <a:xfrm>
            <a:off x="8890030" y="4333138"/>
            <a:ext cx="1860388" cy="553998"/>
          </a:xfrm>
          <a:prstGeom prst="rect">
            <a:avLst/>
          </a:prstGeom>
          <a:noFill/>
          <a:ln>
            <a:solidFill>
              <a:schemeClr val="tx1"/>
            </a:solidFill>
          </a:ln>
        </p:spPr>
        <p:txBody>
          <a:bodyPr wrap="square" rtlCol="0">
            <a:spAutoFit/>
          </a:bodyPr>
          <a:lstStyle/>
          <a:p>
            <a:pPr algn="ctr"/>
            <a:r>
              <a:rPr lang="en-US" sz="1000" b="1" dirty="0" smtClean="0"/>
              <a:t>The front faces of these transducers should be level with each other when installed</a:t>
            </a:r>
          </a:p>
        </p:txBody>
      </p:sp>
    </p:spTree>
    <p:extLst>
      <p:ext uri="{BB962C8B-B14F-4D97-AF65-F5344CB8AC3E}">
        <p14:creationId xmlns:p14="http://schemas.microsoft.com/office/powerpoint/2010/main" val="2551798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a:off x="1377703" y="950256"/>
            <a:ext cx="8411750" cy="5683624"/>
          </a:xfrm>
          <a:prstGeom prst="rect">
            <a:avLst/>
          </a:prstGeom>
        </p:spPr>
      </p:pic>
      <p:sp>
        <p:nvSpPr>
          <p:cNvPr id="3" name="TextBox 2"/>
          <p:cNvSpPr txBox="1"/>
          <p:nvPr/>
        </p:nvSpPr>
        <p:spPr>
          <a:xfrm>
            <a:off x="467651" y="808603"/>
            <a:ext cx="3502223" cy="584775"/>
          </a:xfrm>
          <a:prstGeom prst="rect">
            <a:avLst/>
          </a:prstGeom>
          <a:noFill/>
        </p:spPr>
        <p:txBody>
          <a:bodyPr wrap="square" rtlCol="0">
            <a:spAutoFit/>
          </a:bodyPr>
          <a:lstStyle/>
          <a:p>
            <a:pPr algn="ctr"/>
            <a:r>
              <a:rPr lang="en-US" sz="1600" b="1" dirty="0" smtClean="0"/>
              <a:t>What Needs To Be Obtained or Created</a:t>
            </a:r>
          </a:p>
          <a:p>
            <a:pPr algn="ctr"/>
            <a:r>
              <a:rPr lang="en-US" sz="1600" b="1" dirty="0" smtClean="0"/>
              <a:t>(As of Apr 2021)</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89" y="2413260"/>
            <a:ext cx="2524545" cy="1894790"/>
          </a:xfrm>
          <a:prstGeom prst="rect">
            <a:avLst/>
          </a:prstGeom>
        </p:spPr>
      </p:pic>
      <p:sp>
        <p:nvSpPr>
          <p:cNvPr id="2" name="TextBox 1"/>
          <p:cNvSpPr txBox="1"/>
          <p:nvPr/>
        </p:nvSpPr>
        <p:spPr>
          <a:xfrm>
            <a:off x="663387" y="439271"/>
            <a:ext cx="3110753" cy="369332"/>
          </a:xfrm>
          <a:prstGeom prst="rect">
            <a:avLst/>
          </a:prstGeom>
          <a:noFill/>
        </p:spPr>
        <p:txBody>
          <a:bodyPr wrap="square" rtlCol="0">
            <a:spAutoFit/>
          </a:bodyPr>
          <a:lstStyle/>
          <a:p>
            <a:pPr algn="ctr"/>
            <a:r>
              <a:rPr lang="en-US" b="1" dirty="0" smtClean="0"/>
              <a:t>MARS Echosounder System v2</a:t>
            </a:r>
            <a:endParaRPr lang="en-US" b="1" dirty="0"/>
          </a:p>
        </p:txBody>
      </p:sp>
      <p:sp>
        <p:nvSpPr>
          <p:cNvPr id="6" name="TextBox 5"/>
          <p:cNvSpPr txBox="1"/>
          <p:nvPr/>
        </p:nvSpPr>
        <p:spPr>
          <a:xfrm>
            <a:off x="3474293" y="3276903"/>
            <a:ext cx="807256" cy="861774"/>
          </a:xfrm>
          <a:prstGeom prst="rect">
            <a:avLst/>
          </a:prstGeom>
          <a:noFill/>
          <a:ln>
            <a:solidFill>
              <a:schemeClr val="tx1"/>
            </a:solidFill>
          </a:ln>
        </p:spPr>
        <p:txBody>
          <a:bodyPr wrap="square" rtlCol="0">
            <a:spAutoFit/>
          </a:bodyPr>
          <a:lstStyle/>
          <a:p>
            <a:pPr algn="ctr"/>
            <a:r>
              <a:rPr lang="en-US" sz="1000" b="1" dirty="0" smtClean="0"/>
              <a:t>Mounting structure and associated hardware</a:t>
            </a:r>
          </a:p>
        </p:txBody>
      </p:sp>
      <p:sp>
        <p:nvSpPr>
          <p:cNvPr id="7" name="TextBox 6"/>
          <p:cNvSpPr txBox="1"/>
          <p:nvPr/>
        </p:nvSpPr>
        <p:spPr>
          <a:xfrm>
            <a:off x="5983391" y="6636071"/>
            <a:ext cx="2114234" cy="553998"/>
          </a:xfrm>
          <a:prstGeom prst="rect">
            <a:avLst/>
          </a:prstGeom>
          <a:noFill/>
          <a:ln>
            <a:solidFill>
              <a:schemeClr val="tx1"/>
            </a:solidFill>
          </a:ln>
        </p:spPr>
        <p:txBody>
          <a:bodyPr wrap="square" rtlCol="0">
            <a:spAutoFit/>
          </a:bodyPr>
          <a:lstStyle/>
          <a:p>
            <a:pPr algn="ctr"/>
            <a:r>
              <a:rPr lang="en-US" sz="1000" b="1" dirty="0" smtClean="0"/>
              <a:t>Cable to/from Power/Data Interface Can and Node</a:t>
            </a:r>
          </a:p>
          <a:p>
            <a:pPr algn="ctr"/>
            <a:r>
              <a:rPr lang="en-US" sz="1000" b="1" dirty="0" smtClean="0"/>
              <a:t>(sounds like we have this in house)</a:t>
            </a:r>
          </a:p>
        </p:txBody>
      </p:sp>
      <p:sp>
        <p:nvSpPr>
          <p:cNvPr id="9" name="TextBox 8"/>
          <p:cNvSpPr txBox="1"/>
          <p:nvPr/>
        </p:nvSpPr>
        <p:spPr>
          <a:xfrm>
            <a:off x="5712484" y="5402148"/>
            <a:ext cx="1042585" cy="707886"/>
          </a:xfrm>
          <a:prstGeom prst="rect">
            <a:avLst/>
          </a:prstGeom>
          <a:noFill/>
          <a:ln>
            <a:solidFill>
              <a:schemeClr val="tx1"/>
            </a:solidFill>
          </a:ln>
        </p:spPr>
        <p:txBody>
          <a:bodyPr wrap="square" rtlCol="0">
            <a:spAutoFit/>
          </a:bodyPr>
          <a:lstStyle/>
          <a:p>
            <a:pPr algn="ctr"/>
            <a:r>
              <a:rPr lang="en-US" sz="1000" b="1" dirty="0" smtClean="0"/>
              <a:t>Incline connector to ODI conversion can</a:t>
            </a:r>
          </a:p>
        </p:txBody>
      </p:sp>
      <p:sp>
        <p:nvSpPr>
          <p:cNvPr id="10" name="TextBox 9"/>
          <p:cNvSpPr txBox="1"/>
          <p:nvPr/>
        </p:nvSpPr>
        <p:spPr>
          <a:xfrm>
            <a:off x="8752137" y="3124669"/>
            <a:ext cx="1795211" cy="707886"/>
          </a:xfrm>
          <a:prstGeom prst="rect">
            <a:avLst/>
          </a:prstGeom>
          <a:noFill/>
          <a:ln>
            <a:solidFill>
              <a:schemeClr val="tx1"/>
            </a:solidFill>
          </a:ln>
        </p:spPr>
        <p:txBody>
          <a:bodyPr wrap="square" rtlCol="0">
            <a:spAutoFit/>
          </a:bodyPr>
          <a:lstStyle/>
          <a:p>
            <a:pPr algn="ctr"/>
            <a:r>
              <a:rPr lang="en-US" sz="1000" b="1" dirty="0" smtClean="0"/>
              <a:t>Power and Data Interface Can and all of its internal parts</a:t>
            </a:r>
          </a:p>
          <a:p>
            <a:pPr algn="ctr"/>
            <a:r>
              <a:rPr lang="en-US" sz="1000" b="1" dirty="0" smtClean="0"/>
              <a:t>(some parts may already be available in house) </a:t>
            </a:r>
          </a:p>
        </p:txBody>
      </p:sp>
      <p:sp>
        <p:nvSpPr>
          <p:cNvPr id="11" name="TextBox 10"/>
          <p:cNvSpPr txBox="1"/>
          <p:nvPr/>
        </p:nvSpPr>
        <p:spPr>
          <a:xfrm>
            <a:off x="8708247" y="5231002"/>
            <a:ext cx="1042585" cy="707886"/>
          </a:xfrm>
          <a:prstGeom prst="rect">
            <a:avLst/>
          </a:prstGeom>
          <a:noFill/>
          <a:ln>
            <a:solidFill>
              <a:schemeClr val="tx1"/>
            </a:solidFill>
          </a:ln>
        </p:spPr>
        <p:txBody>
          <a:bodyPr wrap="square" rtlCol="0">
            <a:spAutoFit/>
          </a:bodyPr>
          <a:lstStyle/>
          <a:p>
            <a:pPr algn="ctr"/>
            <a:r>
              <a:rPr lang="en-US" sz="1000" b="1" dirty="0" smtClean="0"/>
              <a:t>4 bulkhead connectors to power and data interface can</a:t>
            </a:r>
          </a:p>
        </p:txBody>
      </p:sp>
      <p:cxnSp>
        <p:nvCxnSpPr>
          <p:cNvPr id="12" name="Straight Arrow Connector 11"/>
          <p:cNvCxnSpPr/>
          <p:nvPr/>
        </p:nvCxnSpPr>
        <p:spPr>
          <a:xfrm flipH="1">
            <a:off x="2562492" y="3700176"/>
            <a:ext cx="911802" cy="132379"/>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441576" y="6409765"/>
            <a:ext cx="541816" cy="475088"/>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954589" y="5761702"/>
            <a:ext cx="757895" cy="645872"/>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8097625" y="4627922"/>
            <a:ext cx="994144" cy="591091"/>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8831671" y="3837363"/>
            <a:ext cx="359513" cy="396958"/>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846541" y="4374037"/>
            <a:ext cx="320511" cy="400110"/>
          </a:xfrm>
          <a:prstGeom prst="rect">
            <a:avLst/>
          </a:prstGeom>
          <a:noFill/>
        </p:spPr>
        <p:txBody>
          <a:bodyPr wrap="square" rtlCol="0">
            <a:spAutoFit/>
          </a:bodyPr>
          <a:lstStyle/>
          <a:p>
            <a:r>
              <a:rPr lang="en-US" sz="2000" dirty="0" smtClean="0">
                <a:solidFill>
                  <a:schemeClr val="bg1"/>
                </a:solidFill>
              </a:rPr>
              <a:t>?</a:t>
            </a:r>
            <a:endParaRPr lang="en-US" sz="2000" dirty="0">
              <a:solidFill>
                <a:schemeClr val="bg1"/>
              </a:solidFill>
            </a:endParaRPr>
          </a:p>
        </p:txBody>
      </p:sp>
    </p:spTree>
    <p:extLst>
      <p:ext uri="{BB962C8B-B14F-4D97-AF65-F5344CB8AC3E}">
        <p14:creationId xmlns:p14="http://schemas.microsoft.com/office/powerpoint/2010/main" val="6308156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3378</TotalTime>
  <Words>631</Words>
  <Application>Microsoft Office PowerPoint</Application>
  <PresentationFormat>Custom</PresentationFormat>
  <Paragraphs>91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kbblab</dc:creator>
  <cp:lastModifiedBy>kbblab</cp:lastModifiedBy>
  <cp:revision>50</cp:revision>
  <dcterms:created xsi:type="dcterms:W3CDTF">2021-02-26T02:15:26Z</dcterms:created>
  <dcterms:modified xsi:type="dcterms:W3CDTF">2021-05-03T23:32:00Z</dcterms:modified>
</cp:coreProperties>
</file>