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6" r:id="rId1"/>
  </p:sldMasterIdLst>
  <p:notesMasterIdLst>
    <p:notesMasterId r:id="rId25"/>
  </p:notesMasterIdLst>
  <p:sldIdLst>
    <p:sldId id="256" r:id="rId2"/>
    <p:sldId id="257" r:id="rId3"/>
    <p:sldId id="259" r:id="rId4"/>
    <p:sldId id="266" r:id="rId5"/>
    <p:sldId id="258" r:id="rId6"/>
    <p:sldId id="260" r:id="rId7"/>
    <p:sldId id="267" r:id="rId8"/>
    <p:sldId id="269" r:id="rId9"/>
    <p:sldId id="270" r:id="rId10"/>
    <p:sldId id="277" r:id="rId11"/>
    <p:sldId id="278" r:id="rId12"/>
    <p:sldId id="274" r:id="rId13"/>
    <p:sldId id="268" r:id="rId14"/>
    <p:sldId id="272" r:id="rId15"/>
    <p:sldId id="273" r:id="rId16"/>
    <p:sldId id="276" r:id="rId17"/>
    <p:sldId id="280" r:id="rId18"/>
    <p:sldId id="264" r:id="rId19"/>
    <p:sldId id="263" r:id="rId20"/>
    <p:sldId id="265" r:id="rId21"/>
    <p:sldId id="275" r:id="rId22"/>
    <p:sldId id="271"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57"/>
    <p:restoredTop sz="94690"/>
  </p:normalViewPr>
  <p:slideViewPr>
    <p:cSldViewPr snapToGrid="0" snapToObjects="1">
      <p:cViewPr>
        <p:scale>
          <a:sx n="142" d="100"/>
          <a:sy n="142" d="100"/>
        </p:scale>
        <p:origin x="139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397DDB-79C6-F744-94A7-5EB6E1E91A0A}" type="datetimeFigureOut">
              <a:rPr lang="en-US" smtClean="0"/>
              <a:t>6/6/17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C4D5B-D1D5-5B49-A4F3-ED8363FBD1D2}" type="slidenum">
              <a:rPr lang="en-US" smtClean="0"/>
              <a:t>‹#›</a:t>
            </a:fld>
            <a:endParaRPr lang="en-US"/>
          </a:p>
        </p:txBody>
      </p:sp>
    </p:spTree>
    <p:extLst>
      <p:ext uri="{BB962C8B-B14F-4D97-AF65-F5344CB8AC3E}">
        <p14:creationId xmlns:p14="http://schemas.microsoft.com/office/powerpoint/2010/main" val="69589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tomorrow is François' review</a:t>
            </a:r>
            <a:r>
              <a:rPr lang="en-US" baseline="0" dirty="0" smtClean="0"/>
              <a:t>, and to save some questions about fundamental design for then. </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AAC4D5B-D1D5-5B49-A4F3-ED8363FBD1D2}" type="slidenum">
              <a:rPr lang="en-US" smtClean="0"/>
              <a:t>2</a:t>
            </a:fld>
            <a:endParaRPr lang="en-US"/>
          </a:p>
        </p:txBody>
      </p:sp>
    </p:spTree>
    <p:extLst>
      <p:ext uri="{BB962C8B-B14F-4D97-AF65-F5344CB8AC3E}">
        <p14:creationId xmlns:p14="http://schemas.microsoft.com/office/powerpoint/2010/main" val="2073504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LEAD:</a:t>
            </a:r>
            <a:r>
              <a:rPr lang="en-US" baseline="0" dirty="0" smtClean="0"/>
              <a:t> after the PDR...</a:t>
            </a:r>
            <a:endParaRPr lang="en-US" dirty="0"/>
          </a:p>
        </p:txBody>
      </p:sp>
      <p:sp>
        <p:nvSpPr>
          <p:cNvPr id="4" name="Slide Number Placeholder 3"/>
          <p:cNvSpPr>
            <a:spLocks noGrp="1"/>
          </p:cNvSpPr>
          <p:nvPr>
            <p:ph type="sldNum" sz="quarter" idx="10"/>
          </p:nvPr>
        </p:nvSpPr>
        <p:spPr/>
        <p:txBody>
          <a:bodyPr/>
          <a:lstStyle/>
          <a:p>
            <a:fld id="{CAAC4D5B-D1D5-5B49-A4F3-ED8363FBD1D2}" type="slidenum">
              <a:rPr lang="en-US" smtClean="0"/>
              <a:t>3</a:t>
            </a:fld>
            <a:endParaRPr lang="en-US"/>
          </a:p>
        </p:txBody>
      </p:sp>
    </p:spTree>
    <p:extLst>
      <p:ext uri="{BB962C8B-B14F-4D97-AF65-F5344CB8AC3E}">
        <p14:creationId xmlns:p14="http://schemas.microsoft.com/office/powerpoint/2010/main" val="1719027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Still collecting requirements from Ships of Opportunity. </a:t>
            </a:r>
          </a:p>
          <a:p>
            <a:endParaRPr lang="en-US" dirty="0"/>
          </a:p>
        </p:txBody>
      </p:sp>
      <p:sp>
        <p:nvSpPr>
          <p:cNvPr id="4" name="Slide Number Placeholder 3"/>
          <p:cNvSpPr>
            <a:spLocks noGrp="1"/>
          </p:cNvSpPr>
          <p:nvPr>
            <p:ph type="sldNum" sz="quarter" idx="10"/>
          </p:nvPr>
        </p:nvSpPr>
        <p:spPr/>
        <p:txBody>
          <a:bodyPr/>
          <a:lstStyle/>
          <a:p>
            <a:fld id="{CAAC4D5B-D1D5-5B49-A4F3-ED8363FBD1D2}" type="slidenum">
              <a:rPr lang="en-US" smtClean="0"/>
              <a:t>4</a:t>
            </a:fld>
            <a:endParaRPr lang="en-US"/>
          </a:p>
        </p:txBody>
      </p:sp>
    </p:spTree>
    <p:extLst>
      <p:ext uri="{BB962C8B-B14F-4D97-AF65-F5344CB8AC3E}">
        <p14:creationId xmlns:p14="http://schemas.microsoft.com/office/powerpoint/2010/main" val="2132775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handle</a:t>
            </a:r>
            <a:endParaRPr lang="en-US" dirty="0"/>
          </a:p>
        </p:txBody>
      </p:sp>
      <p:sp>
        <p:nvSpPr>
          <p:cNvPr id="4" name="Slide Number Placeholder 3"/>
          <p:cNvSpPr>
            <a:spLocks noGrp="1"/>
          </p:cNvSpPr>
          <p:nvPr>
            <p:ph type="sldNum" sz="quarter" idx="10"/>
          </p:nvPr>
        </p:nvSpPr>
        <p:spPr/>
        <p:txBody>
          <a:bodyPr/>
          <a:lstStyle/>
          <a:p>
            <a:fld id="{CAAC4D5B-D1D5-5B49-A4F3-ED8363FBD1D2}" type="slidenum">
              <a:rPr lang="en-US" smtClean="0"/>
              <a:t>5</a:t>
            </a:fld>
            <a:endParaRPr lang="en-US"/>
          </a:p>
        </p:txBody>
      </p:sp>
    </p:spTree>
    <p:extLst>
      <p:ext uri="{BB962C8B-B14F-4D97-AF65-F5344CB8AC3E}">
        <p14:creationId xmlns:p14="http://schemas.microsoft.com/office/powerpoint/2010/main" val="81994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get break rating for martin</a:t>
            </a:r>
            <a:endParaRPr lang="en-US" dirty="0"/>
          </a:p>
        </p:txBody>
      </p:sp>
      <p:sp>
        <p:nvSpPr>
          <p:cNvPr id="4" name="Slide Number Placeholder 3"/>
          <p:cNvSpPr>
            <a:spLocks noGrp="1"/>
          </p:cNvSpPr>
          <p:nvPr>
            <p:ph type="sldNum" sz="quarter" idx="10"/>
          </p:nvPr>
        </p:nvSpPr>
        <p:spPr/>
        <p:txBody>
          <a:bodyPr/>
          <a:lstStyle/>
          <a:p>
            <a:fld id="{CAAC4D5B-D1D5-5B49-A4F3-ED8363FBD1D2}" type="slidenum">
              <a:rPr lang="en-US" smtClean="0"/>
              <a:t>17</a:t>
            </a:fld>
            <a:endParaRPr lang="en-US"/>
          </a:p>
        </p:txBody>
      </p:sp>
    </p:spTree>
    <p:extLst>
      <p:ext uri="{BB962C8B-B14F-4D97-AF65-F5344CB8AC3E}">
        <p14:creationId xmlns:p14="http://schemas.microsoft.com/office/powerpoint/2010/main" val="1729655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6/6/17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586B75A-687E-405C-8A0B-8D00578BA2C3}" type="datetimeFigureOut">
              <a:rPr lang="en-US" smtClean="0"/>
              <a:pPr/>
              <a:t>6/6/17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586B75A-687E-405C-8A0B-8D00578BA2C3}" type="datetimeFigureOut">
              <a:rPr lang="en-US" smtClean="0"/>
              <a:pPr/>
              <a:t>6/6/17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79105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JPG"/><Relationship Id="rId5" Type="http://schemas.openxmlformats.org/officeDocument/2006/relationships/image" Target="../media/image11.tiff"/><Relationship Id="rId6" Type="http://schemas.openxmlformats.org/officeDocument/2006/relationships/image" Target="../media/image12.tiff"/><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tiff"/><Relationship Id="rId3" Type="http://schemas.openxmlformats.org/officeDocument/2006/relationships/image" Target="../media/image15.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tiff"/><Relationship Id="rId3" Type="http://schemas.openxmlformats.org/officeDocument/2006/relationships/image" Target="../media/image17.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tiff"/></Relationships>
</file>

<file path=ppt/slides/_rels/slide21.xml.rels><?xml version="1.0" encoding="UTF-8" standalone="yes"?>
<Relationships xmlns="http://schemas.openxmlformats.org/package/2006/relationships"><Relationship Id="rId3" Type="http://schemas.openxmlformats.org/officeDocument/2006/relationships/hyperlink" Target="http://www.yalecordage.com/oceanographics/grips/yalegrip.html" TargetMode="External"/><Relationship Id="rId4" Type="http://schemas.openxmlformats.org/officeDocument/2006/relationships/hyperlink" Target="https://www.westmarinepro.com/buy/new-england-ropes--hts-75-dyneema-single-braid-line--P012357679?recordNum=10" TargetMode="External"/><Relationship Id="rId5" Type="http://schemas.openxmlformats.org/officeDocument/2006/relationships/hyperlink" Target="https://www.mcmaster.com/#6605K23" TargetMode="External"/><Relationship Id="rId6" Type="http://schemas.openxmlformats.org/officeDocument/2006/relationships/hyperlink" Target="https://www.dcddesign.com/catalog-pages/00530-00550-00560-breakaway-swivels-connectors-pins.pdf" TargetMode="External"/><Relationship Id="rId7" Type="http://schemas.openxmlformats.org/officeDocument/2006/relationships/hyperlink" Target="https://www.grainger.com/product/SALISBURY-Class-00-Electrical-Glove-WP138260/_/N-mld?searchBar=true&amp;searchRedirect=high+voltage+glove&amp;breadcrumbCatId=5580&amp;s_pp=false&amp;picUrl=//static.grainger.com/rp/s/is/image/Grainger/3RMW5_AS01?$smthumb$#nav=%2F" TargetMode="External"/><Relationship Id="rId1" Type="http://schemas.openxmlformats.org/officeDocument/2006/relationships/slideLayout" Target="../slideLayouts/slideLayout7.xml"/><Relationship Id="rId2" Type="http://schemas.openxmlformats.org/officeDocument/2006/relationships/hyperlink" Target="http://falmat.com/wp-content/uploads/2017/04/Xtreme-Marine-HD-Coax.pdf"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tiff"/><Relationship Id="rId3" Type="http://schemas.openxmlformats.org/officeDocument/2006/relationships/image" Target="../media/image4.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BOS Operational Design Review	</a:t>
            </a:r>
            <a:endParaRPr lang="en-US" dirty="0"/>
          </a:p>
        </p:txBody>
      </p:sp>
      <p:sp>
        <p:nvSpPr>
          <p:cNvPr id="3" name="Subtitle 2"/>
          <p:cNvSpPr>
            <a:spLocks noGrp="1"/>
          </p:cNvSpPr>
          <p:nvPr>
            <p:ph type="subTitle" idx="1"/>
          </p:nvPr>
        </p:nvSpPr>
        <p:spPr/>
        <p:txBody>
          <a:bodyPr/>
          <a:lstStyle/>
          <a:p>
            <a:r>
              <a:rPr lang="en-US" dirty="0" smtClean="0"/>
              <a:t>MBARI Project 901704</a:t>
            </a:r>
          </a:p>
          <a:p>
            <a:r>
              <a:rPr lang="en-US" dirty="0" smtClean="0"/>
              <a:t>Eric Martin</a:t>
            </a:r>
            <a:endParaRPr lang="en-US" dirty="0"/>
          </a:p>
        </p:txBody>
      </p:sp>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Operational Scenarios</a:t>
            </a:r>
            <a:endParaRPr lang="en-US" dirty="0"/>
          </a:p>
        </p:txBody>
      </p:sp>
      <p:sp>
        <p:nvSpPr>
          <p:cNvPr id="6" name="Text Placeholder 5"/>
          <p:cNvSpPr>
            <a:spLocks noGrp="1"/>
          </p:cNvSpPr>
          <p:nvPr>
            <p:ph type="body" idx="1"/>
          </p:nvPr>
        </p:nvSpPr>
        <p:spPr/>
        <p:txBody>
          <a:bodyPr/>
          <a:lstStyle/>
          <a:p>
            <a:r>
              <a:rPr lang="en-US" dirty="0" smtClean="0"/>
              <a:t>For evaluation on R/V John Martin testing days</a:t>
            </a:r>
            <a:endParaRPr lang="en-US" dirty="0"/>
          </a:p>
        </p:txBody>
      </p:sp>
    </p:spTree>
    <p:extLst>
      <p:ext uri="{BB962C8B-B14F-4D97-AF65-F5344CB8AC3E}">
        <p14:creationId xmlns:p14="http://schemas.microsoft.com/office/powerpoint/2010/main" val="14164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947973" y="142875"/>
            <a:ext cx="9605962" cy="1058862"/>
          </a:xfrm>
        </p:spPr>
        <p:txBody>
          <a:bodyPr/>
          <a:lstStyle/>
          <a:p>
            <a:r>
              <a:rPr lang="en-US" dirty="0" smtClean="0"/>
              <a:t>Direct Winch CTD Wire</a:t>
            </a:r>
            <a:endParaRPr lang="en-US" dirty="0"/>
          </a:p>
        </p:txBody>
      </p:sp>
      <p:sp>
        <p:nvSpPr>
          <p:cNvPr id="11" name="Content Placeholder 10"/>
          <p:cNvSpPr>
            <a:spLocks noGrp="1"/>
          </p:cNvSpPr>
          <p:nvPr>
            <p:ph sz="half" idx="4294967295"/>
          </p:nvPr>
        </p:nvSpPr>
        <p:spPr>
          <a:xfrm>
            <a:off x="355343" y="142875"/>
            <a:ext cx="6725079" cy="5813082"/>
          </a:xfrm>
        </p:spPr>
        <p:txBody>
          <a:bodyPr>
            <a:normAutofit/>
          </a:bodyPr>
          <a:lstStyle/>
          <a:p>
            <a:r>
              <a:rPr lang="en-US" dirty="0"/>
              <a:t>Using the winch wire, directly shackle it to the BOS and secure it to the coax using cable straps until the clump and then the line hooks to marry the two after that. Football Float in the middle of section b/t clump and BOS</a:t>
            </a:r>
            <a:r>
              <a:rPr lang="en-US" dirty="0" smtClean="0"/>
              <a:t>. Clump wrapped on with Yale Grip.</a:t>
            </a:r>
          </a:p>
          <a:p>
            <a:r>
              <a:rPr lang="en-US" b="1" dirty="0"/>
              <a:t>Pros:</a:t>
            </a:r>
            <a:endParaRPr lang="en-US" dirty="0"/>
          </a:p>
          <a:p>
            <a:pPr lvl="1"/>
            <a:r>
              <a:rPr lang="en-US" dirty="0" smtClean="0"/>
              <a:t>Payout monitored. </a:t>
            </a:r>
            <a:endParaRPr lang="en-US" dirty="0"/>
          </a:p>
          <a:p>
            <a:pPr lvl="1"/>
            <a:r>
              <a:rPr lang="en-US" dirty="0"/>
              <a:t>Familiar operation for equipment handlers.</a:t>
            </a:r>
          </a:p>
          <a:p>
            <a:r>
              <a:rPr lang="en-US" b="1" dirty="0"/>
              <a:t>Cons:</a:t>
            </a:r>
            <a:endParaRPr lang="en-US" dirty="0"/>
          </a:p>
          <a:p>
            <a:pPr lvl="1"/>
            <a:r>
              <a:rPr lang="en-US" dirty="0"/>
              <a:t>Requires over the side marrying operations</a:t>
            </a:r>
            <a:r>
              <a:rPr lang="en-US" dirty="0" smtClean="0"/>
              <a:t>.</a:t>
            </a:r>
          </a:p>
          <a:p>
            <a:pPr lvl="1"/>
            <a:r>
              <a:rPr lang="en-US" dirty="0" smtClean="0"/>
              <a:t>Heaviest cable for floated section. </a:t>
            </a:r>
            <a:endParaRPr lang="en-US" dirty="0"/>
          </a:p>
        </p:txBody>
      </p:sp>
      <p:pic>
        <p:nvPicPr>
          <p:cNvPr id="3" name="Picture 2"/>
          <p:cNvPicPr>
            <a:picLocks noChangeAspect="1"/>
          </p:cNvPicPr>
          <p:nvPr/>
        </p:nvPicPr>
        <p:blipFill rotWithShape="1">
          <a:blip r:embed="rId2"/>
          <a:srcRect b="4075"/>
          <a:stretch/>
        </p:blipFill>
        <p:spPr>
          <a:xfrm>
            <a:off x="7741389" y="877331"/>
            <a:ext cx="3071022" cy="5980670"/>
          </a:xfrm>
          <a:prstGeom prst="rect">
            <a:avLst/>
          </a:prstGeom>
        </p:spPr>
      </p:pic>
    </p:spTree>
    <p:extLst>
      <p:ext uri="{BB962C8B-B14F-4D97-AF65-F5344CB8AC3E}">
        <p14:creationId xmlns:p14="http://schemas.microsoft.com/office/powerpoint/2010/main" val="1312339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479314" y="142875"/>
            <a:ext cx="9605962" cy="1058862"/>
          </a:xfrm>
        </p:spPr>
        <p:txBody>
          <a:bodyPr/>
          <a:lstStyle/>
          <a:p>
            <a:r>
              <a:rPr lang="en-US" dirty="0" smtClean="0"/>
              <a:t>Synthetic Rope</a:t>
            </a:r>
            <a:endParaRPr lang="en-US" dirty="0"/>
          </a:p>
        </p:txBody>
      </p:sp>
      <p:pic>
        <p:nvPicPr>
          <p:cNvPr id="10" name="Content Placeholder 9"/>
          <p:cNvPicPr>
            <a:picLocks noGrp="1" noChangeAspect="1"/>
          </p:cNvPicPr>
          <p:nvPr>
            <p:ph sz="half" idx="4294967295"/>
          </p:nvPr>
        </p:nvPicPr>
        <p:blipFill rotWithShape="1">
          <a:blip r:embed="rId2"/>
          <a:srcRect b="3159"/>
          <a:stretch/>
        </p:blipFill>
        <p:spPr>
          <a:xfrm>
            <a:off x="7928819" y="877330"/>
            <a:ext cx="2932769" cy="5808590"/>
          </a:xfrm>
          <a:prstGeom prst="rect">
            <a:avLst/>
          </a:prstGeom>
        </p:spPr>
      </p:pic>
      <p:sp>
        <p:nvSpPr>
          <p:cNvPr id="11" name="Content Placeholder 10"/>
          <p:cNvSpPr>
            <a:spLocks noGrp="1"/>
          </p:cNvSpPr>
          <p:nvPr>
            <p:ph sz="half" idx="4294967295"/>
          </p:nvPr>
        </p:nvSpPr>
        <p:spPr>
          <a:xfrm>
            <a:off x="355343" y="142875"/>
            <a:ext cx="6725079" cy="5813082"/>
          </a:xfrm>
        </p:spPr>
        <p:txBody>
          <a:bodyPr>
            <a:normAutofit/>
          </a:bodyPr>
          <a:lstStyle/>
          <a:p>
            <a:pPr marL="0" indent="0">
              <a:buNone/>
            </a:pPr>
            <a:r>
              <a:rPr lang="en-US" dirty="0"/>
              <a:t>Deploy using only a synthetic strength member such as Spectra, using a hydraulic capstan to lift and drop the lander. The clump is attached using a shackle, and the coax is married over the side. It's possible to </a:t>
            </a:r>
            <a:r>
              <a:rPr lang="en-US" dirty="0" err="1"/>
              <a:t>premarry</a:t>
            </a:r>
            <a:r>
              <a:rPr lang="en-US" dirty="0"/>
              <a:t> the cable to the spectra, but the capstans can be too small for this in some </a:t>
            </a:r>
            <a:r>
              <a:rPr lang="en-US" dirty="0" smtClean="0"/>
              <a:t>uses</a:t>
            </a:r>
          </a:p>
          <a:p>
            <a:r>
              <a:rPr lang="en-US" b="1" dirty="0"/>
              <a:t>Pros:</a:t>
            </a:r>
            <a:endParaRPr lang="en-US" dirty="0"/>
          </a:p>
          <a:p>
            <a:pPr lvl="1"/>
            <a:r>
              <a:rPr lang="en-US" dirty="0"/>
              <a:t>Float may be unnecessary, but is still </a:t>
            </a:r>
            <a:r>
              <a:rPr lang="en-US" dirty="0" err="1"/>
              <a:t>reccommended</a:t>
            </a:r>
            <a:r>
              <a:rPr lang="en-US" dirty="0"/>
              <a:t>.</a:t>
            </a:r>
          </a:p>
          <a:p>
            <a:pPr lvl="1"/>
            <a:r>
              <a:rPr lang="en-US" dirty="0"/>
              <a:t>No Y</a:t>
            </a:r>
            <a:r>
              <a:rPr lang="en-US" dirty="0" smtClean="0"/>
              <a:t>ale Grip </a:t>
            </a:r>
            <a:r>
              <a:rPr lang="en-US" dirty="0"/>
              <a:t>for clump attachment</a:t>
            </a:r>
            <a:r>
              <a:rPr lang="en-US" dirty="0" smtClean="0"/>
              <a:t>. Likely put a bite in the line.</a:t>
            </a:r>
            <a:endParaRPr lang="en-US" dirty="0"/>
          </a:p>
          <a:p>
            <a:r>
              <a:rPr lang="en-US" b="1" dirty="0"/>
              <a:t>Cons:</a:t>
            </a:r>
            <a:endParaRPr lang="en-US" dirty="0"/>
          </a:p>
          <a:p>
            <a:pPr lvl="1"/>
            <a:r>
              <a:rPr lang="en-US" dirty="0"/>
              <a:t>Slightly more dangerous operation, since the line must be handled by hand.</a:t>
            </a:r>
          </a:p>
          <a:p>
            <a:pPr lvl="1"/>
            <a:r>
              <a:rPr lang="en-US" dirty="0"/>
              <a:t>Requires over the side marrying.</a:t>
            </a:r>
          </a:p>
          <a:p>
            <a:pPr lvl="1"/>
            <a:r>
              <a:rPr lang="en-US" dirty="0"/>
              <a:t>Manual payout counting.</a:t>
            </a:r>
          </a:p>
          <a:p>
            <a:endParaRPr lang="en-US" dirty="0"/>
          </a:p>
        </p:txBody>
      </p:sp>
    </p:spTree>
    <p:extLst>
      <p:ext uri="{BB962C8B-B14F-4D97-AF65-F5344CB8AC3E}">
        <p14:creationId xmlns:p14="http://schemas.microsoft.com/office/powerpoint/2010/main" val="17936747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Required Components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371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Cable Float</a:t>
            </a:r>
            <a:br>
              <a:rPr lang="en-US" dirty="0" smtClean="0"/>
            </a:br>
            <a:r>
              <a:rPr lang="en-US" dirty="0" smtClean="0"/>
              <a:t>Deepwater Buoyancy 9” Cable Float</a:t>
            </a:r>
            <a:endParaRPr lang="en-US" dirty="0"/>
          </a:p>
        </p:txBody>
      </p:sp>
      <p:pic>
        <p:nvPicPr>
          <p:cNvPr id="8" name="Content Placeholder 7"/>
          <p:cNvPicPr>
            <a:picLocks noGrp="1" noChangeAspect="1"/>
          </p:cNvPicPr>
          <p:nvPr>
            <p:ph sz="half" idx="1"/>
          </p:nvPr>
        </p:nvPicPr>
        <p:blipFill>
          <a:blip r:embed="rId2"/>
          <a:stretch>
            <a:fillRect/>
          </a:stretch>
        </p:blipFill>
        <p:spPr>
          <a:xfrm>
            <a:off x="3225800" y="2075209"/>
            <a:ext cx="8660269" cy="3411149"/>
          </a:xfrm>
          <a:prstGeom prst="rect">
            <a:avLst/>
          </a:prstGeom>
        </p:spPr>
      </p:pic>
      <p:sp>
        <p:nvSpPr>
          <p:cNvPr id="9" name="Content Placeholder 8"/>
          <p:cNvSpPr>
            <a:spLocks noGrp="1"/>
          </p:cNvSpPr>
          <p:nvPr>
            <p:ph sz="half" idx="2"/>
          </p:nvPr>
        </p:nvSpPr>
        <p:spPr>
          <a:xfrm>
            <a:off x="7386689" y="5486358"/>
            <a:ext cx="4224921" cy="743442"/>
          </a:xfrm>
        </p:spPr>
        <p:txBody>
          <a:bodyPr/>
          <a:lstStyle/>
          <a:p>
            <a:r>
              <a:rPr lang="en-US" dirty="0" smtClean="0"/>
              <a:t>Seawater Buoyancy 11.7 </a:t>
            </a:r>
            <a:r>
              <a:rPr lang="en-US" dirty="0" err="1" smtClean="0"/>
              <a:t>lb</a:t>
            </a:r>
            <a:r>
              <a:rPr lang="en-US" dirty="0" smtClean="0"/>
              <a:t> (5.3 kg)</a:t>
            </a:r>
            <a:endParaRPr lang="en-US" dirty="0"/>
          </a:p>
        </p:txBody>
      </p:sp>
      <p:sp>
        <p:nvSpPr>
          <p:cNvPr id="5" name="Content Placeholder 5"/>
          <p:cNvSpPr txBox="1">
            <a:spLocks/>
          </p:cNvSpPr>
          <p:nvPr/>
        </p:nvSpPr>
        <p:spPr>
          <a:xfrm>
            <a:off x="135410" y="2075209"/>
            <a:ext cx="2980323" cy="366519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dirty="0" smtClean="0"/>
              <a:t>Wraps w/ latch around tether</a:t>
            </a:r>
          </a:p>
          <a:p>
            <a:r>
              <a:rPr lang="en-US" dirty="0" smtClean="0"/>
              <a:t>Widely used in ROVs</a:t>
            </a:r>
          </a:p>
          <a:p>
            <a:r>
              <a:rPr lang="en-US" dirty="0" smtClean="0"/>
              <a:t>Offers least fouling opportunities </a:t>
            </a:r>
          </a:p>
          <a:p>
            <a:endParaRPr lang="en-US" dirty="0" smtClean="0"/>
          </a:p>
        </p:txBody>
      </p:sp>
    </p:spTree>
    <p:extLst>
      <p:ext uri="{BB962C8B-B14F-4D97-AF65-F5344CB8AC3E}">
        <p14:creationId xmlns:p14="http://schemas.microsoft.com/office/powerpoint/2010/main" val="1225344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Requirement For Section length</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Estimate for Worst Case Weight + 10%</a:t>
            </a:r>
          </a:p>
          <a:p>
            <a:r>
              <a:rPr lang="en-US" dirty="0" smtClean="0"/>
              <a:t>R/V Shearwater CTD Wire </a:t>
            </a:r>
          </a:p>
          <a:p>
            <a:pPr lvl="1"/>
            <a:r>
              <a:rPr lang="en-US" dirty="0" smtClean="0"/>
              <a:t>0.322”ø</a:t>
            </a:r>
          </a:p>
          <a:p>
            <a:pPr lvl="1"/>
            <a:r>
              <a:rPr lang="en-US" dirty="0" smtClean="0"/>
              <a:t>149 </a:t>
            </a:r>
            <a:r>
              <a:rPr lang="en-US" dirty="0" err="1" smtClean="0"/>
              <a:t>lbs</a:t>
            </a:r>
            <a:r>
              <a:rPr lang="en-US" dirty="0" smtClean="0"/>
              <a:t>/</a:t>
            </a:r>
            <a:r>
              <a:rPr lang="en-US" dirty="0" err="1" smtClean="0"/>
              <a:t>kft</a:t>
            </a:r>
            <a:endParaRPr lang="en-US" dirty="0" smtClean="0"/>
          </a:p>
          <a:p>
            <a:r>
              <a:rPr lang="en-US" dirty="0" err="1" smtClean="0"/>
              <a:t>Falmat</a:t>
            </a:r>
            <a:r>
              <a:rPr lang="en-US" dirty="0" smtClean="0"/>
              <a:t> </a:t>
            </a:r>
            <a:r>
              <a:rPr lang="mr-IN" dirty="0" smtClean="0"/>
              <a:t>FM030115-2</a:t>
            </a:r>
            <a:r>
              <a:rPr lang="en-US" dirty="0" smtClean="0"/>
              <a:t>	</a:t>
            </a:r>
          </a:p>
          <a:p>
            <a:pPr lvl="1"/>
            <a:r>
              <a:rPr lang="en-US" dirty="0" smtClean="0"/>
              <a:t>0.304”ø</a:t>
            </a:r>
          </a:p>
          <a:p>
            <a:pPr lvl="1"/>
            <a:r>
              <a:rPr lang="en-US" dirty="0" smtClean="0"/>
              <a:t>63 </a:t>
            </a:r>
            <a:r>
              <a:rPr lang="en-US" dirty="0" err="1" smtClean="0"/>
              <a:t>lbs</a:t>
            </a:r>
            <a:r>
              <a:rPr lang="en-US" dirty="0" smtClean="0"/>
              <a:t>/</a:t>
            </a:r>
            <a:r>
              <a:rPr lang="en-US" dirty="0" err="1" smtClean="0"/>
              <a:t>kft</a:t>
            </a:r>
            <a:endParaRPr lang="en-US" dirty="0" smtClean="0"/>
          </a:p>
          <a:p>
            <a:r>
              <a:rPr lang="en-US" dirty="0" smtClean="0"/>
              <a:t>Each float 11.7 ± 0.8 </a:t>
            </a:r>
            <a:r>
              <a:rPr lang="en-US" dirty="0" err="1" smtClean="0"/>
              <a:t>lbs</a:t>
            </a:r>
            <a:r>
              <a:rPr lang="en-US" dirty="0" smtClean="0"/>
              <a:t> 	 </a:t>
            </a:r>
            <a:endParaRPr lang="mr-IN" dirty="0">
              <a:solidFill>
                <a:srgbClr val="305496"/>
              </a:solidFill>
              <a:latin typeface="Calibri" charset="0"/>
            </a:endParaRPr>
          </a:p>
          <a:p>
            <a:pPr lvl="1"/>
            <a:endParaRPr lang="en-US" dirty="0"/>
          </a:p>
        </p:txBody>
      </p:sp>
      <p:sp>
        <p:nvSpPr>
          <p:cNvPr id="4" name="TextBox 3"/>
          <p:cNvSpPr txBox="1"/>
          <p:nvPr/>
        </p:nvSpPr>
        <p:spPr>
          <a:xfrm>
            <a:off x="6845013" y="1826212"/>
            <a:ext cx="3781997" cy="369332"/>
          </a:xfrm>
          <a:prstGeom prst="rect">
            <a:avLst/>
          </a:prstGeom>
          <a:noFill/>
        </p:spPr>
        <p:txBody>
          <a:bodyPr wrap="none" rtlCol="0">
            <a:spAutoFit/>
          </a:bodyPr>
          <a:lstStyle/>
          <a:p>
            <a:r>
              <a:rPr lang="en-US" dirty="0" smtClean="0"/>
              <a:t>Floated Section w/ 0.322” </a:t>
            </a:r>
            <a:r>
              <a:rPr lang="en-US" dirty="0" err="1" smtClean="0"/>
              <a:t>Ø</a:t>
            </a:r>
            <a:r>
              <a:rPr lang="en-US" dirty="0" smtClean="0"/>
              <a:t> MC Wire</a:t>
            </a:r>
            <a:endParaRPr lang="en-US" dirty="0"/>
          </a:p>
        </p:txBody>
      </p:sp>
      <p:pic>
        <p:nvPicPr>
          <p:cNvPr id="6" name="Content Placeholder 5"/>
          <p:cNvPicPr>
            <a:picLocks noGrp="1" noChangeAspect="1"/>
          </p:cNvPicPr>
          <p:nvPr>
            <p:ph sz="half" idx="2"/>
          </p:nvPr>
        </p:nvPicPr>
        <p:blipFill>
          <a:blip r:embed="rId2"/>
          <a:stretch>
            <a:fillRect/>
          </a:stretch>
        </p:blipFill>
        <p:spPr>
          <a:xfrm>
            <a:off x="6592134" y="2195544"/>
            <a:ext cx="4287754" cy="3959729"/>
          </a:xfrm>
          <a:prstGeom prst="rect">
            <a:avLst/>
          </a:prstGeom>
        </p:spPr>
      </p:pic>
    </p:spTree>
    <p:extLst>
      <p:ext uri="{BB962C8B-B14F-4D97-AF65-F5344CB8AC3E}">
        <p14:creationId xmlns:p14="http://schemas.microsoft.com/office/powerpoint/2010/main" val="8233164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 Members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77831205"/>
              </p:ext>
            </p:extLst>
          </p:nvPr>
        </p:nvGraphicFramePr>
        <p:xfrm>
          <a:off x="1450975" y="2016125"/>
          <a:ext cx="9604375" cy="1752600"/>
        </p:xfrm>
        <a:graphic>
          <a:graphicData uri="http://schemas.openxmlformats.org/drawingml/2006/table">
            <a:tbl>
              <a:tblPr firstRow="1" bandRow="1">
                <a:tableStyleId>{5C22544A-7EE6-4342-B048-85BDC9FD1C3A}</a:tableStyleId>
              </a:tblPr>
              <a:tblGrid>
                <a:gridCol w="2021274"/>
                <a:gridCol w="1820476"/>
                <a:gridCol w="1920875"/>
                <a:gridCol w="1920875"/>
                <a:gridCol w="1920875"/>
              </a:tblGrid>
              <a:tr h="370840">
                <a:tc>
                  <a:txBody>
                    <a:bodyPr/>
                    <a:lstStyle/>
                    <a:p>
                      <a:r>
                        <a:rPr lang="en-US" dirty="0" smtClean="0"/>
                        <a:t>Description</a:t>
                      </a:r>
                      <a:endParaRPr lang="en-US" dirty="0"/>
                    </a:p>
                  </a:txBody>
                  <a:tcPr/>
                </a:tc>
                <a:tc>
                  <a:txBody>
                    <a:bodyPr/>
                    <a:lstStyle/>
                    <a:p>
                      <a:r>
                        <a:rPr lang="en-US" dirty="0" smtClean="0"/>
                        <a:t>Location</a:t>
                      </a:r>
                      <a:endParaRPr lang="en-US" dirty="0"/>
                    </a:p>
                  </a:txBody>
                  <a:tcPr/>
                </a:tc>
                <a:tc>
                  <a:txBody>
                    <a:bodyPr/>
                    <a:lstStyle/>
                    <a:p>
                      <a:r>
                        <a:rPr lang="en-US" dirty="0" smtClean="0"/>
                        <a:t>Wet Weight</a:t>
                      </a:r>
                      <a:r>
                        <a:rPr lang="en-US" baseline="0" dirty="0" smtClean="0"/>
                        <a:t> / Length</a:t>
                      </a:r>
                      <a:endParaRPr lang="en-US" dirty="0"/>
                    </a:p>
                  </a:txBody>
                  <a:tcPr/>
                </a:tc>
                <a:tc>
                  <a:txBody>
                    <a:bodyPr/>
                    <a:lstStyle/>
                    <a:p>
                      <a:r>
                        <a:rPr lang="en-US" dirty="0" smtClean="0"/>
                        <a:t>Diameter</a:t>
                      </a:r>
                      <a:endParaRPr lang="en-US" dirty="0"/>
                    </a:p>
                  </a:txBody>
                  <a:tcPr/>
                </a:tc>
                <a:tc>
                  <a:txBody>
                    <a:bodyPr/>
                    <a:lstStyle/>
                    <a:p>
                      <a:r>
                        <a:rPr lang="en-US" dirty="0" smtClean="0"/>
                        <a:t>Breaking</a:t>
                      </a:r>
                      <a:r>
                        <a:rPr lang="en-US" baseline="0" dirty="0" smtClean="0"/>
                        <a:t> Strength</a:t>
                      </a:r>
                      <a:endParaRPr lang="en-US" dirty="0"/>
                    </a:p>
                  </a:txBody>
                  <a:tcPr/>
                </a:tc>
              </a:tr>
              <a:tr h="370840">
                <a:tc>
                  <a:txBody>
                    <a:bodyPr/>
                    <a:lstStyle/>
                    <a:p>
                      <a:r>
                        <a:rPr lang="en-US" baseline="0" dirty="0" smtClean="0"/>
                        <a:t>SC Steel</a:t>
                      </a:r>
                      <a:endParaRPr lang="en-US" dirty="0"/>
                    </a:p>
                  </a:txBody>
                  <a:tcPr/>
                </a:tc>
                <a:tc>
                  <a:txBody>
                    <a:bodyPr/>
                    <a:lstStyle/>
                    <a:p>
                      <a:r>
                        <a:rPr lang="en-US" dirty="0" smtClean="0"/>
                        <a:t>R/V John Martin</a:t>
                      </a:r>
                    </a:p>
                  </a:txBody>
                  <a:tcPr/>
                </a:tc>
                <a:tc>
                  <a:txBody>
                    <a:bodyPr/>
                    <a:lstStyle/>
                    <a:p>
                      <a:r>
                        <a:rPr lang="en-US" dirty="0" smtClean="0"/>
                        <a:t>??</a:t>
                      </a:r>
                      <a:endParaRPr lang="en-US" dirty="0"/>
                    </a:p>
                  </a:txBody>
                  <a:tcPr/>
                </a:tc>
                <a:tc>
                  <a:txBody>
                    <a:bodyPr/>
                    <a:lstStyle/>
                    <a:p>
                      <a:r>
                        <a:rPr lang="en-US" dirty="0" smtClean="0"/>
                        <a:t>0.257</a:t>
                      </a:r>
                      <a:r>
                        <a:rPr lang="en-US" baseline="0" dirty="0" smtClean="0"/>
                        <a:t>” </a:t>
                      </a:r>
                      <a:r>
                        <a:rPr lang="en-US" baseline="0" dirty="0" err="1" smtClean="0"/>
                        <a:t>Ø</a:t>
                      </a:r>
                      <a:r>
                        <a:rPr lang="en-US" baseline="0" dirty="0" smtClean="0"/>
                        <a:t> </a:t>
                      </a:r>
                      <a:endParaRPr lang="en-US" dirty="0"/>
                    </a:p>
                  </a:txBody>
                  <a:tcPr/>
                </a:tc>
                <a:tc>
                  <a:txBody>
                    <a:bodyPr/>
                    <a:lstStyle/>
                    <a:p>
                      <a:r>
                        <a:rPr lang="en-US" dirty="0" smtClean="0"/>
                        <a:t>6,300</a:t>
                      </a:r>
                      <a:r>
                        <a:rPr lang="en-US" baseline="0" dirty="0" smtClean="0"/>
                        <a:t> </a:t>
                      </a:r>
                      <a:r>
                        <a:rPr lang="en-US" baseline="0" dirty="0" err="1" smtClean="0"/>
                        <a:t>lbf</a:t>
                      </a:r>
                      <a:endParaRPr lang="en-US" dirty="0"/>
                    </a:p>
                  </a:txBody>
                  <a:tcPr/>
                </a:tc>
              </a:tr>
              <a:tr h="370840">
                <a:tc>
                  <a:txBody>
                    <a:bodyPr/>
                    <a:lstStyle/>
                    <a:p>
                      <a:r>
                        <a:rPr lang="en-US" dirty="0" smtClean="0"/>
                        <a:t>MC Steel</a:t>
                      </a:r>
                      <a:endParaRPr lang="en-US" dirty="0"/>
                    </a:p>
                  </a:txBody>
                  <a:tcPr/>
                </a:tc>
                <a:tc>
                  <a:txBody>
                    <a:bodyPr/>
                    <a:lstStyle/>
                    <a:p>
                      <a:r>
                        <a:rPr lang="en-US" dirty="0" smtClean="0"/>
                        <a:t>R/V Shearwater</a:t>
                      </a:r>
                      <a:endParaRPr lang="en-US" dirty="0"/>
                    </a:p>
                  </a:txBody>
                  <a:tcPr/>
                </a:tc>
                <a:tc>
                  <a:txBody>
                    <a:bodyPr/>
                    <a:lstStyle/>
                    <a:p>
                      <a:r>
                        <a:rPr lang="en-US" dirty="0" smtClean="0"/>
                        <a:t>143</a:t>
                      </a:r>
                      <a:r>
                        <a:rPr lang="en-US" baseline="0" dirty="0" smtClean="0"/>
                        <a:t> </a:t>
                      </a:r>
                      <a:r>
                        <a:rPr lang="en-US" baseline="0" dirty="0" err="1" smtClean="0"/>
                        <a:t>lb</a:t>
                      </a:r>
                      <a:r>
                        <a:rPr lang="en-US" baseline="0" dirty="0" smtClean="0"/>
                        <a:t>/</a:t>
                      </a:r>
                      <a:r>
                        <a:rPr lang="en-US" baseline="0" dirty="0" err="1" smtClean="0"/>
                        <a:t>kft</a:t>
                      </a:r>
                      <a:endParaRPr lang="en-US" dirty="0"/>
                    </a:p>
                  </a:txBody>
                  <a:tcPr/>
                </a:tc>
                <a:tc>
                  <a:txBody>
                    <a:bodyPr/>
                    <a:lstStyle/>
                    <a:p>
                      <a:r>
                        <a:rPr lang="en-US" dirty="0" smtClean="0"/>
                        <a:t>0.322” </a:t>
                      </a:r>
                      <a:r>
                        <a:rPr lang="en-US" dirty="0" err="1" smtClean="0"/>
                        <a:t>Ø</a:t>
                      </a:r>
                      <a:r>
                        <a:rPr lang="en-US" dirty="0" smtClean="0"/>
                        <a:t> </a:t>
                      </a:r>
                      <a:endParaRPr lang="en-US" dirty="0"/>
                    </a:p>
                  </a:txBody>
                  <a:tcPr/>
                </a:tc>
                <a:tc>
                  <a:txBody>
                    <a:bodyPr/>
                    <a:lstStyle/>
                    <a:p>
                      <a:r>
                        <a:rPr lang="en-US" dirty="0" smtClean="0"/>
                        <a:t>10,000</a:t>
                      </a:r>
                      <a:r>
                        <a:rPr lang="en-US" baseline="0" dirty="0" smtClean="0"/>
                        <a:t> </a:t>
                      </a:r>
                      <a:r>
                        <a:rPr lang="en-US" baseline="0" dirty="0" err="1" smtClean="0"/>
                        <a:t>lbf</a:t>
                      </a:r>
                      <a:endParaRPr lang="en-US" dirty="0"/>
                    </a:p>
                  </a:txBody>
                  <a:tcPr/>
                </a:tc>
              </a:tr>
              <a:tr h="370840">
                <a:tc>
                  <a:txBody>
                    <a:bodyPr/>
                    <a:lstStyle/>
                    <a:p>
                      <a:r>
                        <a:rPr lang="en-US" dirty="0" smtClean="0"/>
                        <a:t>Spectra</a:t>
                      </a:r>
                      <a:endParaRPr lang="en-US" dirty="0"/>
                    </a:p>
                  </a:txBody>
                  <a:tcPr/>
                </a:tc>
                <a:tc>
                  <a:txBody>
                    <a:bodyPr/>
                    <a:lstStyle/>
                    <a:p>
                      <a:r>
                        <a:rPr lang="en-US" dirty="0" smtClean="0"/>
                        <a:t>Lander</a:t>
                      </a:r>
                      <a:endParaRPr lang="en-US" dirty="0"/>
                    </a:p>
                  </a:txBody>
                  <a:tcPr/>
                </a:tc>
                <a:tc>
                  <a:txBody>
                    <a:bodyPr/>
                    <a:lstStyle/>
                    <a:p>
                      <a:r>
                        <a:rPr lang="en-US" dirty="0" smtClean="0"/>
                        <a:t>&lt;</a:t>
                      </a:r>
                      <a:r>
                        <a:rPr lang="en-US" baseline="0" dirty="0" smtClean="0"/>
                        <a:t> 0 </a:t>
                      </a:r>
                      <a:r>
                        <a:rPr lang="en-US" baseline="0" dirty="0" err="1" smtClean="0"/>
                        <a:t>lb</a:t>
                      </a:r>
                      <a:r>
                        <a:rPr lang="en-US" baseline="0" dirty="0" smtClean="0"/>
                        <a:t>/</a:t>
                      </a:r>
                      <a:r>
                        <a:rPr lang="en-US" baseline="0" dirty="0" err="1" smtClean="0"/>
                        <a:t>kft</a:t>
                      </a:r>
                      <a:endParaRPr lang="en-US" dirty="0"/>
                    </a:p>
                  </a:txBody>
                  <a:tcPr/>
                </a:tc>
                <a:tc>
                  <a:txBody>
                    <a:bodyPr/>
                    <a:lstStyle/>
                    <a:p>
                      <a:r>
                        <a:rPr lang="en-US" dirty="0" smtClean="0"/>
                        <a:t>0.250” </a:t>
                      </a:r>
                      <a:r>
                        <a:rPr lang="en-US" dirty="0" err="1" smtClean="0"/>
                        <a:t>Ø</a:t>
                      </a:r>
                      <a:r>
                        <a:rPr lang="en-US" dirty="0" smtClean="0"/>
                        <a:t> </a:t>
                      </a:r>
                      <a:endParaRPr lang="en-US" dirty="0"/>
                    </a:p>
                  </a:txBody>
                  <a:tcPr/>
                </a:tc>
                <a:tc>
                  <a:txBody>
                    <a:bodyPr/>
                    <a:lstStyle/>
                    <a:p>
                      <a:r>
                        <a:rPr lang="en-US" dirty="0" smtClean="0"/>
                        <a:t>6,050 </a:t>
                      </a:r>
                      <a:r>
                        <a:rPr lang="en-US" dirty="0" err="1" smtClean="0"/>
                        <a:t>lbf</a:t>
                      </a:r>
                      <a:endParaRPr lang="en-US" dirty="0"/>
                    </a:p>
                  </a:txBody>
                  <a:tcPr/>
                </a:tc>
              </a:tr>
            </a:tbl>
          </a:graphicData>
        </a:graphic>
      </p:graphicFrame>
    </p:spTree>
    <p:extLst>
      <p:ext uri="{BB962C8B-B14F-4D97-AF65-F5344CB8AC3E}">
        <p14:creationId xmlns:p14="http://schemas.microsoft.com/office/powerpoint/2010/main" val="21427488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628467" y="279400"/>
            <a:ext cx="3107266" cy="61044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BOS Attachment</a:t>
            </a:r>
            <a:endParaRPr lang="en-US" dirty="0"/>
          </a:p>
        </p:txBody>
      </p:sp>
      <p:pic>
        <p:nvPicPr>
          <p:cNvPr id="4" name="Content Placeholder 3"/>
          <p:cNvPicPr>
            <a:picLocks noGrp="1" noChangeAspect="1"/>
          </p:cNvPicPr>
          <p:nvPr>
            <p:ph idx="1"/>
          </p:nvPr>
        </p:nvPicPr>
        <p:blipFill>
          <a:blip r:embed="rId3"/>
          <a:stretch>
            <a:fillRect/>
          </a:stretch>
        </p:blipFill>
        <p:spPr>
          <a:xfrm>
            <a:off x="8830411" y="2096546"/>
            <a:ext cx="387352" cy="781325"/>
          </a:xfrm>
          <a:prstGeom prst="rect">
            <a:avLst/>
          </a:prstGeom>
        </p:spPr>
      </p:pic>
      <p:pic>
        <p:nvPicPr>
          <p:cNvPr id="5" name="Content Placeholder 6"/>
          <p:cNvPicPr>
            <a:picLocks noChangeAspect="1"/>
          </p:cNvPicPr>
          <p:nvPr/>
        </p:nvPicPr>
        <p:blipFill rotWithShape="1">
          <a:blip r:embed="rId4">
            <a:extLst>
              <a:ext uri="{28A0092B-C50C-407E-A947-70E740481C1C}">
                <a14:useLocalDpi xmlns:a14="http://schemas.microsoft.com/office/drawing/2010/main" val="0"/>
              </a:ext>
            </a:extLst>
          </a:blip>
          <a:srcRect l="28372" r="28309" b="12263"/>
          <a:stretch/>
        </p:blipFill>
        <p:spPr>
          <a:xfrm>
            <a:off x="8205765" y="3120663"/>
            <a:ext cx="1793368" cy="2806700"/>
          </a:xfrm>
          <a:prstGeom prst="rect">
            <a:avLst/>
          </a:prstGeom>
        </p:spPr>
      </p:pic>
      <p:pic>
        <p:nvPicPr>
          <p:cNvPr id="6" name="Picture 5"/>
          <p:cNvPicPr>
            <a:picLocks noChangeAspect="1"/>
          </p:cNvPicPr>
          <p:nvPr/>
        </p:nvPicPr>
        <p:blipFill>
          <a:blip r:embed="rId5"/>
          <a:stretch>
            <a:fillRect/>
          </a:stretch>
        </p:blipFill>
        <p:spPr>
          <a:xfrm rot="10800000">
            <a:off x="8948619" y="2917135"/>
            <a:ext cx="317500" cy="317500"/>
          </a:xfrm>
          <a:prstGeom prst="rect">
            <a:avLst/>
          </a:prstGeom>
        </p:spPr>
      </p:pic>
      <p:pic>
        <p:nvPicPr>
          <p:cNvPr id="7" name="Picture 6"/>
          <p:cNvPicPr>
            <a:picLocks noChangeAspect="1"/>
          </p:cNvPicPr>
          <p:nvPr/>
        </p:nvPicPr>
        <p:blipFill>
          <a:blip r:embed="rId5"/>
          <a:stretch>
            <a:fillRect/>
          </a:stretch>
        </p:blipFill>
        <p:spPr>
          <a:xfrm>
            <a:off x="8953441" y="1711533"/>
            <a:ext cx="317500" cy="317500"/>
          </a:xfrm>
          <a:prstGeom prst="rect">
            <a:avLst/>
          </a:prstGeom>
        </p:spPr>
      </p:pic>
      <p:sp>
        <p:nvSpPr>
          <p:cNvPr id="8" name="Rectangle 7"/>
          <p:cNvSpPr/>
          <p:nvPr/>
        </p:nvSpPr>
        <p:spPr>
          <a:xfrm>
            <a:off x="1451580" y="2006599"/>
            <a:ext cx="5745088" cy="2862322"/>
          </a:xfrm>
          <a:prstGeom prst="rect">
            <a:avLst/>
          </a:prstGeom>
        </p:spPr>
        <p:txBody>
          <a:bodyPr wrap="square">
            <a:spAutoFit/>
          </a:bodyPr>
          <a:lstStyle/>
          <a:p>
            <a:pPr marL="285750" indent="-285750">
              <a:buFont typeface="Arial" charset="0"/>
              <a:buChar char="•"/>
            </a:pPr>
            <a:r>
              <a:rPr lang="en-US" dirty="0"/>
              <a:t>A breakaway component will be added at the top and base of the Lander, so that a line break can be avoided</a:t>
            </a:r>
            <a:r>
              <a:rPr lang="en-US" dirty="0" smtClean="0"/>
              <a:t>.</a:t>
            </a:r>
          </a:p>
          <a:p>
            <a:pPr marL="285750" indent="-285750">
              <a:buFont typeface="Arial" charset="0"/>
              <a:buChar char="•"/>
            </a:pPr>
            <a:r>
              <a:rPr lang="en-US" dirty="0"/>
              <a:t>As pictured this style maxes at 4,000 </a:t>
            </a:r>
            <a:r>
              <a:rPr lang="en-US" dirty="0" err="1"/>
              <a:t>lbs</a:t>
            </a:r>
            <a:r>
              <a:rPr lang="en-US" dirty="0"/>
              <a:t> NBL, a larger version is 6,000 lbs.  All proposed strength members exceed 6,050 </a:t>
            </a:r>
            <a:r>
              <a:rPr lang="en-US" dirty="0" err="1"/>
              <a:t>lbf</a:t>
            </a:r>
            <a:r>
              <a:rPr lang="en-US" dirty="0"/>
              <a:t> NBL. </a:t>
            </a:r>
            <a:endParaRPr lang="en-US" dirty="0" smtClean="0"/>
          </a:p>
          <a:p>
            <a:pPr marL="285750" indent="-285750">
              <a:buFont typeface="Arial" charset="0"/>
              <a:buChar char="•"/>
            </a:pPr>
            <a:r>
              <a:rPr lang="en-US" dirty="0" smtClean="0"/>
              <a:t>If final weight is below 500 </a:t>
            </a:r>
            <a:r>
              <a:rPr lang="en-US" dirty="0" err="1" smtClean="0"/>
              <a:t>lbs</a:t>
            </a:r>
            <a:r>
              <a:rPr lang="en-US" dirty="0" smtClean="0"/>
              <a:t>, the lower unit is acceptable. </a:t>
            </a:r>
          </a:p>
          <a:p>
            <a:pPr marL="285750" indent="-285750">
              <a:buFont typeface="Arial" charset="0"/>
              <a:buChar char="•"/>
            </a:pPr>
            <a:r>
              <a:rPr lang="en-US" dirty="0" smtClean="0"/>
              <a:t>There is some hazard to monitor from the gear locally falling back onto the frame. </a:t>
            </a:r>
            <a:endParaRPr lang="en-US" dirty="0"/>
          </a:p>
          <a:p>
            <a:pPr marL="285750" indent="-285750">
              <a:buFont typeface="Arial" charset="0"/>
              <a:buChar char="•"/>
            </a:pPr>
            <a:endParaRPr lang="en-US" dirty="0"/>
          </a:p>
        </p:txBody>
      </p:sp>
      <p:pic>
        <p:nvPicPr>
          <p:cNvPr id="9" name="Picture 8"/>
          <p:cNvPicPr>
            <a:picLocks noChangeAspect="1"/>
          </p:cNvPicPr>
          <p:nvPr/>
        </p:nvPicPr>
        <p:blipFill>
          <a:blip r:embed="rId6"/>
          <a:stretch>
            <a:fillRect/>
          </a:stretch>
        </p:blipFill>
        <p:spPr>
          <a:xfrm rot="5400000">
            <a:off x="8281965" y="651674"/>
            <a:ext cx="539717" cy="539717"/>
          </a:xfrm>
          <a:prstGeom prst="rect">
            <a:avLst/>
          </a:prstGeom>
        </p:spPr>
      </p:pic>
      <p:pic>
        <p:nvPicPr>
          <p:cNvPr id="10" name="Picture 9"/>
          <p:cNvPicPr>
            <a:picLocks noChangeAspect="1"/>
          </p:cNvPicPr>
          <p:nvPr/>
        </p:nvPicPr>
        <p:blipFill>
          <a:blip r:embed="rId7"/>
          <a:stretch>
            <a:fillRect/>
          </a:stretch>
        </p:blipFill>
        <p:spPr>
          <a:xfrm rot="14570458">
            <a:off x="9284544" y="758997"/>
            <a:ext cx="1121001" cy="623201"/>
          </a:xfrm>
          <a:prstGeom prst="rect">
            <a:avLst/>
          </a:prstGeom>
        </p:spPr>
      </p:pic>
      <p:sp>
        <p:nvSpPr>
          <p:cNvPr id="11" name="TextBox 10"/>
          <p:cNvSpPr txBox="1"/>
          <p:nvPr/>
        </p:nvSpPr>
        <p:spPr>
          <a:xfrm>
            <a:off x="8854749" y="819636"/>
            <a:ext cx="514885" cy="369332"/>
          </a:xfrm>
          <a:prstGeom prst="rect">
            <a:avLst/>
          </a:prstGeom>
          <a:noFill/>
        </p:spPr>
        <p:txBody>
          <a:bodyPr wrap="none" rtlCol="0">
            <a:spAutoFit/>
          </a:bodyPr>
          <a:lstStyle/>
          <a:p>
            <a:r>
              <a:rPr lang="en-US" smtClean="0"/>
              <a:t>OR</a:t>
            </a:r>
            <a:endParaRPr lang="en-US"/>
          </a:p>
        </p:txBody>
      </p:sp>
    </p:spTree>
    <p:extLst>
      <p:ext uri="{BB962C8B-B14F-4D97-AF65-F5344CB8AC3E}">
        <p14:creationId xmlns:p14="http://schemas.microsoft.com/office/powerpoint/2010/main" val="6581662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Tether Marrying</a:t>
            </a:r>
            <a:endParaRPr lang="en-US" dirty="0"/>
          </a:p>
        </p:txBody>
      </p:sp>
      <p:sp>
        <p:nvSpPr>
          <p:cNvPr id="3" name="Content Placeholder 2"/>
          <p:cNvSpPr>
            <a:spLocks noGrp="1"/>
          </p:cNvSpPr>
          <p:nvPr>
            <p:ph sz="half" idx="1"/>
          </p:nvPr>
        </p:nvSpPr>
        <p:spPr/>
        <p:txBody>
          <a:bodyPr/>
          <a:lstStyle/>
          <a:p>
            <a:r>
              <a:rPr lang="en-US" dirty="0" smtClean="0"/>
              <a:t>Surface to Clump</a:t>
            </a:r>
          </a:p>
          <a:p>
            <a:pPr lvl="1"/>
            <a:r>
              <a:rPr lang="en-US" dirty="0" smtClean="0"/>
              <a:t>Continue to use long line clips</a:t>
            </a:r>
          </a:p>
          <a:p>
            <a:r>
              <a:rPr lang="en-US" dirty="0" smtClean="0"/>
              <a:t>Floated Section</a:t>
            </a:r>
          </a:p>
          <a:p>
            <a:pPr lvl="1"/>
            <a:r>
              <a:rPr lang="en-US" dirty="0" smtClean="0"/>
              <a:t>Use Hook and Loop Cable Ties</a:t>
            </a:r>
          </a:p>
          <a:p>
            <a:pPr lvl="1"/>
            <a:r>
              <a:rPr lang="en-US" dirty="0" smtClean="0"/>
              <a:t>Will help prevent fouling, as float will engulf the pair. </a:t>
            </a:r>
          </a:p>
          <a:p>
            <a:pPr lvl="1"/>
            <a:r>
              <a:rPr lang="en-US" dirty="0" smtClean="0"/>
              <a:t>Lighter Weight</a:t>
            </a:r>
          </a:p>
          <a:p>
            <a:pPr lvl="1"/>
            <a:endParaRPr lang="en-US" dirty="0" smtClean="0"/>
          </a:p>
        </p:txBody>
      </p:sp>
      <p:pic>
        <p:nvPicPr>
          <p:cNvPr id="4" name="Picture 3"/>
          <p:cNvPicPr>
            <a:picLocks noChangeAspect="1"/>
          </p:cNvPicPr>
          <p:nvPr/>
        </p:nvPicPr>
        <p:blipFill>
          <a:blip r:embed="rId2"/>
          <a:stretch>
            <a:fillRect/>
          </a:stretch>
        </p:blipFill>
        <p:spPr>
          <a:xfrm>
            <a:off x="8838703" y="2015732"/>
            <a:ext cx="2216151" cy="2216151"/>
          </a:xfrm>
          <a:prstGeom prst="rect">
            <a:avLst/>
          </a:prstGeom>
        </p:spPr>
      </p:pic>
      <p:pic>
        <p:nvPicPr>
          <p:cNvPr id="5" name="Picture 4"/>
          <p:cNvPicPr>
            <a:picLocks noChangeAspect="1"/>
          </p:cNvPicPr>
          <p:nvPr/>
        </p:nvPicPr>
        <p:blipFill>
          <a:blip r:embed="rId3"/>
          <a:stretch>
            <a:fillRect/>
          </a:stretch>
        </p:blipFill>
        <p:spPr>
          <a:xfrm>
            <a:off x="8838703" y="4391011"/>
            <a:ext cx="2057021" cy="1522987"/>
          </a:xfrm>
          <a:prstGeom prst="rect">
            <a:avLst/>
          </a:prstGeom>
        </p:spPr>
      </p:pic>
    </p:spTree>
    <p:extLst>
      <p:ext uri="{BB962C8B-B14F-4D97-AF65-F5344CB8AC3E}">
        <p14:creationId xmlns:p14="http://schemas.microsoft.com/office/powerpoint/2010/main" val="11016654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Clump Application</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Clump weight is mandatory for keeping the tether safe during stern operations on both platforms.</a:t>
            </a:r>
          </a:p>
          <a:p>
            <a:r>
              <a:rPr lang="en-US" dirty="0" smtClean="0"/>
              <a:t>The clump is also mandated &gt;50lbs on the R/V John Martin for safe drum storage.</a:t>
            </a:r>
          </a:p>
          <a:p>
            <a:r>
              <a:rPr lang="en-US" dirty="0" smtClean="0"/>
              <a:t>CTD Wire Deployment:</a:t>
            </a:r>
          </a:p>
          <a:p>
            <a:pPr lvl="1"/>
            <a:r>
              <a:rPr lang="en-US" dirty="0" smtClean="0"/>
              <a:t>Use Yale Grip to attach.</a:t>
            </a:r>
            <a:endParaRPr lang="en-US" dirty="0"/>
          </a:p>
          <a:p>
            <a:r>
              <a:rPr lang="en-US" dirty="0" smtClean="0"/>
              <a:t>Spectra Line Deployment:</a:t>
            </a:r>
          </a:p>
          <a:p>
            <a:pPr lvl="1"/>
            <a:r>
              <a:rPr lang="en-US" dirty="0" smtClean="0"/>
              <a:t>Put a bite in the line that passes through the block</a:t>
            </a:r>
          </a:p>
          <a:p>
            <a:pPr lvl="1"/>
            <a:endParaRPr lang="en-US" dirty="0"/>
          </a:p>
        </p:txBody>
      </p:sp>
      <p:pic>
        <p:nvPicPr>
          <p:cNvPr id="14" name="Picture 13"/>
          <p:cNvPicPr>
            <a:picLocks noChangeAspect="1"/>
          </p:cNvPicPr>
          <p:nvPr/>
        </p:nvPicPr>
        <p:blipFill>
          <a:blip r:embed="rId2"/>
          <a:stretch>
            <a:fillRect/>
          </a:stretch>
        </p:blipFill>
        <p:spPr>
          <a:xfrm>
            <a:off x="6413771" y="2010878"/>
            <a:ext cx="4501487" cy="907800"/>
          </a:xfrm>
          <a:prstGeom prst="rect">
            <a:avLst/>
          </a:prstGeom>
        </p:spPr>
      </p:pic>
      <p:pic>
        <p:nvPicPr>
          <p:cNvPr id="15" name="Picture 14"/>
          <p:cNvPicPr>
            <a:picLocks noChangeAspect="1"/>
          </p:cNvPicPr>
          <p:nvPr/>
        </p:nvPicPr>
        <p:blipFill>
          <a:blip r:embed="rId3"/>
          <a:stretch>
            <a:fillRect/>
          </a:stretch>
        </p:blipFill>
        <p:spPr>
          <a:xfrm>
            <a:off x="6413771" y="3193576"/>
            <a:ext cx="1801238" cy="1801238"/>
          </a:xfrm>
          <a:prstGeom prst="rect">
            <a:avLst/>
          </a:prstGeom>
        </p:spPr>
      </p:pic>
    </p:spTree>
    <p:extLst>
      <p:ext uri="{BB962C8B-B14F-4D97-AF65-F5344CB8AC3E}">
        <p14:creationId xmlns:p14="http://schemas.microsoft.com/office/powerpoint/2010/main" val="68199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a:bodyPr>
          <a:lstStyle/>
          <a:p>
            <a:r>
              <a:rPr lang="en-US" dirty="0" smtClean="0"/>
              <a:t>Operational Requirements</a:t>
            </a:r>
          </a:p>
          <a:p>
            <a:r>
              <a:rPr lang="en-US" dirty="0"/>
              <a:t>BOS Gen 1 Design Overview</a:t>
            </a:r>
            <a:endParaRPr lang="en-US" dirty="0" smtClean="0"/>
          </a:p>
          <a:p>
            <a:r>
              <a:rPr lang="en-US" dirty="0" smtClean="0"/>
              <a:t>Test Platforms</a:t>
            </a:r>
          </a:p>
          <a:p>
            <a:r>
              <a:rPr lang="en-US" dirty="0" smtClean="0"/>
              <a:t>Operational Scenarios</a:t>
            </a:r>
          </a:p>
          <a:p>
            <a:r>
              <a:rPr lang="en-US" dirty="0" smtClean="0"/>
              <a:t>Required Components</a:t>
            </a:r>
          </a:p>
          <a:p>
            <a:r>
              <a:rPr lang="en-US" dirty="0" smtClean="0"/>
              <a:t>Cost Estimates</a:t>
            </a:r>
          </a:p>
          <a:p>
            <a:r>
              <a:rPr lang="en-US" dirty="0" smtClean="0"/>
              <a:t>Future Considerations</a:t>
            </a:r>
          </a:p>
        </p:txBody>
      </p:sp>
    </p:spTree>
    <p:extLst>
      <p:ext uri="{BB962C8B-B14F-4D97-AF65-F5344CB8AC3E}">
        <p14:creationId xmlns:p14="http://schemas.microsoft.com/office/powerpoint/2010/main" val="18946432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Equipment	</a:t>
            </a:r>
            <a:endParaRPr lang="en-US" dirty="0"/>
          </a:p>
        </p:txBody>
      </p:sp>
      <p:sp>
        <p:nvSpPr>
          <p:cNvPr id="3" name="Content Placeholder 2"/>
          <p:cNvSpPr>
            <a:spLocks noGrp="1"/>
          </p:cNvSpPr>
          <p:nvPr>
            <p:ph sz="half" idx="1"/>
          </p:nvPr>
        </p:nvSpPr>
        <p:spPr>
          <a:xfrm>
            <a:off x="1447330" y="2010878"/>
            <a:ext cx="7461891" cy="3653479"/>
          </a:xfrm>
        </p:spPr>
        <p:txBody>
          <a:bodyPr>
            <a:normAutofit/>
          </a:bodyPr>
          <a:lstStyle/>
          <a:p>
            <a:r>
              <a:rPr lang="en-US" dirty="0" smtClean="0"/>
              <a:t>Tether will be energized at 480VAC, appropriate safety gloves for all handling the cable is appropriate. </a:t>
            </a:r>
          </a:p>
          <a:p>
            <a:r>
              <a:rPr lang="en-US" dirty="0" smtClean="0"/>
              <a:t>Class 00 Electrical Glove Kits Recommended</a:t>
            </a:r>
          </a:p>
          <a:p>
            <a:r>
              <a:rPr lang="en-US" dirty="0" smtClean="0"/>
              <a:t>Other standard ship rules apply, hardhats, steel-toes etc.</a:t>
            </a:r>
          </a:p>
        </p:txBody>
      </p:sp>
      <p:pic>
        <p:nvPicPr>
          <p:cNvPr id="5" name="Content Placeholder 4"/>
          <p:cNvPicPr>
            <a:picLocks noGrp="1" noChangeAspect="1"/>
          </p:cNvPicPr>
          <p:nvPr>
            <p:ph sz="half" idx="2"/>
          </p:nvPr>
        </p:nvPicPr>
        <p:blipFill>
          <a:blip r:embed="rId2"/>
          <a:stretch>
            <a:fillRect/>
          </a:stretch>
        </p:blipFill>
        <p:spPr>
          <a:xfrm>
            <a:off x="9272354" y="3881859"/>
            <a:ext cx="1782498" cy="1782498"/>
          </a:xfrm>
          <a:prstGeom prst="rect">
            <a:avLst/>
          </a:prstGeom>
        </p:spPr>
      </p:pic>
    </p:spTree>
    <p:extLst>
      <p:ext uri="{BB962C8B-B14F-4D97-AF65-F5344CB8AC3E}">
        <p14:creationId xmlns:p14="http://schemas.microsoft.com/office/powerpoint/2010/main" val="14194168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50924511"/>
              </p:ext>
            </p:extLst>
          </p:nvPr>
        </p:nvGraphicFramePr>
        <p:xfrm>
          <a:off x="864974" y="308924"/>
          <a:ext cx="10232742" cy="5684102"/>
        </p:xfrm>
        <a:graphic>
          <a:graphicData uri="http://schemas.openxmlformats.org/drawingml/2006/table">
            <a:tbl>
              <a:tblPr firstRow="1" lastRow="1" bandRow="1">
                <a:tableStyleId>{B301B821-A1FF-4177-AEE7-76D212191A09}</a:tableStyleId>
              </a:tblPr>
              <a:tblGrid>
                <a:gridCol w="1668161"/>
                <a:gridCol w="4108520"/>
                <a:gridCol w="1073897"/>
                <a:gridCol w="1135619"/>
                <a:gridCol w="1073897"/>
                <a:gridCol w="1172648"/>
              </a:tblGrid>
              <a:tr h="340365">
                <a:tc>
                  <a:txBody>
                    <a:bodyPr/>
                    <a:lstStyle/>
                    <a:p>
                      <a:pPr algn="l" fontAlgn="b"/>
                      <a:r>
                        <a:rPr lang="en-US" sz="1600" u="none" strike="noStrike" dirty="0">
                          <a:effectLst/>
                        </a:rPr>
                        <a:t>Component</a:t>
                      </a:r>
                      <a:endParaRPr lang="en-US" sz="1600" b="1" i="0" u="none" strike="noStrike" dirty="0">
                        <a:solidFill>
                          <a:schemeClr val="bg1"/>
                        </a:solidFill>
                        <a:effectLst/>
                        <a:latin typeface="Calibri" charset="0"/>
                      </a:endParaRPr>
                    </a:p>
                  </a:txBody>
                  <a:tcPr marL="0" marR="0" marT="0" marB="0" anchor="b"/>
                </a:tc>
                <a:tc>
                  <a:txBody>
                    <a:bodyPr/>
                    <a:lstStyle/>
                    <a:p>
                      <a:pPr algn="l" fontAlgn="b"/>
                      <a:r>
                        <a:rPr lang="en-US" sz="1600" u="none" strike="noStrike" dirty="0">
                          <a:effectLst/>
                        </a:rPr>
                        <a:t>Part Ref</a:t>
                      </a:r>
                      <a:endParaRPr lang="en-US" sz="1600" b="1" i="0" u="none" strike="noStrike" dirty="0">
                        <a:solidFill>
                          <a:schemeClr val="bg1"/>
                        </a:solidFill>
                        <a:effectLst/>
                        <a:latin typeface="Calibri" charset="0"/>
                      </a:endParaRPr>
                    </a:p>
                  </a:txBody>
                  <a:tcPr marL="0" marR="0" marT="0" marB="0" anchor="b"/>
                </a:tc>
                <a:tc>
                  <a:txBody>
                    <a:bodyPr/>
                    <a:lstStyle/>
                    <a:p>
                      <a:pPr algn="l" fontAlgn="b"/>
                      <a:r>
                        <a:rPr lang="en-US" sz="1600" u="none" strike="noStrike" dirty="0">
                          <a:effectLst/>
                        </a:rPr>
                        <a:t>Part Link</a:t>
                      </a:r>
                      <a:endParaRPr lang="en-US" sz="1600" b="1" i="0" u="none" strike="noStrike" dirty="0">
                        <a:solidFill>
                          <a:schemeClr val="bg1"/>
                        </a:solidFill>
                        <a:effectLst/>
                        <a:latin typeface="Calibri" charset="0"/>
                      </a:endParaRPr>
                    </a:p>
                  </a:txBody>
                  <a:tcPr marL="0" marR="0" marT="0" marB="0" anchor="b"/>
                </a:tc>
                <a:tc>
                  <a:txBody>
                    <a:bodyPr/>
                    <a:lstStyle/>
                    <a:p>
                      <a:pPr algn="l" fontAlgn="b"/>
                      <a:r>
                        <a:rPr lang="en-US" sz="1600" u="none" strike="noStrike" dirty="0">
                          <a:effectLst/>
                        </a:rPr>
                        <a:t>Unit Cost </a:t>
                      </a:r>
                      <a:endParaRPr lang="en-US" sz="1600" b="1" i="0" u="none" strike="noStrike" dirty="0">
                        <a:solidFill>
                          <a:schemeClr val="bg1"/>
                        </a:solidFill>
                        <a:effectLst/>
                        <a:latin typeface="Calibri" charset="0"/>
                      </a:endParaRPr>
                    </a:p>
                  </a:txBody>
                  <a:tcPr marL="0" marR="0" marT="0" marB="0" anchor="b"/>
                </a:tc>
                <a:tc>
                  <a:txBody>
                    <a:bodyPr/>
                    <a:lstStyle/>
                    <a:p>
                      <a:pPr algn="l" fontAlgn="b"/>
                      <a:r>
                        <a:rPr lang="en-US" sz="1600" u="none" strike="noStrike" dirty="0">
                          <a:effectLst/>
                        </a:rPr>
                        <a:t>Quantity</a:t>
                      </a:r>
                      <a:endParaRPr lang="en-US" sz="1600" b="1" i="0" u="none" strike="noStrike" dirty="0">
                        <a:solidFill>
                          <a:schemeClr val="bg1"/>
                        </a:solidFill>
                        <a:effectLst/>
                        <a:latin typeface="Calibri" charset="0"/>
                      </a:endParaRPr>
                    </a:p>
                  </a:txBody>
                  <a:tcPr marL="0" marR="0" marT="0" marB="0" anchor="b"/>
                </a:tc>
                <a:tc>
                  <a:txBody>
                    <a:bodyPr/>
                    <a:lstStyle/>
                    <a:p>
                      <a:pPr algn="l" fontAlgn="b"/>
                      <a:r>
                        <a:rPr lang="en-US" sz="1600" u="none" strike="noStrike" dirty="0">
                          <a:effectLst/>
                        </a:rPr>
                        <a:t>Total Cost</a:t>
                      </a:r>
                      <a:endParaRPr lang="en-US" sz="1600" b="1" i="0" u="none" strike="noStrike" dirty="0">
                        <a:solidFill>
                          <a:schemeClr val="bg1"/>
                        </a:solidFill>
                        <a:effectLst/>
                        <a:latin typeface="Calibri" charset="0"/>
                      </a:endParaRPr>
                    </a:p>
                  </a:txBody>
                  <a:tcPr marL="0" marR="0" marT="0" marB="0" anchor="b"/>
                </a:tc>
              </a:tr>
              <a:tr h="340365">
                <a:tc>
                  <a:txBody>
                    <a:bodyPr/>
                    <a:lstStyle/>
                    <a:p>
                      <a:pPr algn="l" fontAlgn="b"/>
                      <a:r>
                        <a:rPr lang="en-US" sz="1600" u="none" strike="noStrike">
                          <a:effectLst/>
                        </a:rPr>
                        <a:t>Tether</a:t>
                      </a:r>
                      <a:endParaRPr lang="en-US" sz="1600" b="0" i="0" u="none" strike="noStrike">
                        <a:solidFill>
                          <a:srgbClr val="305496"/>
                        </a:solidFill>
                        <a:effectLst/>
                        <a:latin typeface="Calibri" charset="0"/>
                      </a:endParaRPr>
                    </a:p>
                  </a:txBody>
                  <a:tcPr marL="0" marR="0" marT="0" marB="0" anchor="b"/>
                </a:tc>
                <a:tc>
                  <a:txBody>
                    <a:bodyPr/>
                    <a:lstStyle/>
                    <a:p>
                      <a:pPr algn="l" fontAlgn="b"/>
                      <a:r>
                        <a:rPr lang="en-US" sz="1600" u="none" strike="noStrike" dirty="0">
                          <a:effectLst/>
                        </a:rPr>
                        <a:t>Shallow RG6 19 AWG 0.304" </a:t>
                      </a:r>
                      <a:r>
                        <a:rPr lang="en-US" sz="1600" u="none" strike="noStrike" dirty="0" err="1">
                          <a:effectLst/>
                        </a:rPr>
                        <a:t>ø</a:t>
                      </a:r>
                      <a:endParaRPr lang="en-US" sz="1600" b="0" i="0" u="none" strike="noStrike" dirty="0">
                        <a:solidFill>
                          <a:srgbClr val="305496"/>
                        </a:solidFill>
                        <a:effectLst/>
                        <a:latin typeface="Calibri" charset="0"/>
                      </a:endParaRPr>
                    </a:p>
                  </a:txBody>
                  <a:tcPr marL="0" marR="0" marT="0" marB="0" anchor="b"/>
                </a:tc>
                <a:tc>
                  <a:txBody>
                    <a:bodyPr/>
                    <a:lstStyle/>
                    <a:p>
                      <a:pPr algn="l" fontAlgn="b"/>
                      <a:r>
                        <a:rPr lang="en-US" sz="1600" u="sng" strike="noStrike" dirty="0">
                          <a:effectLst/>
                          <a:hlinkClick r:id="rId2"/>
                        </a:rPr>
                        <a:t>Falmat</a:t>
                      </a:r>
                      <a:endParaRPr lang="en-US" sz="1600" b="0" i="0" u="sng" strike="noStrike" dirty="0">
                        <a:solidFill>
                          <a:srgbClr val="0563C1"/>
                        </a:solidFill>
                        <a:effectLst/>
                        <a:latin typeface="Calibri" charset="0"/>
                      </a:endParaRPr>
                    </a:p>
                  </a:txBody>
                  <a:tcPr marL="0" marR="0" marT="0" marB="0" anchor="b"/>
                </a:tc>
                <a:tc>
                  <a:txBody>
                    <a:bodyPr/>
                    <a:lstStyle/>
                    <a:p>
                      <a:pPr algn="r" fontAlgn="b"/>
                      <a:r>
                        <a:rPr lang="en-US" sz="1600" u="none" strike="noStrike" dirty="0">
                          <a:effectLst/>
                        </a:rPr>
                        <a:t> $2.50 </a:t>
                      </a:r>
                      <a:endParaRPr lang="en-US" sz="1600" b="0" i="0" u="none" strike="noStrike" dirty="0">
                        <a:solidFill>
                          <a:srgbClr val="305496"/>
                        </a:solidFill>
                        <a:effectLst/>
                        <a:latin typeface="Calibri" charset="0"/>
                      </a:endParaRPr>
                    </a:p>
                  </a:txBody>
                  <a:tcPr marL="0" marR="0" marT="0" marB="0" anchor="b"/>
                </a:tc>
                <a:tc>
                  <a:txBody>
                    <a:bodyPr/>
                    <a:lstStyle/>
                    <a:p>
                      <a:pPr algn="r" fontAlgn="b"/>
                      <a:r>
                        <a:rPr lang="is-IS" sz="1600" u="none" strike="noStrike" dirty="0" smtClean="0">
                          <a:effectLst/>
                        </a:rPr>
                        <a:t>500</a:t>
                      </a:r>
                      <a:endParaRPr lang="is-IS" sz="1600" b="0" i="0" u="none" strike="noStrike" dirty="0">
                        <a:solidFill>
                          <a:srgbClr val="305496"/>
                        </a:solidFill>
                        <a:effectLst/>
                        <a:latin typeface="Calibri" charset="0"/>
                      </a:endParaRPr>
                    </a:p>
                  </a:txBody>
                  <a:tcPr marL="0" marR="0" marT="0" marB="0" anchor="b"/>
                </a:tc>
                <a:tc>
                  <a:txBody>
                    <a:bodyPr/>
                    <a:lstStyle/>
                    <a:p>
                      <a:pPr algn="r" fontAlgn="b"/>
                      <a:r>
                        <a:rPr lang="en-US" sz="1600" u="none" strike="noStrike" dirty="0">
                          <a:effectLst/>
                        </a:rPr>
                        <a:t> </a:t>
                      </a:r>
                      <a:r>
                        <a:rPr lang="en-US" sz="1600" u="none" strike="noStrike" dirty="0" smtClean="0">
                          <a:effectLst/>
                        </a:rPr>
                        <a:t>$1,250.00 </a:t>
                      </a:r>
                      <a:endParaRPr lang="en-US" sz="1600" b="0" i="0" u="none" strike="noStrike" dirty="0">
                        <a:solidFill>
                          <a:srgbClr val="305496"/>
                        </a:solidFill>
                        <a:effectLst/>
                        <a:latin typeface="Calibri" charset="0"/>
                      </a:endParaRPr>
                    </a:p>
                  </a:txBody>
                  <a:tcPr marL="0" marR="0" marT="0" marB="0" anchor="b"/>
                </a:tc>
              </a:tr>
              <a:tr h="340365">
                <a:tc>
                  <a:txBody>
                    <a:bodyPr/>
                    <a:lstStyle/>
                    <a:p>
                      <a:pPr algn="l" fontAlgn="b"/>
                      <a:r>
                        <a:rPr lang="en-US" sz="1600" u="none" strike="noStrike" dirty="0">
                          <a:effectLst/>
                        </a:rPr>
                        <a:t>Floats</a:t>
                      </a:r>
                      <a:endParaRPr lang="en-US" sz="1600" b="0" i="0" u="none" strike="noStrike" dirty="0">
                        <a:solidFill>
                          <a:srgbClr val="305496"/>
                        </a:solidFill>
                        <a:effectLst/>
                        <a:latin typeface="Calibri" charset="0"/>
                      </a:endParaRPr>
                    </a:p>
                  </a:txBody>
                  <a:tcPr marL="0" marR="0" marT="0" marB="0" anchor="b"/>
                </a:tc>
                <a:tc>
                  <a:txBody>
                    <a:bodyPr/>
                    <a:lstStyle/>
                    <a:p>
                      <a:pPr algn="l" fontAlgn="b"/>
                      <a:r>
                        <a:rPr lang="en-US" sz="1600" u="none" strike="noStrike" dirty="0">
                          <a:effectLst/>
                        </a:rPr>
                        <a:t>9" Cable Float, Hinge and Latch, 750m </a:t>
                      </a:r>
                      <a:endParaRPr lang="en-US" sz="1600" b="0" i="0" u="none" strike="noStrike" dirty="0">
                        <a:solidFill>
                          <a:srgbClr val="305496"/>
                        </a:solidFill>
                        <a:effectLst/>
                        <a:latin typeface="Calibri" charset="0"/>
                      </a:endParaRPr>
                    </a:p>
                  </a:txBody>
                  <a:tcPr marL="0" marR="0" marT="0" marB="0" anchor="b"/>
                </a:tc>
                <a:tc>
                  <a:txBody>
                    <a:bodyPr/>
                    <a:lstStyle/>
                    <a:p>
                      <a:pPr algn="l" fontAlgn="b"/>
                      <a:r>
                        <a:rPr lang="en-US" sz="1600" u="none" strike="noStrike" dirty="0" err="1">
                          <a:effectLst/>
                        </a:rPr>
                        <a:t>DeepWater</a:t>
                      </a:r>
                      <a:endParaRPr lang="en-US" sz="1600" b="0" i="0" u="none" strike="noStrike" dirty="0">
                        <a:solidFill>
                          <a:srgbClr val="305496"/>
                        </a:solidFill>
                        <a:effectLst/>
                        <a:latin typeface="Calibri" charset="0"/>
                      </a:endParaRPr>
                    </a:p>
                  </a:txBody>
                  <a:tcPr marL="0" marR="0" marT="0" marB="0" anchor="b"/>
                </a:tc>
                <a:tc>
                  <a:txBody>
                    <a:bodyPr/>
                    <a:lstStyle/>
                    <a:p>
                      <a:pPr algn="r" fontAlgn="b"/>
                      <a:r>
                        <a:rPr lang="en-US" sz="1600" u="none" strike="noStrike">
                          <a:effectLst/>
                        </a:rPr>
                        <a:t> $425.00 </a:t>
                      </a:r>
                      <a:endParaRPr lang="en-US" sz="1600" b="0" i="0" u="none" strike="noStrike">
                        <a:solidFill>
                          <a:srgbClr val="305496"/>
                        </a:solidFill>
                        <a:effectLst/>
                        <a:latin typeface="Calibri" charset="0"/>
                      </a:endParaRPr>
                    </a:p>
                  </a:txBody>
                  <a:tcPr marL="0" marR="0" marT="0" marB="0" anchor="b"/>
                </a:tc>
                <a:tc>
                  <a:txBody>
                    <a:bodyPr/>
                    <a:lstStyle/>
                    <a:p>
                      <a:pPr algn="r" fontAlgn="b"/>
                      <a:r>
                        <a:rPr lang="en-US" sz="1600" u="none" strike="noStrike">
                          <a:effectLst/>
                        </a:rPr>
                        <a:t>3</a:t>
                      </a:r>
                      <a:endParaRPr lang="en-US" sz="1600" b="0" i="0" u="none" strike="noStrike">
                        <a:solidFill>
                          <a:srgbClr val="305496"/>
                        </a:solidFill>
                        <a:effectLst/>
                        <a:latin typeface="Calibri" charset="0"/>
                      </a:endParaRPr>
                    </a:p>
                  </a:txBody>
                  <a:tcPr marL="0" marR="0" marT="0" marB="0" anchor="b"/>
                </a:tc>
                <a:tc>
                  <a:txBody>
                    <a:bodyPr/>
                    <a:lstStyle/>
                    <a:p>
                      <a:pPr algn="r" fontAlgn="b"/>
                      <a:r>
                        <a:rPr lang="en-US" sz="1600" u="none" strike="noStrike">
                          <a:effectLst/>
                        </a:rPr>
                        <a:t> $1,275.00 </a:t>
                      </a:r>
                      <a:endParaRPr lang="en-US" sz="1600" b="0" i="0" u="none" strike="noStrike">
                        <a:solidFill>
                          <a:srgbClr val="305496"/>
                        </a:solidFill>
                        <a:effectLst/>
                        <a:latin typeface="Calibri" charset="0"/>
                      </a:endParaRPr>
                    </a:p>
                  </a:txBody>
                  <a:tcPr marL="0" marR="0" marT="0" marB="0" anchor="b"/>
                </a:tc>
              </a:tr>
              <a:tr h="340365">
                <a:tc>
                  <a:txBody>
                    <a:bodyPr/>
                    <a:lstStyle/>
                    <a:p>
                      <a:pPr algn="l" fontAlgn="b"/>
                      <a:r>
                        <a:rPr lang="en-US" sz="1600" u="none" strike="noStrike">
                          <a:effectLst/>
                        </a:rPr>
                        <a:t>Long Line Clips</a:t>
                      </a:r>
                      <a:endParaRPr lang="en-US" sz="1600" b="0" i="0" u="none" strike="noStrike">
                        <a:solidFill>
                          <a:srgbClr val="305496"/>
                        </a:solidFill>
                        <a:effectLst/>
                        <a:latin typeface="Calibri" charset="0"/>
                      </a:endParaRPr>
                    </a:p>
                  </a:txBody>
                  <a:tcPr marL="0" marR="0" marT="0" marB="0" anchor="b"/>
                </a:tc>
                <a:tc>
                  <a:txBody>
                    <a:bodyPr/>
                    <a:lstStyle/>
                    <a:p>
                      <a:pPr algn="l" fontAlgn="b"/>
                      <a:r>
                        <a:rPr lang="en-US" sz="1600" u="none" strike="noStrike" dirty="0">
                          <a:effectLst/>
                        </a:rPr>
                        <a:t>TBD</a:t>
                      </a:r>
                      <a:endParaRPr lang="en-US" sz="1600" b="0" i="0" u="none" strike="noStrike" dirty="0">
                        <a:solidFill>
                          <a:srgbClr val="305496"/>
                        </a:solidFill>
                        <a:effectLst/>
                        <a:latin typeface="Calibri" charset="0"/>
                      </a:endParaRPr>
                    </a:p>
                  </a:txBody>
                  <a:tcPr marL="0" marR="0" marT="0" marB="0" anchor="b"/>
                </a:tc>
                <a:tc>
                  <a:txBody>
                    <a:bodyPr/>
                    <a:lstStyle/>
                    <a:p>
                      <a:pPr algn="l" fontAlgn="b"/>
                      <a:endParaRPr lang="en-US" sz="1600" b="0" i="0" u="none" strike="noStrike">
                        <a:solidFill>
                          <a:srgbClr val="305496"/>
                        </a:solidFill>
                        <a:effectLst/>
                        <a:latin typeface="Calibri" charset="0"/>
                      </a:endParaRPr>
                    </a:p>
                  </a:txBody>
                  <a:tcPr marL="0" marR="0" marT="0" marB="0" anchor="b"/>
                </a:tc>
                <a:tc>
                  <a:txBody>
                    <a:bodyPr/>
                    <a:lstStyle/>
                    <a:p>
                      <a:pPr algn="r" fontAlgn="b"/>
                      <a:r>
                        <a:rPr lang="mr-IN" sz="1600" u="none" strike="noStrike">
                          <a:effectLst/>
                        </a:rPr>
                        <a:t> $-   </a:t>
                      </a:r>
                      <a:endParaRPr lang="mr-IN" sz="1600" b="0" i="0" u="none" strike="noStrike">
                        <a:solidFill>
                          <a:srgbClr val="305496"/>
                        </a:solidFill>
                        <a:effectLst/>
                        <a:latin typeface="Calibri" charset="0"/>
                      </a:endParaRPr>
                    </a:p>
                  </a:txBody>
                  <a:tcPr marL="0" marR="0" marT="0" marB="0" anchor="b"/>
                </a:tc>
                <a:tc>
                  <a:txBody>
                    <a:bodyPr/>
                    <a:lstStyle/>
                    <a:p>
                      <a:pPr algn="r" fontAlgn="b"/>
                      <a:r>
                        <a:rPr lang="en-US" sz="1600" u="none" strike="noStrike">
                          <a:effectLst/>
                        </a:rPr>
                        <a:t>0</a:t>
                      </a:r>
                      <a:endParaRPr lang="en-US" sz="1600" b="0" i="0" u="none" strike="noStrike">
                        <a:solidFill>
                          <a:srgbClr val="305496"/>
                        </a:solidFill>
                        <a:effectLst/>
                        <a:latin typeface="Calibri" charset="0"/>
                      </a:endParaRPr>
                    </a:p>
                  </a:txBody>
                  <a:tcPr marL="0" marR="0" marT="0" marB="0" anchor="b"/>
                </a:tc>
                <a:tc>
                  <a:txBody>
                    <a:bodyPr/>
                    <a:lstStyle/>
                    <a:p>
                      <a:pPr algn="r" fontAlgn="b"/>
                      <a:r>
                        <a:rPr lang="mr-IN" sz="1600" u="none" strike="noStrike">
                          <a:effectLst/>
                        </a:rPr>
                        <a:t> $-   </a:t>
                      </a:r>
                      <a:endParaRPr lang="mr-IN" sz="1600" b="0" i="0" u="none" strike="noStrike">
                        <a:solidFill>
                          <a:srgbClr val="305496"/>
                        </a:solidFill>
                        <a:effectLst/>
                        <a:latin typeface="Calibri" charset="0"/>
                      </a:endParaRPr>
                    </a:p>
                  </a:txBody>
                  <a:tcPr marL="0" marR="0" marT="0" marB="0" anchor="b"/>
                </a:tc>
              </a:tr>
              <a:tr h="340365">
                <a:tc>
                  <a:txBody>
                    <a:bodyPr/>
                    <a:lstStyle/>
                    <a:p>
                      <a:pPr algn="l" fontAlgn="b"/>
                      <a:r>
                        <a:rPr lang="en-US" sz="1600" u="none" strike="noStrike">
                          <a:effectLst/>
                        </a:rPr>
                        <a:t>Clump Weight</a:t>
                      </a:r>
                      <a:endParaRPr lang="en-US" sz="1600" b="0" i="0" u="none" strike="noStrike">
                        <a:solidFill>
                          <a:srgbClr val="305496"/>
                        </a:solidFill>
                        <a:effectLst/>
                        <a:latin typeface="Calibri" charset="0"/>
                      </a:endParaRPr>
                    </a:p>
                  </a:txBody>
                  <a:tcPr marL="0" marR="0" marT="0" marB="0" anchor="b"/>
                </a:tc>
                <a:tc>
                  <a:txBody>
                    <a:bodyPr/>
                    <a:lstStyle/>
                    <a:p>
                      <a:pPr algn="l" fontAlgn="b"/>
                      <a:r>
                        <a:rPr lang="en-US" sz="1600" u="none" strike="noStrike" dirty="0">
                          <a:effectLst/>
                        </a:rPr>
                        <a:t>Borrow</a:t>
                      </a:r>
                      <a:endParaRPr lang="en-US" sz="1600" b="0" i="0" u="none" strike="noStrike" dirty="0">
                        <a:solidFill>
                          <a:srgbClr val="305496"/>
                        </a:solidFill>
                        <a:effectLst/>
                        <a:latin typeface="Calibri" charset="0"/>
                      </a:endParaRPr>
                    </a:p>
                  </a:txBody>
                  <a:tcPr marL="0" marR="0" marT="0" marB="0" anchor="b"/>
                </a:tc>
                <a:tc>
                  <a:txBody>
                    <a:bodyPr/>
                    <a:lstStyle/>
                    <a:p>
                      <a:pPr algn="l" fontAlgn="b"/>
                      <a:endParaRPr lang="en-US" sz="1600" b="0" i="0" u="none" strike="noStrike">
                        <a:solidFill>
                          <a:srgbClr val="305496"/>
                        </a:solidFill>
                        <a:effectLst/>
                        <a:latin typeface="Calibri" charset="0"/>
                      </a:endParaRPr>
                    </a:p>
                  </a:txBody>
                  <a:tcPr marL="0" marR="0" marT="0" marB="0" anchor="b"/>
                </a:tc>
                <a:tc>
                  <a:txBody>
                    <a:bodyPr/>
                    <a:lstStyle/>
                    <a:p>
                      <a:pPr algn="r" fontAlgn="b"/>
                      <a:r>
                        <a:rPr lang="mr-IN" sz="1600" u="none" strike="noStrike">
                          <a:effectLst/>
                        </a:rPr>
                        <a:t> $-   </a:t>
                      </a:r>
                      <a:endParaRPr lang="mr-IN" sz="1600" b="0" i="0" u="none" strike="noStrike">
                        <a:solidFill>
                          <a:srgbClr val="305496"/>
                        </a:solidFill>
                        <a:effectLst/>
                        <a:latin typeface="Calibri" charset="0"/>
                      </a:endParaRPr>
                    </a:p>
                  </a:txBody>
                  <a:tcPr marL="0" marR="0" marT="0" marB="0" anchor="b"/>
                </a:tc>
                <a:tc>
                  <a:txBody>
                    <a:bodyPr/>
                    <a:lstStyle/>
                    <a:p>
                      <a:pPr algn="r" fontAlgn="b"/>
                      <a:r>
                        <a:rPr lang="en-US" sz="1600" u="none" strike="noStrike">
                          <a:effectLst/>
                        </a:rPr>
                        <a:t>0</a:t>
                      </a:r>
                      <a:endParaRPr lang="en-US" sz="1600" b="0" i="0" u="none" strike="noStrike">
                        <a:solidFill>
                          <a:srgbClr val="305496"/>
                        </a:solidFill>
                        <a:effectLst/>
                        <a:latin typeface="Calibri" charset="0"/>
                      </a:endParaRPr>
                    </a:p>
                  </a:txBody>
                  <a:tcPr marL="0" marR="0" marT="0" marB="0" anchor="b"/>
                </a:tc>
                <a:tc>
                  <a:txBody>
                    <a:bodyPr/>
                    <a:lstStyle/>
                    <a:p>
                      <a:pPr algn="r" fontAlgn="b"/>
                      <a:r>
                        <a:rPr lang="mr-IN" sz="1600" u="none" strike="noStrike">
                          <a:effectLst/>
                        </a:rPr>
                        <a:t> $-   </a:t>
                      </a:r>
                      <a:endParaRPr lang="mr-IN" sz="1600" b="0" i="0" u="none" strike="noStrike">
                        <a:solidFill>
                          <a:srgbClr val="305496"/>
                        </a:solidFill>
                        <a:effectLst/>
                        <a:latin typeface="Calibri" charset="0"/>
                      </a:endParaRPr>
                    </a:p>
                  </a:txBody>
                  <a:tcPr marL="0" marR="0" marT="0" marB="0" anchor="b"/>
                </a:tc>
              </a:tr>
              <a:tr h="918989">
                <a:tc>
                  <a:txBody>
                    <a:bodyPr/>
                    <a:lstStyle/>
                    <a:p>
                      <a:pPr algn="l" fontAlgn="t"/>
                      <a:r>
                        <a:rPr lang="en-US" sz="1600" u="none" strike="noStrike">
                          <a:effectLst/>
                        </a:rPr>
                        <a:t>Yale Grip</a:t>
                      </a:r>
                      <a:endParaRPr lang="en-US" sz="1600" b="0" i="0" u="none" strike="noStrike">
                        <a:solidFill>
                          <a:srgbClr val="305496"/>
                        </a:solidFill>
                        <a:effectLst/>
                        <a:latin typeface="Calibri" charset="0"/>
                      </a:endParaRPr>
                    </a:p>
                  </a:txBody>
                  <a:tcPr marL="0" marR="0" marT="0" marB="0"/>
                </a:tc>
                <a:tc>
                  <a:txBody>
                    <a:bodyPr/>
                    <a:lstStyle/>
                    <a:p>
                      <a:pPr algn="l" fontAlgn="b"/>
                      <a:r>
                        <a:rPr lang="en-US" sz="1600" u="none" strike="noStrike" dirty="0">
                          <a:effectLst/>
                        </a:rPr>
                        <a:t>YALE GRIP: 7/16" x 04.5' w/ 6"Eye Color RED Cable Diameter of Cable- (3/16"-1/2") WLL - 1,200 Breaking Strength-6,000 </a:t>
                      </a:r>
                      <a:r>
                        <a:rPr lang="en-US" sz="1600" u="none" strike="noStrike" dirty="0" err="1">
                          <a:effectLst/>
                        </a:rPr>
                        <a:t>lbs</a:t>
                      </a:r>
                      <a:endParaRPr lang="en-US" sz="1600" b="0" i="0" u="none" strike="noStrike" dirty="0">
                        <a:solidFill>
                          <a:srgbClr val="305496"/>
                        </a:solidFill>
                        <a:effectLst/>
                        <a:latin typeface="Calibri" charset="0"/>
                      </a:endParaRPr>
                    </a:p>
                  </a:txBody>
                  <a:tcPr marL="0" marR="0" marT="0" marB="0" anchor="b"/>
                </a:tc>
                <a:tc>
                  <a:txBody>
                    <a:bodyPr/>
                    <a:lstStyle/>
                    <a:p>
                      <a:pPr algn="l" fontAlgn="t"/>
                      <a:r>
                        <a:rPr lang="en-US" sz="1600" u="sng" strike="noStrike" dirty="0">
                          <a:effectLst/>
                          <a:hlinkClick r:id="rId3"/>
                        </a:rPr>
                        <a:t>YaleGrips</a:t>
                      </a:r>
                      <a:endParaRPr lang="en-US" sz="1600" b="0" i="0" u="sng" strike="noStrike" dirty="0">
                        <a:solidFill>
                          <a:srgbClr val="0563C1"/>
                        </a:solidFill>
                        <a:effectLst/>
                        <a:latin typeface="Calibri" charset="0"/>
                      </a:endParaRPr>
                    </a:p>
                  </a:txBody>
                  <a:tcPr marL="0" marR="0" marT="0" marB="0"/>
                </a:tc>
                <a:tc>
                  <a:txBody>
                    <a:bodyPr/>
                    <a:lstStyle/>
                    <a:p>
                      <a:pPr algn="r" fontAlgn="t"/>
                      <a:r>
                        <a:rPr lang="en-US" sz="1600" u="none" strike="noStrike" dirty="0">
                          <a:effectLst/>
                        </a:rPr>
                        <a:t> $112.00 </a:t>
                      </a:r>
                      <a:endParaRPr lang="en-US" sz="1600" b="0" i="0" u="none" strike="noStrike" dirty="0">
                        <a:solidFill>
                          <a:srgbClr val="305496"/>
                        </a:solidFill>
                        <a:effectLst/>
                        <a:latin typeface="Calibri" charset="0"/>
                      </a:endParaRPr>
                    </a:p>
                  </a:txBody>
                  <a:tcPr marL="0" marR="0" marT="0" marB="0"/>
                </a:tc>
                <a:tc>
                  <a:txBody>
                    <a:bodyPr/>
                    <a:lstStyle/>
                    <a:p>
                      <a:pPr algn="r" fontAlgn="t"/>
                      <a:r>
                        <a:rPr lang="is-IS" sz="1600" u="none" strike="noStrike">
                          <a:effectLst/>
                        </a:rPr>
                        <a:t>2</a:t>
                      </a:r>
                      <a:endParaRPr lang="is-IS" sz="1600" b="0" i="0" u="none" strike="noStrike">
                        <a:solidFill>
                          <a:srgbClr val="305496"/>
                        </a:solidFill>
                        <a:effectLst/>
                        <a:latin typeface="Calibri" charset="0"/>
                      </a:endParaRPr>
                    </a:p>
                  </a:txBody>
                  <a:tcPr marL="0" marR="0" marT="0" marB="0"/>
                </a:tc>
                <a:tc>
                  <a:txBody>
                    <a:bodyPr/>
                    <a:lstStyle/>
                    <a:p>
                      <a:pPr algn="r" fontAlgn="t"/>
                      <a:r>
                        <a:rPr lang="en-US" sz="1600" u="none" strike="noStrike">
                          <a:effectLst/>
                        </a:rPr>
                        <a:t> $224.00 </a:t>
                      </a:r>
                      <a:endParaRPr lang="en-US" sz="1600" b="0" i="0" u="none" strike="noStrike">
                        <a:solidFill>
                          <a:srgbClr val="305496"/>
                        </a:solidFill>
                        <a:effectLst/>
                        <a:latin typeface="Calibri" charset="0"/>
                      </a:endParaRPr>
                    </a:p>
                  </a:txBody>
                  <a:tcPr marL="0" marR="0" marT="0" marB="0"/>
                </a:tc>
              </a:tr>
              <a:tr h="340365">
                <a:tc>
                  <a:txBody>
                    <a:bodyPr/>
                    <a:lstStyle/>
                    <a:p>
                      <a:pPr algn="l" fontAlgn="t"/>
                      <a:r>
                        <a:rPr lang="en-US" sz="1600" u="none" strike="noStrike">
                          <a:effectLst/>
                        </a:rPr>
                        <a:t>Spectra Line</a:t>
                      </a:r>
                      <a:endParaRPr lang="en-US" sz="1600" b="0" i="0" u="none" strike="noStrike">
                        <a:solidFill>
                          <a:srgbClr val="305496"/>
                        </a:solidFill>
                        <a:effectLst/>
                        <a:latin typeface="Calibri" charset="0"/>
                      </a:endParaRPr>
                    </a:p>
                  </a:txBody>
                  <a:tcPr marL="0" marR="0" marT="0" marB="0"/>
                </a:tc>
                <a:tc>
                  <a:txBody>
                    <a:bodyPr/>
                    <a:lstStyle/>
                    <a:p>
                      <a:pPr algn="l" fontAlgn="b"/>
                      <a:r>
                        <a:rPr lang="en-US" sz="1600" u="none" strike="noStrike">
                          <a:effectLst/>
                        </a:rPr>
                        <a:t>HTS 75 3/16" Red, 6,050lb. Breaking Strength</a:t>
                      </a:r>
                      <a:endParaRPr lang="en-US" sz="1600" b="0" i="0" u="none" strike="noStrike">
                        <a:solidFill>
                          <a:srgbClr val="305496"/>
                        </a:solidFill>
                        <a:effectLst/>
                        <a:latin typeface="Calibri" charset="0"/>
                      </a:endParaRPr>
                    </a:p>
                  </a:txBody>
                  <a:tcPr marL="0" marR="0" marT="0" marB="0" anchor="b"/>
                </a:tc>
                <a:tc>
                  <a:txBody>
                    <a:bodyPr/>
                    <a:lstStyle/>
                    <a:p>
                      <a:pPr algn="l" fontAlgn="t"/>
                      <a:r>
                        <a:rPr lang="en-US" sz="1600" u="sng" strike="noStrike">
                          <a:effectLst/>
                          <a:hlinkClick r:id="rId4"/>
                        </a:rPr>
                        <a:t>Port Supply</a:t>
                      </a:r>
                      <a:endParaRPr lang="en-US" sz="1600" b="0" i="0" u="sng" strike="noStrike">
                        <a:solidFill>
                          <a:srgbClr val="0563C1"/>
                        </a:solidFill>
                        <a:effectLst/>
                        <a:latin typeface="Calibri" charset="0"/>
                      </a:endParaRPr>
                    </a:p>
                  </a:txBody>
                  <a:tcPr marL="0" marR="0" marT="0" marB="0"/>
                </a:tc>
                <a:tc>
                  <a:txBody>
                    <a:bodyPr/>
                    <a:lstStyle/>
                    <a:p>
                      <a:pPr algn="r" fontAlgn="t"/>
                      <a:r>
                        <a:rPr lang="en-US" sz="1600" u="none" strike="noStrike" dirty="0">
                          <a:effectLst/>
                        </a:rPr>
                        <a:t> $0.58 </a:t>
                      </a:r>
                      <a:endParaRPr lang="en-US" sz="1600" b="0" i="0" u="none" strike="noStrike" dirty="0">
                        <a:solidFill>
                          <a:srgbClr val="305496"/>
                        </a:solidFill>
                        <a:effectLst/>
                        <a:latin typeface="Calibri" charset="0"/>
                      </a:endParaRPr>
                    </a:p>
                  </a:txBody>
                  <a:tcPr marL="0" marR="0" marT="0" marB="0"/>
                </a:tc>
                <a:tc>
                  <a:txBody>
                    <a:bodyPr/>
                    <a:lstStyle/>
                    <a:p>
                      <a:pPr algn="r" fontAlgn="t"/>
                      <a:r>
                        <a:rPr lang="is-IS" sz="1600" u="none" strike="noStrike">
                          <a:effectLst/>
                        </a:rPr>
                        <a:t>820</a:t>
                      </a:r>
                      <a:endParaRPr lang="is-IS" sz="1600" b="0" i="0" u="none" strike="noStrike">
                        <a:solidFill>
                          <a:srgbClr val="305496"/>
                        </a:solidFill>
                        <a:effectLst/>
                        <a:latin typeface="Calibri" charset="0"/>
                      </a:endParaRPr>
                    </a:p>
                  </a:txBody>
                  <a:tcPr marL="0" marR="0" marT="0" marB="0"/>
                </a:tc>
                <a:tc>
                  <a:txBody>
                    <a:bodyPr/>
                    <a:lstStyle/>
                    <a:p>
                      <a:pPr algn="r" fontAlgn="t"/>
                      <a:r>
                        <a:rPr lang="en-US" sz="1600" u="none" strike="noStrike">
                          <a:effectLst/>
                        </a:rPr>
                        <a:t> $475.60 </a:t>
                      </a:r>
                      <a:endParaRPr lang="en-US" sz="1600" b="0" i="0" u="none" strike="noStrike">
                        <a:solidFill>
                          <a:srgbClr val="305496"/>
                        </a:solidFill>
                        <a:effectLst/>
                        <a:latin typeface="Calibri" charset="0"/>
                      </a:endParaRPr>
                    </a:p>
                  </a:txBody>
                  <a:tcPr marL="0" marR="0" marT="0" marB="0"/>
                </a:tc>
              </a:tr>
              <a:tr h="340365">
                <a:tc>
                  <a:txBody>
                    <a:bodyPr/>
                    <a:lstStyle/>
                    <a:p>
                      <a:pPr algn="l" fontAlgn="t"/>
                      <a:r>
                        <a:rPr lang="en-US" sz="1600" u="none" strike="noStrike">
                          <a:effectLst/>
                        </a:rPr>
                        <a:t>Buckets</a:t>
                      </a:r>
                      <a:endParaRPr lang="en-US" sz="1600" b="0" i="0" u="none" strike="noStrike">
                        <a:solidFill>
                          <a:srgbClr val="305496"/>
                        </a:solidFill>
                        <a:effectLst/>
                        <a:latin typeface="Calibri" charset="0"/>
                      </a:endParaRPr>
                    </a:p>
                  </a:txBody>
                  <a:tcPr marL="0" marR="0" marT="0" marB="0"/>
                </a:tc>
                <a:tc>
                  <a:txBody>
                    <a:bodyPr/>
                    <a:lstStyle/>
                    <a:p>
                      <a:pPr algn="l" fontAlgn="b"/>
                      <a:r>
                        <a:rPr lang="en-US" sz="1600" u="none" strike="noStrike">
                          <a:effectLst/>
                        </a:rPr>
                        <a:t>TBD</a:t>
                      </a:r>
                      <a:endParaRPr lang="en-US" sz="1600" b="0" i="0" u="none" strike="noStrike">
                        <a:solidFill>
                          <a:srgbClr val="305496"/>
                        </a:solidFill>
                        <a:effectLst/>
                        <a:latin typeface="Calibri" charset="0"/>
                      </a:endParaRPr>
                    </a:p>
                  </a:txBody>
                  <a:tcPr marL="0" marR="0" marT="0" marB="0" anchor="b"/>
                </a:tc>
                <a:tc>
                  <a:txBody>
                    <a:bodyPr/>
                    <a:lstStyle/>
                    <a:p>
                      <a:pPr algn="l" fontAlgn="t"/>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a:effectLst/>
                        </a:rPr>
                        <a:t> $-   </a:t>
                      </a:r>
                      <a:endParaRPr lang="mr-IN" sz="1600" b="0" i="0" u="none" strike="noStrike">
                        <a:solidFill>
                          <a:srgbClr val="305496"/>
                        </a:solidFill>
                        <a:effectLst/>
                        <a:latin typeface="Calibri" charset="0"/>
                      </a:endParaRPr>
                    </a:p>
                  </a:txBody>
                  <a:tcPr marL="0" marR="0" marT="0" marB="0"/>
                </a:tc>
                <a:tc>
                  <a:txBody>
                    <a:bodyPr/>
                    <a:lstStyle/>
                    <a:p>
                      <a:pPr algn="l" fontAlgn="t"/>
                      <a:endParaRPr lang="en-US" sz="1600" b="0" i="0" u="none" strike="noStrike" dirty="0">
                        <a:solidFill>
                          <a:srgbClr val="305496"/>
                        </a:solidFill>
                        <a:effectLst/>
                        <a:latin typeface="Calibri" charset="0"/>
                      </a:endParaRPr>
                    </a:p>
                  </a:txBody>
                  <a:tcPr marL="0" marR="0" marT="0" marB="0"/>
                </a:tc>
                <a:tc>
                  <a:txBody>
                    <a:bodyPr/>
                    <a:lstStyle/>
                    <a:p>
                      <a:pPr algn="r" fontAlgn="t"/>
                      <a:r>
                        <a:rPr lang="mr-IN" sz="1600" u="none" strike="noStrike" dirty="0">
                          <a:effectLst/>
                        </a:rPr>
                        <a:t> $-   </a:t>
                      </a:r>
                      <a:endParaRPr lang="mr-IN" sz="1600" b="0" i="0" u="none" strike="noStrike" dirty="0">
                        <a:solidFill>
                          <a:srgbClr val="305496"/>
                        </a:solidFill>
                        <a:effectLst/>
                        <a:latin typeface="Calibri" charset="0"/>
                      </a:endParaRPr>
                    </a:p>
                  </a:txBody>
                  <a:tcPr marL="0" marR="0" marT="0" marB="0"/>
                </a:tc>
              </a:tr>
              <a:tr h="340365">
                <a:tc>
                  <a:txBody>
                    <a:bodyPr/>
                    <a:lstStyle/>
                    <a:p>
                      <a:pPr algn="l" fontAlgn="t"/>
                      <a:r>
                        <a:rPr lang="en-US" sz="1600" u="none" strike="noStrike">
                          <a:effectLst/>
                        </a:rPr>
                        <a:t>Velcro Cable Ties</a:t>
                      </a:r>
                      <a:endParaRPr lang="en-US" sz="1600" b="0" i="0" u="none" strike="noStrike">
                        <a:solidFill>
                          <a:srgbClr val="305496"/>
                        </a:solidFill>
                        <a:effectLst/>
                        <a:latin typeface="Calibri" charset="0"/>
                      </a:endParaRPr>
                    </a:p>
                  </a:txBody>
                  <a:tcPr marL="0" marR="0" marT="0" marB="0"/>
                </a:tc>
                <a:tc>
                  <a:txBody>
                    <a:bodyPr/>
                    <a:lstStyle/>
                    <a:p>
                      <a:pPr algn="l" fontAlgn="b"/>
                      <a:r>
                        <a:rPr lang="en-US" sz="1600" u="none" strike="noStrike">
                          <a:effectLst/>
                        </a:rPr>
                        <a:t>Velcro ties, orange pack of 10 </a:t>
                      </a:r>
                      <a:endParaRPr lang="en-US" sz="1600" b="0" i="0" u="none" strike="noStrike">
                        <a:solidFill>
                          <a:srgbClr val="305496"/>
                        </a:solidFill>
                        <a:effectLst/>
                        <a:latin typeface="Calibri" charset="0"/>
                      </a:endParaRPr>
                    </a:p>
                  </a:txBody>
                  <a:tcPr marL="0" marR="0" marT="0" marB="0" anchor="b"/>
                </a:tc>
                <a:tc>
                  <a:txBody>
                    <a:bodyPr/>
                    <a:lstStyle/>
                    <a:p>
                      <a:pPr algn="l" fontAlgn="t"/>
                      <a:r>
                        <a:rPr lang="en-US" sz="1600" u="sng" strike="noStrike">
                          <a:effectLst/>
                          <a:hlinkClick r:id="rId5"/>
                        </a:rPr>
                        <a:t>McMaster</a:t>
                      </a:r>
                      <a:endParaRPr lang="en-US" sz="1600" b="0" i="0" u="sng" strike="noStrike">
                        <a:solidFill>
                          <a:srgbClr val="0563C1"/>
                        </a:solidFill>
                        <a:effectLst/>
                        <a:latin typeface="Calibri" charset="0"/>
                      </a:endParaRPr>
                    </a:p>
                  </a:txBody>
                  <a:tcPr marL="0" marR="0" marT="0" marB="0"/>
                </a:tc>
                <a:tc>
                  <a:txBody>
                    <a:bodyPr/>
                    <a:lstStyle/>
                    <a:p>
                      <a:pPr algn="r" fontAlgn="t"/>
                      <a:r>
                        <a:rPr lang="en-US" sz="1600" u="none" strike="noStrike">
                          <a:effectLst/>
                        </a:rPr>
                        <a:t> $6.15 </a:t>
                      </a:r>
                      <a:endParaRPr lang="en-US" sz="1600" b="0" i="0" u="none" strike="noStrike">
                        <a:solidFill>
                          <a:srgbClr val="305496"/>
                        </a:solidFill>
                        <a:effectLst/>
                        <a:latin typeface="Calibri" charset="0"/>
                      </a:endParaRPr>
                    </a:p>
                  </a:txBody>
                  <a:tcPr marL="0" marR="0" marT="0" marB="0"/>
                </a:tc>
                <a:tc>
                  <a:txBody>
                    <a:bodyPr/>
                    <a:lstStyle/>
                    <a:p>
                      <a:pPr algn="r" fontAlgn="t"/>
                      <a:r>
                        <a:rPr lang="en-US" sz="1600" u="none" strike="noStrike">
                          <a:effectLst/>
                        </a:rPr>
                        <a:t>10</a:t>
                      </a:r>
                      <a:endParaRPr lang="en-US" sz="1600" b="0" i="0" u="none" strike="noStrike">
                        <a:solidFill>
                          <a:srgbClr val="305496"/>
                        </a:solidFill>
                        <a:effectLst/>
                        <a:latin typeface="Calibri" charset="0"/>
                      </a:endParaRPr>
                    </a:p>
                  </a:txBody>
                  <a:tcPr marL="0" marR="0" marT="0" marB="0"/>
                </a:tc>
                <a:tc>
                  <a:txBody>
                    <a:bodyPr/>
                    <a:lstStyle/>
                    <a:p>
                      <a:pPr algn="r" fontAlgn="t"/>
                      <a:r>
                        <a:rPr lang="en-US" sz="1600" u="none" strike="noStrike" dirty="0">
                          <a:effectLst/>
                        </a:rPr>
                        <a:t> $61.50 </a:t>
                      </a:r>
                      <a:endParaRPr lang="en-US" sz="1600" b="0" i="0" u="none" strike="noStrike" dirty="0">
                        <a:solidFill>
                          <a:srgbClr val="305496"/>
                        </a:solidFill>
                        <a:effectLst/>
                        <a:latin typeface="Calibri" charset="0"/>
                      </a:endParaRPr>
                    </a:p>
                  </a:txBody>
                  <a:tcPr marL="0" marR="0" marT="0" marB="0"/>
                </a:tc>
              </a:tr>
              <a:tr h="340365">
                <a:tc>
                  <a:txBody>
                    <a:bodyPr/>
                    <a:lstStyle/>
                    <a:p>
                      <a:pPr algn="l" fontAlgn="t"/>
                      <a:r>
                        <a:rPr lang="en-US" sz="1600" u="none" strike="noStrike">
                          <a:effectLst/>
                        </a:rPr>
                        <a:t>Tether Block</a:t>
                      </a:r>
                      <a:endParaRPr lang="en-US" sz="1600" b="0" i="0" u="none" strike="noStrike">
                        <a:solidFill>
                          <a:srgbClr val="305496"/>
                        </a:solidFill>
                        <a:effectLst/>
                        <a:latin typeface="Calibri" charset="0"/>
                      </a:endParaRPr>
                    </a:p>
                  </a:txBody>
                  <a:tcPr marL="0" marR="0" marT="0" marB="0"/>
                </a:tc>
                <a:tc>
                  <a:txBody>
                    <a:bodyPr/>
                    <a:lstStyle/>
                    <a:p>
                      <a:pPr algn="l" fontAlgn="b"/>
                      <a:r>
                        <a:rPr lang="en-US" sz="1600" u="none" strike="noStrike">
                          <a:effectLst/>
                        </a:rPr>
                        <a:t>TBD</a:t>
                      </a:r>
                      <a:endParaRPr lang="en-US" sz="1600" b="0" i="0" u="none" strike="noStrike">
                        <a:solidFill>
                          <a:srgbClr val="305496"/>
                        </a:solidFill>
                        <a:effectLst/>
                        <a:latin typeface="Calibri" charset="0"/>
                      </a:endParaRPr>
                    </a:p>
                  </a:txBody>
                  <a:tcPr marL="0" marR="0" marT="0" marB="0" anchor="b"/>
                </a:tc>
                <a:tc>
                  <a:txBody>
                    <a:bodyPr/>
                    <a:lstStyle/>
                    <a:p>
                      <a:pPr algn="l" fontAlgn="t"/>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a:effectLst/>
                        </a:rPr>
                        <a:t> $-   </a:t>
                      </a:r>
                      <a:endParaRPr lang="mr-IN" sz="1600" b="0" i="0" u="none" strike="noStrike">
                        <a:solidFill>
                          <a:srgbClr val="305496"/>
                        </a:solidFill>
                        <a:effectLst/>
                        <a:latin typeface="Calibri" charset="0"/>
                      </a:endParaRPr>
                    </a:p>
                  </a:txBody>
                  <a:tcPr marL="0" marR="0" marT="0" marB="0"/>
                </a:tc>
                <a:tc>
                  <a:txBody>
                    <a:bodyPr/>
                    <a:lstStyle/>
                    <a:p>
                      <a:pPr algn="r" fontAlgn="t"/>
                      <a:r>
                        <a:rPr lang="en-US" sz="1600" u="none" strike="noStrike">
                          <a:effectLst/>
                        </a:rPr>
                        <a:t>0</a:t>
                      </a:r>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dirty="0">
                          <a:effectLst/>
                        </a:rPr>
                        <a:t> $-   </a:t>
                      </a:r>
                      <a:endParaRPr lang="mr-IN" sz="1600" b="0" i="0" u="none" strike="noStrike" dirty="0">
                        <a:solidFill>
                          <a:srgbClr val="305496"/>
                        </a:solidFill>
                        <a:effectLst/>
                        <a:latin typeface="Calibri" charset="0"/>
                      </a:endParaRPr>
                    </a:p>
                  </a:txBody>
                  <a:tcPr marL="0" marR="0" marT="0" marB="0"/>
                </a:tc>
              </a:tr>
              <a:tr h="340365">
                <a:tc>
                  <a:txBody>
                    <a:bodyPr/>
                    <a:lstStyle/>
                    <a:p>
                      <a:pPr algn="l" fontAlgn="t"/>
                      <a:r>
                        <a:rPr lang="en-US" sz="1600" u="none" strike="noStrike" dirty="0" smtClean="0">
                          <a:effectLst/>
                        </a:rPr>
                        <a:t>Shackles</a:t>
                      </a:r>
                      <a:endParaRPr lang="en-US" sz="1600" b="0" i="0" u="none" strike="noStrike" dirty="0">
                        <a:solidFill>
                          <a:srgbClr val="305496"/>
                        </a:solidFill>
                        <a:effectLst/>
                        <a:latin typeface="Calibri" charset="0"/>
                      </a:endParaRPr>
                    </a:p>
                  </a:txBody>
                  <a:tcPr marL="0" marR="0" marT="0" marB="0"/>
                </a:tc>
                <a:tc>
                  <a:txBody>
                    <a:bodyPr/>
                    <a:lstStyle/>
                    <a:p>
                      <a:pPr algn="l" fontAlgn="b"/>
                      <a:r>
                        <a:rPr lang="en-US" sz="1600" u="none" strike="noStrike">
                          <a:effectLst/>
                        </a:rPr>
                        <a:t>TBD</a:t>
                      </a:r>
                      <a:endParaRPr lang="en-US" sz="1600" b="0" i="0" u="none" strike="noStrike">
                        <a:solidFill>
                          <a:srgbClr val="305496"/>
                        </a:solidFill>
                        <a:effectLst/>
                        <a:latin typeface="Calibri" charset="0"/>
                      </a:endParaRPr>
                    </a:p>
                  </a:txBody>
                  <a:tcPr marL="0" marR="0" marT="0" marB="0" anchor="b"/>
                </a:tc>
                <a:tc>
                  <a:txBody>
                    <a:bodyPr/>
                    <a:lstStyle/>
                    <a:p>
                      <a:pPr algn="l" fontAlgn="t"/>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a:effectLst/>
                        </a:rPr>
                        <a:t> $-   </a:t>
                      </a:r>
                      <a:endParaRPr lang="mr-IN" sz="1600" b="0" i="0" u="none" strike="noStrike">
                        <a:solidFill>
                          <a:srgbClr val="305496"/>
                        </a:solidFill>
                        <a:effectLst/>
                        <a:latin typeface="Calibri" charset="0"/>
                      </a:endParaRPr>
                    </a:p>
                  </a:txBody>
                  <a:tcPr marL="0" marR="0" marT="0" marB="0"/>
                </a:tc>
                <a:tc>
                  <a:txBody>
                    <a:bodyPr/>
                    <a:lstStyle/>
                    <a:p>
                      <a:pPr algn="r" fontAlgn="t"/>
                      <a:r>
                        <a:rPr lang="en-US" sz="1600" u="none" strike="noStrike">
                          <a:effectLst/>
                        </a:rPr>
                        <a:t>0</a:t>
                      </a:r>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dirty="0">
                          <a:effectLst/>
                        </a:rPr>
                        <a:t> $-   </a:t>
                      </a:r>
                      <a:endParaRPr lang="mr-IN" sz="1600" b="0" i="0" u="none" strike="noStrike" dirty="0">
                        <a:solidFill>
                          <a:srgbClr val="305496"/>
                        </a:solidFill>
                        <a:effectLst/>
                        <a:latin typeface="Calibri" charset="0"/>
                      </a:endParaRPr>
                    </a:p>
                  </a:txBody>
                  <a:tcPr marL="0" marR="0" marT="0" marB="0"/>
                </a:tc>
              </a:tr>
              <a:tr h="680733">
                <a:tc>
                  <a:txBody>
                    <a:bodyPr/>
                    <a:lstStyle/>
                    <a:p>
                      <a:pPr algn="l" fontAlgn="t"/>
                      <a:r>
                        <a:rPr lang="en-US" sz="1600" u="none" strike="noStrike">
                          <a:effectLst/>
                        </a:rPr>
                        <a:t>Weak Link</a:t>
                      </a:r>
                      <a:endParaRPr lang="en-US" sz="1600" b="0" i="0" u="none" strike="noStrike">
                        <a:solidFill>
                          <a:srgbClr val="305496"/>
                        </a:solidFill>
                        <a:effectLst/>
                        <a:latin typeface="Calibri" charset="0"/>
                      </a:endParaRPr>
                    </a:p>
                  </a:txBody>
                  <a:tcPr marL="0" marR="0" marT="0" marB="0"/>
                </a:tc>
                <a:tc>
                  <a:txBody>
                    <a:bodyPr/>
                    <a:lstStyle/>
                    <a:p>
                      <a:pPr algn="l" fontAlgn="t"/>
                      <a:r>
                        <a:rPr lang="en-US" sz="1600" u="none" strike="noStrike">
                          <a:effectLst/>
                        </a:rPr>
                        <a:t>DCD Breakaway Series 00560 or 00530</a:t>
                      </a:r>
                      <a:endParaRPr lang="en-US" sz="1600" b="0" i="0" u="none" strike="noStrike">
                        <a:solidFill>
                          <a:srgbClr val="305496"/>
                        </a:solidFill>
                        <a:effectLst/>
                        <a:latin typeface="Calibri" charset="0"/>
                      </a:endParaRPr>
                    </a:p>
                  </a:txBody>
                  <a:tcPr marL="0" marR="0" marT="0" marB="0"/>
                </a:tc>
                <a:tc>
                  <a:txBody>
                    <a:bodyPr/>
                    <a:lstStyle/>
                    <a:p>
                      <a:pPr algn="l" fontAlgn="t"/>
                      <a:r>
                        <a:rPr lang="en-US" sz="1600" u="sng" strike="noStrike" dirty="0">
                          <a:effectLst/>
                          <a:hlinkClick r:id="rId6"/>
                        </a:rPr>
                        <a:t>DCD Design</a:t>
                      </a:r>
                      <a:endParaRPr lang="en-US" sz="1600" b="0" i="0" u="sng" strike="noStrike" dirty="0">
                        <a:solidFill>
                          <a:srgbClr val="0563C1"/>
                        </a:solidFill>
                        <a:effectLst/>
                        <a:latin typeface="Calibri" charset="0"/>
                      </a:endParaRPr>
                    </a:p>
                  </a:txBody>
                  <a:tcPr marL="0" marR="0" marT="0" marB="0"/>
                </a:tc>
                <a:tc>
                  <a:txBody>
                    <a:bodyPr/>
                    <a:lstStyle/>
                    <a:p>
                      <a:pPr algn="r" fontAlgn="t"/>
                      <a:r>
                        <a:rPr lang="mr-IN" sz="1600" u="none" strike="noStrike" dirty="0">
                          <a:effectLst/>
                        </a:rPr>
                        <a:t> </a:t>
                      </a:r>
                      <a:r>
                        <a:rPr lang="mr-IN" sz="1600" u="none" strike="noStrike" dirty="0" smtClean="0">
                          <a:effectLst/>
                        </a:rPr>
                        <a:t>$</a:t>
                      </a:r>
                      <a:r>
                        <a:rPr lang="en-US" sz="1600" u="none" strike="noStrike" dirty="0" smtClean="0">
                          <a:effectLst/>
                        </a:rPr>
                        <a:t>288.84</a:t>
                      </a:r>
                      <a:r>
                        <a:rPr lang="mr-IN" sz="1600" u="none" strike="noStrike" dirty="0" smtClean="0">
                          <a:effectLst/>
                        </a:rPr>
                        <a:t>   </a:t>
                      </a:r>
                      <a:endParaRPr lang="mr-IN" sz="1600" b="0" i="0" u="none" strike="noStrike" dirty="0">
                        <a:solidFill>
                          <a:srgbClr val="305496"/>
                        </a:solidFill>
                        <a:effectLst/>
                        <a:latin typeface="Calibri" charset="0"/>
                      </a:endParaRPr>
                    </a:p>
                  </a:txBody>
                  <a:tcPr marL="0" marR="0" marT="0" marB="0"/>
                </a:tc>
                <a:tc>
                  <a:txBody>
                    <a:bodyPr/>
                    <a:lstStyle/>
                    <a:p>
                      <a:pPr algn="r" fontAlgn="t"/>
                      <a:r>
                        <a:rPr lang="en-US" sz="1600" u="none" strike="noStrike">
                          <a:effectLst/>
                        </a:rPr>
                        <a:t>1</a:t>
                      </a:r>
                      <a:endParaRPr lang="en-US" sz="1600" b="0" i="0" u="none" strike="noStrike">
                        <a:solidFill>
                          <a:srgbClr val="305496"/>
                        </a:solidFill>
                        <a:effectLst/>
                        <a:latin typeface="Calibri" charset="0"/>
                      </a:endParaRPr>
                    </a:p>
                  </a:txBody>
                  <a:tcPr marL="0" marR="0" marT="0" marB="0"/>
                </a:tc>
                <a:tc>
                  <a:txBody>
                    <a:bodyPr/>
                    <a:lstStyle/>
                    <a:p>
                      <a:pPr algn="r" fontAlgn="t"/>
                      <a:r>
                        <a:rPr lang="mr-IN" sz="1600" u="none" strike="noStrike" dirty="0">
                          <a:effectLst/>
                        </a:rPr>
                        <a:t> </a:t>
                      </a:r>
                      <a:r>
                        <a:rPr lang="mr-IN" sz="1600" u="none" strike="noStrike" dirty="0" smtClean="0">
                          <a:effectLst/>
                        </a:rPr>
                        <a:t>$</a:t>
                      </a:r>
                      <a:r>
                        <a:rPr lang="en-US" sz="1600" u="none" strike="noStrike" dirty="0" smtClean="0">
                          <a:effectLst/>
                        </a:rPr>
                        <a:t>288.84</a:t>
                      </a:r>
                      <a:r>
                        <a:rPr lang="mr-IN" sz="1600" u="none" strike="noStrike" dirty="0" smtClean="0">
                          <a:effectLst/>
                        </a:rPr>
                        <a:t>   </a:t>
                      </a:r>
                      <a:endParaRPr lang="mr-IN" sz="1600" b="0" i="0" u="none" strike="noStrike" dirty="0">
                        <a:solidFill>
                          <a:srgbClr val="305496"/>
                        </a:solidFill>
                        <a:effectLst/>
                        <a:latin typeface="Calibri" charset="0"/>
                      </a:endParaRPr>
                    </a:p>
                  </a:txBody>
                  <a:tcPr marL="0" marR="0" marT="0" marB="0"/>
                </a:tc>
              </a:tr>
              <a:tr h="340365">
                <a:tc>
                  <a:txBody>
                    <a:bodyPr/>
                    <a:lstStyle/>
                    <a:p>
                      <a:pPr algn="l" fontAlgn="t"/>
                      <a:r>
                        <a:rPr lang="en-US" sz="1600" u="none" strike="noStrike" dirty="0" smtClean="0">
                          <a:effectLst/>
                        </a:rPr>
                        <a:t>Safety </a:t>
                      </a:r>
                      <a:r>
                        <a:rPr lang="en-US" sz="1600" u="none" strike="noStrike" dirty="0">
                          <a:effectLst/>
                        </a:rPr>
                        <a:t>Gloves</a:t>
                      </a:r>
                      <a:endParaRPr lang="en-US" sz="1600" b="0" i="0" u="none" strike="noStrike" dirty="0">
                        <a:solidFill>
                          <a:srgbClr val="305496"/>
                        </a:solidFill>
                        <a:effectLst/>
                        <a:latin typeface="Calibri" charset="0"/>
                      </a:endParaRPr>
                    </a:p>
                  </a:txBody>
                  <a:tcPr marL="0" marR="0" marT="0" marB="0"/>
                </a:tc>
                <a:tc>
                  <a:txBody>
                    <a:bodyPr/>
                    <a:lstStyle/>
                    <a:p>
                      <a:pPr algn="l" fontAlgn="b"/>
                      <a:r>
                        <a:rPr lang="en-US" sz="1600" u="none" strike="noStrike">
                          <a:effectLst/>
                        </a:rPr>
                        <a:t>Salisbury Class 00 Saftey Gloves</a:t>
                      </a:r>
                      <a:endParaRPr lang="en-US" sz="1600" b="0" i="0" u="none" strike="noStrike">
                        <a:solidFill>
                          <a:srgbClr val="305496"/>
                        </a:solidFill>
                        <a:effectLst/>
                        <a:latin typeface="Calibri" charset="0"/>
                      </a:endParaRPr>
                    </a:p>
                  </a:txBody>
                  <a:tcPr marL="0" marR="0" marT="0" marB="0" anchor="b"/>
                </a:tc>
                <a:tc>
                  <a:txBody>
                    <a:bodyPr/>
                    <a:lstStyle/>
                    <a:p>
                      <a:pPr algn="l" fontAlgn="t"/>
                      <a:r>
                        <a:rPr lang="en-US" sz="1600" u="sng" strike="noStrike">
                          <a:effectLst/>
                          <a:hlinkClick r:id="rId7"/>
                        </a:rPr>
                        <a:t>Grainger</a:t>
                      </a:r>
                      <a:endParaRPr lang="en-US" sz="1600" b="0" i="0" u="sng" strike="noStrike">
                        <a:solidFill>
                          <a:srgbClr val="0563C1"/>
                        </a:solidFill>
                        <a:effectLst/>
                        <a:latin typeface="Calibri" charset="0"/>
                      </a:endParaRPr>
                    </a:p>
                  </a:txBody>
                  <a:tcPr marL="0" marR="0" marT="0" marB="0"/>
                </a:tc>
                <a:tc>
                  <a:txBody>
                    <a:bodyPr/>
                    <a:lstStyle/>
                    <a:p>
                      <a:pPr algn="r" fontAlgn="t"/>
                      <a:r>
                        <a:rPr lang="en-US" sz="1600" u="none" strike="noStrike">
                          <a:effectLst/>
                        </a:rPr>
                        <a:t> $151.00 </a:t>
                      </a:r>
                      <a:endParaRPr lang="en-US" sz="1600" b="0" i="0" u="none" strike="noStrike">
                        <a:solidFill>
                          <a:srgbClr val="305496"/>
                        </a:solidFill>
                        <a:effectLst/>
                        <a:latin typeface="Calibri" charset="0"/>
                      </a:endParaRPr>
                    </a:p>
                  </a:txBody>
                  <a:tcPr marL="0" marR="0" marT="0" marB="0"/>
                </a:tc>
                <a:tc>
                  <a:txBody>
                    <a:bodyPr/>
                    <a:lstStyle/>
                    <a:p>
                      <a:pPr algn="r" fontAlgn="t"/>
                      <a:r>
                        <a:rPr lang="is-IS" sz="1600" u="none" strike="noStrike">
                          <a:effectLst/>
                        </a:rPr>
                        <a:t>2</a:t>
                      </a:r>
                      <a:endParaRPr lang="is-IS" sz="1600" b="0" i="0" u="none" strike="noStrike">
                        <a:solidFill>
                          <a:srgbClr val="305496"/>
                        </a:solidFill>
                        <a:effectLst/>
                        <a:latin typeface="Calibri" charset="0"/>
                      </a:endParaRPr>
                    </a:p>
                  </a:txBody>
                  <a:tcPr marL="0" marR="0" marT="0" marB="0"/>
                </a:tc>
                <a:tc>
                  <a:txBody>
                    <a:bodyPr/>
                    <a:lstStyle/>
                    <a:p>
                      <a:pPr algn="r" fontAlgn="t"/>
                      <a:r>
                        <a:rPr lang="en-US" sz="1600" u="none" strike="noStrike" dirty="0">
                          <a:effectLst/>
                        </a:rPr>
                        <a:t> $302.00 </a:t>
                      </a:r>
                      <a:endParaRPr lang="en-US" sz="1600" b="0" i="0" u="none" strike="noStrike" dirty="0">
                        <a:solidFill>
                          <a:srgbClr val="305496"/>
                        </a:solidFill>
                        <a:effectLst/>
                        <a:latin typeface="Calibri" charset="0"/>
                      </a:endParaRPr>
                    </a:p>
                  </a:txBody>
                  <a:tcPr marL="0" marR="0" marT="0" marB="0"/>
                </a:tc>
              </a:tr>
              <a:tr h="340365">
                <a:tc>
                  <a:txBody>
                    <a:bodyPr/>
                    <a:lstStyle/>
                    <a:p>
                      <a:pPr algn="l" fontAlgn="b"/>
                      <a:endParaRPr lang="en-US" sz="1600" b="1" i="0" u="none" strike="noStrike" dirty="0">
                        <a:solidFill>
                          <a:srgbClr val="305496"/>
                        </a:solidFill>
                        <a:effectLst/>
                        <a:latin typeface="Calibri" charset="0"/>
                      </a:endParaRPr>
                    </a:p>
                  </a:txBody>
                  <a:tcPr marL="0" marR="0" marT="0" marB="0" anchor="b"/>
                </a:tc>
                <a:tc>
                  <a:txBody>
                    <a:bodyPr/>
                    <a:lstStyle/>
                    <a:p>
                      <a:pPr algn="l" fontAlgn="b"/>
                      <a:endParaRPr lang="en-US" sz="1600" b="1" i="0" u="none" strike="noStrike" dirty="0">
                        <a:solidFill>
                          <a:srgbClr val="305496"/>
                        </a:solidFill>
                        <a:effectLst/>
                        <a:latin typeface="Calibri" charset="0"/>
                      </a:endParaRPr>
                    </a:p>
                  </a:txBody>
                  <a:tcPr marL="0" marR="0" marT="0" marB="0" anchor="b"/>
                </a:tc>
                <a:tc>
                  <a:txBody>
                    <a:bodyPr/>
                    <a:lstStyle/>
                    <a:p>
                      <a:pPr algn="l" fontAlgn="b"/>
                      <a:endParaRPr lang="en-US" sz="1600" b="1" i="0" u="none" strike="noStrike" dirty="0">
                        <a:solidFill>
                          <a:srgbClr val="305496"/>
                        </a:solidFill>
                        <a:effectLst/>
                        <a:latin typeface="Calibri" charset="0"/>
                      </a:endParaRPr>
                    </a:p>
                  </a:txBody>
                  <a:tcPr marL="0" marR="0" marT="0" marB="0" anchor="b"/>
                </a:tc>
                <a:tc>
                  <a:txBody>
                    <a:bodyPr/>
                    <a:lstStyle/>
                    <a:p>
                      <a:pPr algn="l" fontAlgn="b"/>
                      <a:endParaRPr lang="en-US" sz="1600" b="1" i="0" u="none" strike="noStrike" dirty="0">
                        <a:solidFill>
                          <a:srgbClr val="305496"/>
                        </a:solidFill>
                        <a:effectLst/>
                        <a:latin typeface="Calibri" charset="0"/>
                      </a:endParaRPr>
                    </a:p>
                  </a:txBody>
                  <a:tcPr marL="0" marR="0" marT="0" marB="0" anchor="b"/>
                </a:tc>
                <a:tc>
                  <a:txBody>
                    <a:bodyPr/>
                    <a:lstStyle/>
                    <a:p>
                      <a:pPr algn="l" fontAlgn="b"/>
                      <a:r>
                        <a:rPr lang="en-US" sz="1600" u="none" strike="noStrike" dirty="0">
                          <a:effectLst/>
                        </a:rPr>
                        <a:t>Total:</a:t>
                      </a:r>
                      <a:endParaRPr lang="en-US" sz="1600" b="1" i="0" u="none" strike="noStrike" dirty="0">
                        <a:solidFill>
                          <a:srgbClr val="305496"/>
                        </a:solidFill>
                        <a:effectLst/>
                        <a:latin typeface="Calibri" charset="0"/>
                      </a:endParaRPr>
                    </a:p>
                  </a:txBody>
                  <a:tcPr marL="0" marR="0" marT="0" marB="0" anchor="b"/>
                </a:tc>
                <a:tc>
                  <a:txBody>
                    <a:bodyPr/>
                    <a:lstStyle/>
                    <a:p>
                      <a:pPr algn="r" fontAlgn="b"/>
                      <a:r>
                        <a:rPr lang="en-US" sz="1600" u="none" strike="noStrike" dirty="0">
                          <a:effectLst/>
                        </a:rPr>
                        <a:t> </a:t>
                      </a:r>
                      <a:r>
                        <a:rPr lang="en-US" sz="1600" u="none" strike="noStrike" dirty="0" smtClean="0">
                          <a:effectLst/>
                        </a:rPr>
                        <a:t>$3,876.94 </a:t>
                      </a:r>
                      <a:endParaRPr lang="en-US" sz="1600" b="1" i="0" u="none" strike="noStrike" dirty="0">
                        <a:solidFill>
                          <a:srgbClr val="305496"/>
                        </a:solidFill>
                        <a:effectLst/>
                        <a:latin typeface="Calibri" charset="0"/>
                      </a:endParaRPr>
                    </a:p>
                  </a:txBody>
                  <a:tcPr marL="0" marR="0" marT="0" marB="0" anchor="b"/>
                </a:tc>
              </a:tr>
            </a:tbl>
          </a:graphicData>
        </a:graphic>
      </p:graphicFrame>
      <p:sp>
        <p:nvSpPr>
          <p:cNvPr id="9" name="TextBox 8"/>
          <p:cNvSpPr txBox="1"/>
          <p:nvPr/>
        </p:nvSpPr>
        <p:spPr>
          <a:xfrm>
            <a:off x="8212015" y="6238261"/>
            <a:ext cx="3979985" cy="584775"/>
          </a:xfrm>
          <a:prstGeom prst="rect">
            <a:avLst/>
          </a:prstGeom>
          <a:noFill/>
        </p:spPr>
        <p:txBody>
          <a:bodyPr wrap="square" rtlCol="0">
            <a:spAutoFit/>
          </a:bodyPr>
          <a:lstStyle/>
          <a:p>
            <a:r>
              <a:rPr lang="en-US" sz="3200" dirty="0" smtClean="0">
                <a:solidFill>
                  <a:schemeClr val="bg1"/>
                </a:solidFill>
              </a:rPr>
              <a:t>ESTIMATED COSTS</a:t>
            </a:r>
            <a:endParaRPr lang="en-US" sz="3200" dirty="0">
              <a:solidFill>
                <a:schemeClr val="bg1"/>
              </a:solidFill>
            </a:endParaRPr>
          </a:p>
        </p:txBody>
      </p:sp>
    </p:spTree>
    <p:extLst>
      <p:ext uri="{BB962C8B-B14F-4D97-AF65-F5344CB8AC3E}">
        <p14:creationId xmlns:p14="http://schemas.microsoft.com/office/powerpoint/2010/main" val="16404884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Orders wait until after mechanical review completed and tether ordered. </a:t>
            </a:r>
          </a:p>
          <a:p>
            <a:r>
              <a:rPr lang="en-US" dirty="0" smtClean="0"/>
              <a:t>Order float (4 weeks ARO) </a:t>
            </a:r>
          </a:p>
          <a:p>
            <a:r>
              <a:rPr lang="en-US" dirty="0" smtClean="0"/>
              <a:t>Finalize other components selections</a:t>
            </a:r>
          </a:p>
          <a:p>
            <a:endParaRPr lang="en-US" dirty="0" smtClean="0"/>
          </a:p>
          <a:p>
            <a:endParaRPr lang="en-US" dirty="0"/>
          </a:p>
        </p:txBody>
      </p:sp>
    </p:spTree>
    <p:extLst>
      <p:ext uri="{BB962C8B-B14F-4D97-AF65-F5344CB8AC3E}">
        <p14:creationId xmlns:p14="http://schemas.microsoft.com/office/powerpoint/2010/main" val="17633179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 </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936418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Requirements</a:t>
            </a:r>
            <a:br>
              <a:rPr lang="en-US" dirty="0" smtClean="0"/>
            </a:br>
            <a:r>
              <a:rPr lang="en-US" sz="2400" dirty="0" smtClean="0"/>
              <a:t>(FROM MARCH 2017 PDR)</a:t>
            </a:r>
            <a:endParaRPr lang="en-US" sz="2400" dirty="0"/>
          </a:p>
        </p:txBody>
      </p:sp>
      <p:sp>
        <p:nvSpPr>
          <p:cNvPr id="6" name="Content Placeholder 5"/>
          <p:cNvSpPr>
            <a:spLocks noGrp="1"/>
          </p:cNvSpPr>
          <p:nvPr>
            <p:ph idx="1"/>
          </p:nvPr>
        </p:nvSpPr>
        <p:spPr>
          <a:xfrm>
            <a:off x="1451579" y="2015732"/>
            <a:ext cx="9603275" cy="3927868"/>
          </a:xfrm>
        </p:spPr>
        <p:txBody>
          <a:bodyPr>
            <a:normAutofit lnSpcReduction="10000"/>
          </a:bodyPr>
          <a:lstStyle/>
          <a:p>
            <a:pPr>
              <a:spcBef>
                <a:spcPts val="600"/>
              </a:spcBef>
            </a:pPr>
            <a:r>
              <a:rPr lang="en-US" dirty="0"/>
              <a:t>Must operate tethered</a:t>
            </a:r>
          </a:p>
          <a:p>
            <a:pPr>
              <a:spcBef>
                <a:spcPts val="600"/>
              </a:spcBef>
            </a:pPr>
            <a:r>
              <a:rPr lang="en-US" dirty="0"/>
              <a:t>Must be depth rated to 3</a:t>
            </a:r>
            <a:r>
              <a:rPr lang="en-US" dirty="0" smtClean="0"/>
              <a:t>00 </a:t>
            </a:r>
            <a:r>
              <a:rPr lang="en-US" dirty="0"/>
              <a:t>meters</a:t>
            </a:r>
          </a:p>
          <a:p>
            <a:pPr>
              <a:spcBef>
                <a:spcPts val="600"/>
              </a:spcBef>
            </a:pPr>
            <a:r>
              <a:rPr lang="en-US" dirty="0"/>
              <a:t>Must operate in a benthic environment</a:t>
            </a:r>
          </a:p>
          <a:p>
            <a:pPr>
              <a:spcBef>
                <a:spcPts val="600"/>
              </a:spcBef>
            </a:pPr>
            <a:r>
              <a:rPr lang="en-US" dirty="0"/>
              <a:t>Must be able to land on or hover above rocky outcroppings</a:t>
            </a:r>
          </a:p>
          <a:p>
            <a:pPr>
              <a:spcBef>
                <a:spcPts val="600"/>
              </a:spcBef>
            </a:pPr>
            <a:r>
              <a:rPr lang="en-US" dirty="0"/>
              <a:t>Must capture stereo video</a:t>
            </a:r>
          </a:p>
          <a:p>
            <a:pPr>
              <a:spcBef>
                <a:spcPts val="600"/>
              </a:spcBef>
            </a:pPr>
            <a:r>
              <a:rPr lang="en-US" dirty="0"/>
              <a:t>Must have near 360 degrees of stereo video coverage</a:t>
            </a:r>
          </a:p>
          <a:p>
            <a:pPr>
              <a:spcBef>
                <a:spcPts val="600"/>
              </a:spcBef>
            </a:pPr>
            <a:r>
              <a:rPr lang="en-US" dirty="0"/>
              <a:t>Must be able to collect data from up to 30 sites within a normal operational ship day</a:t>
            </a:r>
          </a:p>
          <a:p>
            <a:pPr>
              <a:spcBef>
                <a:spcPts val="600"/>
              </a:spcBef>
            </a:pPr>
            <a:r>
              <a:rPr lang="en-US" dirty="0"/>
              <a:t>Must be able to be deployed from various vessels of opportunity</a:t>
            </a:r>
          </a:p>
          <a:p>
            <a:pPr>
              <a:spcBef>
                <a:spcPts val="600"/>
              </a:spcBef>
            </a:pPr>
            <a:r>
              <a:rPr lang="en-US" dirty="0"/>
              <a:t>Must provide real time telemetry data for positioning including video, depth, and heading</a:t>
            </a:r>
          </a:p>
        </p:txBody>
      </p:sp>
    </p:spTree>
    <p:extLst>
      <p:ext uri="{BB962C8B-B14F-4D97-AF65-F5344CB8AC3E}">
        <p14:creationId xmlns:p14="http://schemas.microsoft.com/office/powerpoint/2010/main" val="764908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Requirements</a:t>
            </a:r>
            <a:br>
              <a:rPr lang="en-US" dirty="0" smtClean="0"/>
            </a:br>
            <a:r>
              <a:rPr lang="en-US" sz="2400" dirty="0" smtClean="0"/>
              <a:t>(FOR 2017 FROM the RV John Martin and RV </a:t>
            </a:r>
            <a:r>
              <a:rPr lang="en-US" sz="2400" dirty="0" err="1" smtClean="0"/>
              <a:t>SHearwater</a:t>
            </a:r>
            <a:r>
              <a:rPr lang="en-US" sz="2400" dirty="0" smtClean="0"/>
              <a:t>)</a:t>
            </a:r>
            <a:endParaRPr lang="en-US" sz="2400" dirty="0"/>
          </a:p>
        </p:txBody>
      </p:sp>
      <p:sp>
        <p:nvSpPr>
          <p:cNvPr id="6" name="Content Placeholder 5"/>
          <p:cNvSpPr>
            <a:spLocks noGrp="1"/>
          </p:cNvSpPr>
          <p:nvPr>
            <p:ph idx="1"/>
          </p:nvPr>
        </p:nvSpPr>
        <p:spPr>
          <a:xfrm>
            <a:off x="1451579" y="2015732"/>
            <a:ext cx="9603275" cy="3927868"/>
          </a:xfrm>
        </p:spPr>
        <p:txBody>
          <a:bodyPr>
            <a:normAutofit lnSpcReduction="10000"/>
          </a:bodyPr>
          <a:lstStyle/>
          <a:p>
            <a:pPr>
              <a:spcBef>
                <a:spcPts val="600"/>
              </a:spcBef>
            </a:pPr>
            <a:r>
              <a:rPr lang="en-US" dirty="0"/>
              <a:t>Must operate tethered</a:t>
            </a:r>
          </a:p>
          <a:p>
            <a:pPr>
              <a:spcBef>
                <a:spcPts val="600"/>
              </a:spcBef>
            </a:pPr>
            <a:r>
              <a:rPr lang="en-US" dirty="0"/>
              <a:t>Must be depth rated to 3</a:t>
            </a:r>
            <a:r>
              <a:rPr lang="en-US" dirty="0" smtClean="0"/>
              <a:t>00 </a:t>
            </a:r>
            <a:r>
              <a:rPr lang="en-US" dirty="0"/>
              <a:t>meters</a:t>
            </a:r>
          </a:p>
          <a:p>
            <a:pPr>
              <a:spcBef>
                <a:spcPts val="600"/>
              </a:spcBef>
            </a:pPr>
            <a:r>
              <a:rPr lang="en-US" dirty="0"/>
              <a:t>Must operate in a benthic environment</a:t>
            </a:r>
          </a:p>
          <a:p>
            <a:pPr>
              <a:spcBef>
                <a:spcPts val="600"/>
              </a:spcBef>
            </a:pPr>
            <a:r>
              <a:rPr lang="en-US" dirty="0"/>
              <a:t>Must be able to land on or hover above rocky outcroppings</a:t>
            </a:r>
          </a:p>
          <a:p>
            <a:pPr>
              <a:spcBef>
                <a:spcPts val="600"/>
              </a:spcBef>
            </a:pPr>
            <a:r>
              <a:rPr lang="en-US" dirty="0"/>
              <a:t>Must capture stereo video</a:t>
            </a:r>
          </a:p>
          <a:p>
            <a:pPr>
              <a:spcBef>
                <a:spcPts val="600"/>
              </a:spcBef>
            </a:pPr>
            <a:r>
              <a:rPr lang="en-US" strike="sngStrike" dirty="0"/>
              <a:t>Must have near 360 degrees of stereo video coverage</a:t>
            </a:r>
          </a:p>
          <a:p>
            <a:pPr>
              <a:spcBef>
                <a:spcPts val="600"/>
              </a:spcBef>
            </a:pPr>
            <a:r>
              <a:rPr lang="en-US" strike="sngStrike" dirty="0"/>
              <a:t>Must be able to collect data from up to 30 sites within a normal operational ship day</a:t>
            </a:r>
          </a:p>
          <a:p>
            <a:pPr>
              <a:spcBef>
                <a:spcPts val="600"/>
              </a:spcBef>
            </a:pPr>
            <a:r>
              <a:rPr lang="en-US" dirty="0"/>
              <a:t>Must be able to be deployed from </a:t>
            </a:r>
            <a:r>
              <a:rPr lang="en-US" dirty="0" smtClean="0">
                <a:solidFill>
                  <a:srgbClr val="FF0000"/>
                </a:solidFill>
              </a:rPr>
              <a:t>R/V John Martin and R/V Shearwater</a:t>
            </a:r>
            <a:endParaRPr lang="en-US" dirty="0">
              <a:solidFill>
                <a:srgbClr val="FF0000"/>
              </a:solidFill>
            </a:endParaRPr>
          </a:p>
          <a:p>
            <a:pPr>
              <a:spcBef>
                <a:spcPts val="600"/>
              </a:spcBef>
            </a:pPr>
            <a:r>
              <a:rPr lang="en-US" dirty="0"/>
              <a:t>Must provide real time telemetry data for positioning including video, depth, and heading</a:t>
            </a:r>
          </a:p>
        </p:txBody>
      </p:sp>
    </p:spTree>
    <p:extLst>
      <p:ext uri="{BB962C8B-B14F-4D97-AF65-F5344CB8AC3E}">
        <p14:creationId xmlns:p14="http://schemas.microsoft.com/office/powerpoint/2010/main" val="778080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BOS Current Design</a:t>
            </a:r>
            <a:endParaRPr lang="en-US" dirty="0"/>
          </a:p>
        </p:txBody>
      </p:sp>
      <p:sp>
        <p:nvSpPr>
          <p:cNvPr id="5" name="Content Placeholder 4"/>
          <p:cNvSpPr>
            <a:spLocks noGrp="1"/>
          </p:cNvSpPr>
          <p:nvPr>
            <p:ph sz="half" idx="1"/>
          </p:nvPr>
        </p:nvSpPr>
        <p:spPr>
          <a:xfrm>
            <a:off x="1447331" y="2010878"/>
            <a:ext cx="4645152" cy="3710300"/>
          </a:xfrm>
        </p:spPr>
        <p:txBody>
          <a:bodyPr>
            <a:normAutofit fontScale="92500"/>
          </a:bodyPr>
          <a:lstStyle/>
          <a:p>
            <a:r>
              <a:rPr lang="en-US" dirty="0" smtClean="0"/>
              <a:t>Height: ~60” , Weight: 250lbs (air)*</a:t>
            </a:r>
          </a:p>
          <a:p>
            <a:r>
              <a:rPr lang="en-US" dirty="0" smtClean="0"/>
              <a:t>Components:</a:t>
            </a:r>
          </a:p>
          <a:p>
            <a:pPr lvl="1"/>
            <a:r>
              <a:rPr lang="en-US" dirty="0" smtClean="0"/>
              <a:t>Stereo Camera Pair</a:t>
            </a:r>
          </a:p>
          <a:p>
            <a:pPr lvl="1"/>
            <a:r>
              <a:rPr lang="en-US" dirty="0" smtClean="0"/>
              <a:t>Lights (5)</a:t>
            </a:r>
          </a:p>
          <a:p>
            <a:pPr lvl="1"/>
            <a:r>
              <a:rPr lang="en-US" dirty="0" smtClean="0"/>
              <a:t>Downward Video Camera</a:t>
            </a:r>
          </a:p>
          <a:p>
            <a:pPr lvl="1"/>
            <a:r>
              <a:rPr lang="en-US" dirty="0" smtClean="0"/>
              <a:t>T.D. Sensor</a:t>
            </a:r>
          </a:p>
          <a:p>
            <a:pPr lvl="1"/>
            <a:r>
              <a:rPr lang="en-US" dirty="0" smtClean="0"/>
              <a:t>Compass</a:t>
            </a:r>
          </a:p>
          <a:p>
            <a:pPr lvl="1"/>
            <a:r>
              <a:rPr lang="en-US" dirty="0" smtClean="0"/>
              <a:t>Coaxial PU Tether w/o strength member.</a:t>
            </a:r>
          </a:p>
          <a:p>
            <a:pPr lvl="1"/>
            <a:r>
              <a:rPr lang="en-US" dirty="0" smtClean="0"/>
              <a:t>Tow &amp; Current Vane</a:t>
            </a:r>
          </a:p>
          <a:p>
            <a:pPr lvl="1"/>
            <a:endParaRPr lang="en-US" dirty="0"/>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72306" y="2017712"/>
            <a:ext cx="4982546" cy="3850150"/>
          </a:xfrm>
        </p:spPr>
      </p:pic>
      <p:sp>
        <p:nvSpPr>
          <p:cNvPr id="8" name="TextBox 7"/>
          <p:cNvSpPr txBox="1"/>
          <p:nvPr/>
        </p:nvSpPr>
        <p:spPr>
          <a:xfrm>
            <a:off x="1447331" y="5844746"/>
            <a:ext cx="2283638" cy="307777"/>
          </a:xfrm>
          <a:prstGeom prst="rect">
            <a:avLst/>
          </a:prstGeom>
          <a:noFill/>
        </p:spPr>
        <p:txBody>
          <a:bodyPr wrap="none" rtlCol="0">
            <a:spAutoFit/>
          </a:bodyPr>
          <a:lstStyle/>
          <a:p>
            <a:r>
              <a:rPr lang="en-US" sz="1400" dirty="0" smtClean="0"/>
              <a:t>*pending review on 6/2/2017</a:t>
            </a:r>
            <a:endParaRPr lang="en-US" sz="1400" dirty="0"/>
          </a:p>
        </p:txBody>
      </p:sp>
    </p:spTree>
    <p:extLst>
      <p:ext uri="{BB962C8B-B14F-4D97-AF65-F5344CB8AC3E}">
        <p14:creationId xmlns:p14="http://schemas.microsoft.com/office/powerpoint/2010/main" val="1086048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365125"/>
            <a:ext cx="11582400" cy="1133475"/>
          </a:xfrm>
        </p:spPr>
        <p:txBody>
          <a:bodyPr>
            <a:noAutofit/>
          </a:bodyPr>
          <a:lstStyle/>
          <a:p>
            <a:pPr algn="ctr"/>
            <a:r>
              <a:rPr lang="en-US" sz="3600" dirty="0">
                <a:latin typeface="Calibri" panose="020F0502020204030204" pitchFamily="34" charset="0"/>
              </a:rPr>
              <a:t>Considerations for Seagoing </a:t>
            </a:r>
            <a:r>
              <a:rPr lang="en-US" sz="3600" dirty="0" smtClean="0">
                <a:latin typeface="Calibri" panose="020F0502020204030204" pitchFamily="34" charset="0"/>
              </a:rPr>
              <a:t>Installations</a:t>
            </a:r>
            <a:br>
              <a:rPr lang="en-US" sz="3600" dirty="0" smtClean="0">
                <a:latin typeface="Calibri" panose="020F0502020204030204" pitchFamily="34" charset="0"/>
              </a:rPr>
            </a:br>
            <a:r>
              <a:rPr lang="en-US" dirty="0" smtClean="0">
                <a:latin typeface="Calibri" panose="020F0502020204030204" pitchFamily="34" charset="0"/>
              </a:rPr>
              <a:t>(UPDATED FROM PDR MARCH 2017)</a:t>
            </a:r>
            <a:endParaRPr lang="en-US" dirty="0">
              <a:latin typeface="Calibri" panose="020F0502020204030204" pitchFamily="34" charset="0"/>
            </a:endParaRPr>
          </a:p>
        </p:txBody>
      </p:sp>
      <p:sp>
        <p:nvSpPr>
          <p:cNvPr id="3" name="Content Placeholder 2"/>
          <p:cNvSpPr>
            <a:spLocks noGrp="1"/>
          </p:cNvSpPr>
          <p:nvPr>
            <p:ph idx="1"/>
          </p:nvPr>
        </p:nvSpPr>
        <p:spPr/>
        <p:txBody>
          <a:bodyPr/>
          <a:lstStyle/>
          <a:p>
            <a:pPr>
              <a:lnSpc>
                <a:spcPct val="100000"/>
              </a:lnSpc>
              <a:spcBef>
                <a:spcPts val="1600"/>
              </a:spcBef>
            </a:pPr>
            <a:r>
              <a:rPr lang="en-US" dirty="0" smtClean="0"/>
              <a:t>Max system weight</a:t>
            </a:r>
            <a:r>
              <a:rPr lang="en-US" dirty="0"/>
              <a:t> </a:t>
            </a:r>
            <a:r>
              <a:rPr lang="en-US" dirty="0" smtClean="0"/>
              <a:t>(including clump):  500 </a:t>
            </a:r>
            <a:r>
              <a:rPr lang="en-US" dirty="0" err="1" smtClean="0"/>
              <a:t>lbs</a:t>
            </a:r>
            <a:endParaRPr lang="en-US" dirty="0" smtClean="0"/>
          </a:p>
          <a:p>
            <a:pPr>
              <a:lnSpc>
                <a:spcPct val="100000"/>
              </a:lnSpc>
              <a:spcBef>
                <a:spcPts val="1600"/>
              </a:spcBef>
            </a:pPr>
            <a:r>
              <a:rPr lang="en-US" dirty="0" smtClean="0"/>
              <a:t>Allowing for dynamic loading a tether must have an SWL of 875lbf, and via CFR189 the NBL of the tether must be greater than 2,665 </a:t>
            </a:r>
            <a:r>
              <a:rPr lang="en-US" dirty="0" err="1" smtClean="0"/>
              <a:t>lbf</a:t>
            </a:r>
            <a:r>
              <a:rPr lang="en-US" dirty="0" smtClean="0"/>
              <a:t>. </a:t>
            </a:r>
          </a:p>
          <a:p>
            <a:pPr>
              <a:lnSpc>
                <a:spcPct val="100000"/>
              </a:lnSpc>
              <a:spcBef>
                <a:spcPts val="1600"/>
              </a:spcBef>
            </a:pPr>
            <a:r>
              <a:rPr lang="en-US" dirty="0" smtClean="0"/>
              <a:t>The tether must be the weakest link.</a:t>
            </a:r>
          </a:p>
          <a:p>
            <a:pPr>
              <a:lnSpc>
                <a:spcPct val="100000"/>
              </a:lnSpc>
              <a:spcBef>
                <a:spcPts val="1600"/>
              </a:spcBef>
            </a:pPr>
            <a:r>
              <a:rPr lang="en-US" dirty="0" smtClean="0"/>
              <a:t>The winch must have a brake rated above 2,665 </a:t>
            </a:r>
            <a:r>
              <a:rPr lang="en-US" dirty="0" err="1" smtClean="0"/>
              <a:t>lbf</a:t>
            </a:r>
            <a:r>
              <a:rPr lang="en-US" dirty="0" smtClean="0"/>
              <a:t>. </a:t>
            </a:r>
          </a:p>
          <a:p>
            <a:endParaRPr lang="en-US" dirty="0" smtClean="0"/>
          </a:p>
        </p:txBody>
      </p:sp>
    </p:spTree>
    <p:extLst>
      <p:ext uri="{BB962C8B-B14F-4D97-AF65-F5344CB8AC3E}">
        <p14:creationId xmlns:p14="http://schemas.microsoft.com/office/powerpoint/2010/main" val="399050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Platforms</a:t>
            </a:r>
            <a:endParaRPr lang="en-US" dirty="0"/>
          </a:p>
        </p:txBody>
      </p:sp>
      <p:sp>
        <p:nvSpPr>
          <p:cNvPr id="6" name="Text Placeholder 5"/>
          <p:cNvSpPr>
            <a:spLocks noGrp="1"/>
          </p:cNvSpPr>
          <p:nvPr>
            <p:ph type="body" idx="1"/>
          </p:nvPr>
        </p:nvSpPr>
        <p:spPr/>
        <p:txBody>
          <a:bodyPr/>
          <a:lstStyle/>
          <a:p>
            <a:r>
              <a:rPr lang="en-US" dirty="0" smtClean="0"/>
              <a:t>R/V John Martin and R/V Shearwater</a:t>
            </a:r>
            <a:endParaRPr lang="en-US" dirty="0"/>
          </a:p>
        </p:txBody>
      </p:sp>
    </p:spTree>
    <p:extLst>
      <p:ext uri="{BB962C8B-B14F-4D97-AF65-F5344CB8AC3E}">
        <p14:creationId xmlns:p14="http://schemas.microsoft.com/office/powerpoint/2010/main" val="2106530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R/V John Martin</a:t>
            </a:r>
            <a:br>
              <a:rPr lang="en-US" dirty="0" smtClean="0"/>
            </a:br>
            <a:r>
              <a:rPr lang="en-US" dirty="0" smtClean="0"/>
              <a:t>                       					   </a:t>
            </a:r>
            <a:r>
              <a:rPr lang="en-US" i="1" dirty="0" smtClean="0"/>
              <a:t>Initial Testing</a:t>
            </a:r>
            <a:endParaRPr lang="en-US" i="1" dirty="0"/>
          </a:p>
        </p:txBody>
      </p:sp>
      <p:pic>
        <p:nvPicPr>
          <p:cNvPr id="8" name="Content Placeholder 7"/>
          <p:cNvPicPr>
            <a:picLocks noGrp="1" noChangeAspect="1"/>
          </p:cNvPicPr>
          <p:nvPr>
            <p:ph sz="half" idx="1"/>
          </p:nvPr>
        </p:nvPicPr>
        <p:blipFill>
          <a:blip r:embed="rId2"/>
          <a:stretch>
            <a:fillRect/>
          </a:stretch>
        </p:blipFill>
        <p:spPr>
          <a:xfrm>
            <a:off x="1647702" y="2017342"/>
            <a:ext cx="2613518" cy="3489047"/>
          </a:xfrm>
          <a:prstGeom prst="rect">
            <a:avLst/>
          </a:prstGeom>
        </p:spPr>
      </p:pic>
      <p:sp>
        <p:nvSpPr>
          <p:cNvPr id="6" name="Content Placeholder 5"/>
          <p:cNvSpPr>
            <a:spLocks noGrp="1"/>
          </p:cNvSpPr>
          <p:nvPr>
            <p:ph sz="half" idx="2"/>
          </p:nvPr>
        </p:nvSpPr>
        <p:spPr>
          <a:xfrm>
            <a:off x="7735950" y="2017343"/>
            <a:ext cx="3318902" cy="3441520"/>
          </a:xfrm>
        </p:spPr>
        <p:txBody>
          <a:bodyPr/>
          <a:lstStyle/>
          <a:p>
            <a:r>
              <a:rPr lang="en-US" dirty="0"/>
              <a:t>A-Frame: H: 116" W: 102"</a:t>
            </a:r>
          </a:p>
          <a:p>
            <a:r>
              <a:rPr lang="en-US" dirty="0"/>
              <a:t>Winch: 1,500m </a:t>
            </a:r>
            <a:r>
              <a:rPr lang="en-US" dirty="0" smtClean="0"/>
              <a:t>1/4"SC</a:t>
            </a:r>
          </a:p>
          <a:p>
            <a:r>
              <a:rPr lang="en-US" dirty="0" smtClean="0"/>
              <a:t>SWL: </a:t>
            </a:r>
            <a:r>
              <a:rPr lang="en-US" dirty="0"/>
              <a:t>1,000 </a:t>
            </a:r>
            <a:r>
              <a:rPr lang="en-US" dirty="0" err="1"/>
              <a:t>lbs</a:t>
            </a:r>
            <a:endParaRPr lang="en-US" dirty="0"/>
          </a:p>
          <a:p>
            <a:r>
              <a:rPr lang="en-US" dirty="0"/>
              <a:t>Deck Space: &gt; 10'x10'</a:t>
            </a:r>
          </a:p>
          <a:p>
            <a:r>
              <a:rPr lang="en-US" dirty="0" smtClean="0"/>
              <a:t>Powered Capstan</a:t>
            </a:r>
            <a:r>
              <a:rPr lang="en-US" dirty="0"/>
              <a:t>: </a:t>
            </a:r>
            <a:r>
              <a:rPr lang="en-US" dirty="0" smtClean="0"/>
              <a:t>Yes</a:t>
            </a:r>
            <a:endParaRPr lang="en-US" dirty="0"/>
          </a:p>
        </p:txBody>
      </p:sp>
      <p:pic>
        <p:nvPicPr>
          <p:cNvPr id="9" name="Picture 8"/>
          <p:cNvPicPr>
            <a:picLocks noChangeAspect="1"/>
          </p:cNvPicPr>
          <p:nvPr/>
        </p:nvPicPr>
        <p:blipFill>
          <a:blip r:embed="rId3"/>
          <a:stretch>
            <a:fillRect/>
          </a:stretch>
        </p:blipFill>
        <p:spPr>
          <a:xfrm>
            <a:off x="4706677" y="2017343"/>
            <a:ext cx="2583816" cy="3442934"/>
          </a:xfrm>
          <a:prstGeom prst="rect">
            <a:avLst/>
          </a:prstGeom>
        </p:spPr>
      </p:pic>
      <p:sp>
        <p:nvSpPr>
          <p:cNvPr id="10" name="TextBox 9"/>
          <p:cNvSpPr txBox="1"/>
          <p:nvPr/>
        </p:nvSpPr>
        <p:spPr>
          <a:xfrm>
            <a:off x="2397211" y="5506389"/>
            <a:ext cx="808235" cy="369332"/>
          </a:xfrm>
          <a:prstGeom prst="rect">
            <a:avLst/>
          </a:prstGeom>
          <a:noFill/>
        </p:spPr>
        <p:txBody>
          <a:bodyPr wrap="none" rtlCol="0">
            <a:spAutoFit/>
          </a:bodyPr>
          <a:lstStyle/>
          <a:p>
            <a:r>
              <a:rPr lang="en-US" dirty="0" smtClean="0"/>
              <a:t>Winch</a:t>
            </a:r>
            <a:endParaRPr lang="en-US" dirty="0"/>
          </a:p>
        </p:txBody>
      </p:sp>
      <p:sp>
        <p:nvSpPr>
          <p:cNvPr id="11" name="TextBox 10"/>
          <p:cNvSpPr txBox="1"/>
          <p:nvPr/>
        </p:nvSpPr>
        <p:spPr>
          <a:xfrm>
            <a:off x="5232466" y="5506531"/>
            <a:ext cx="1032655" cy="369332"/>
          </a:xfrm>
          <a:prstGeom prst="rect">
            <a:avLst/>
          </a:prstGeom>
          <a:noFill/>
        </p:spPr>
        <p:txBody>
          <a:bodyPr wrap="none" rtlCol="0">
            <a:spAutoFit/>
          </a:bodyPr>
          <a:lstStyle/>
          <a:p>
            <a:r>
              <a:rPr lang="en-US" dirty="0" smtClean="0"/>
              <a:t>Aft Deck</a:t>
            </a:r>
            <a:endParaRPr lang="en-US" dirty="0"/>
          </a:p>
        </p:txBody>
      </p:sp>
    </p:spTree>
    <p:extLst>
      <p:ext uri="{BB962C8B-B14F-4D97-AF65-F5344CB8AC3E}">
        <p14:creationId xmlns:p14="http://schemas.microsoft.com/office/powerpoint/2010/main" val="947457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R/V Shearwater</a:t>
            </a:r>
            <a:br>
              <a:rPr lang="en-US" dirty="0" smtClean="0"/>
            </a:br>
            <a:r>
              <a:rPr lang="en-US" dirty="0" smtClean="0"/>
              <a:t>			       				    </a:t>
            </a:r>
            <a:r>
              <a:rPr lang="en-US" i="1" dirty="0" smtClean="0"/>
              <a:t>impact study</a:t>
            </a:r>
            <a:endParaRPr lang="en-US" dirty="0"/>
          </a:p>
        </p:txBody>
      </p:sp>
      <p:sp>
        <p:nvSpPr>
          <p:cNvPr id="6" name="Content Placeholder 5"/>
          <p:cNvSpPr>
            <a:spLocks noGrp="1"/>
          </p:cNvSpPr>
          <p:nvPr>
            <p:ph sz="half" idx="1"/>
          </p:nvPr>
        </p:nvSpPr>
        <p:spPr/>
        <p:txBody>
          <a:bodyPr/>
          <a:lstStyle/>
          <a:p>
            <a:r>
              <a:rPr lang="en-US" dirty="0" smtClean="0"/>
              <a:t>A-Frame: H: ~14’ W: 10’</a:t>
            </a:r>
          </a:p>
          <a:p>
            <a:r>
              <a:rPr lang="en-US" dirty="0" smtClean="0"/>
              <a:t>Winch: 1,800m of 0.322”Ø CTD MC</a:t>
            </a:r>
          </a:p>
          <a:p>
            <a:r>
              <a:rPr lang="en-US" dirty="0" smtClean="0"/>
              <a:t>SWL:  800 </a:t>
            </a:r>
            <a:r>
              <a:rPr lang="en-US" dirty="0" err="1" smtClean="0"/>
              <a:t>lbs</a:t>
            </a:r>
            <a:endParaRPr lang="en-US" dirty="0" smtClean="0"/>
          </a:p>
          <a:p>
            <a:r>
              <a:rPr lang="en-US" dirty="0" smtClean="0"/>
              <a:t>Deck Space: </a:t>
            </a:r>
          </a:p>
          <a:p>
            <a:pPr lvl="1"/>
            <a:r>
              <a:rPr lang="en-US" dirty="0" smtClean="0"/>
              <a:t>F/A 7’</a:t>
            </a:r>
          </a:p>
          <a:p>
            <a:pPr lvl="1"/>
            <a:r>
              <a:rPr lang="en-US" dirty="0" smtClean="0"/>
              <a:t>P/S 10’</a:t>
            </a:r>
          </a:p>
        </p:txBody>
      </p:sp>
      <p:pic>
        <p:nvPicPr>
          <p:cNvPr id="8" name="Content Placeholder 7"/>
          <p:cNvPicPr>
            <a:picLocks noGrp="1" noChangeAspect="1"/>
          </p:cNvPicPr>
          <p:nvPr>
            <p:ph sz="half" idx="2"/>
          </p:nvPr>
        </p:nvPicPr>
        <p:blipFill>
          <a:blip r:embed="rId2"/>
          <a:stretch>
            <a:fillRect/>
          </a:stretch>
        </p:blipFill>
        <p:spPr>
          <a:xfrm>
            <a:off x="6899202" y="2017713"/>
            <a:ext cx="3673620" cy="3441700"/>
          </a:xfrm>
          <a:prstGeom prst="rect">
            <a:avLst/>
          </a:prstGeom>
        </p:spPr>
      </p:pic>
    </p:spTree>
    <p:extLst>
      <p:ext uri="{BB962C8B-B14F-4D97-AF65-F5344CB8AC3E}">
        <p14:creationId xmlns:p14="http://schemas.microsoft.com/office/powerpoint/2010/main" val="2045918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2813</TotalTime>
  <Words>1173</Words>
  <Application>Microsoft Macintosh PowerPoint</Application>
  <PresentationFormat>Widescreen</PresentationFormat>
  <Paragraphs>235</Paragraphs>
  <Slides>23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Gill Sans MT</vt:lpstr>
      <vt:lpstr>Mangal</vt:lpstr>
      <vt:lpstr>Gallery</vt:lpstr>
      <vt:lpstr>BOS Operational Design Review </vt:lpstr>
      <vt:lpstr>Overview</vt:lpstr>
      <vt:lpstr>Operational Requirements (FROM MARCH 2017 PDR)</vt:lpstr>
      <vt:lpstr>Operational Requirements (FOR 2017 FROM the RV John Martin and RV SHearwater)</vt:lpstr>
      <vt:lpstr>BOS Current Design</vt:lpstr>
      <vt:lpstr>Considerations for Seagoing Installations (UPDATED FROM PDR MARCH 2017)</vt:lpstr>
      <vt:lpstr>Test Platforms</vt:lpstr>
      <vt:lpstr>R/V John Martin                                Initial Testing</vt:lpstr>
      <vt:lpstr>R/V Shearwater                   impact study</vt:lpstr>
      <vt:lpstr>Operational Scenarios</vt:lpstr>
      <vt:lpstr>Direct Winch CTD Wire</vt:lpstr>
      <vt:lpstr>Synthetic Rope</vt:lpstr>
      <vt:lpstr>Required Components</vt:lpstr>
      <vt:lpstr>Cable Float Deepwater Buoyancy 9” Cable Float</vt:lpstr>
      <vt:lpstr>Float Requirement For Section length</vt:lpstr>
      <vt:lpstr>Strength Members</vt:lpstr>
      <vt:lpstr>BOS Attachment</vt:lpstr>
      <vt:lpstr>Tether Marrying</vt:lpstr>
      <vt:lpstr>Clump Application</vt:lpstr>
      <vt:lpstr>Safety Equipment </vt:lpstr>
      <vt:lpstr>PowerPoint Presentation</vt:lpstr>
      <vt:lpstr>Next Steps</vt:lpstr>
      <vt:lpstr>Questions? </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BOS Operational Design Review </dc:title>
  <dc:creator>Eric Martin</dc:creator>
  <cp:lastModifiedBy>Eric Martin</cp:lastModifiedBy>
  <cp:revision>35</cp:revision>
  <cp:lastPrinted>2017-06-01T20:34:53Z</cp:lastPrinted>
  <dcterms:created xsi:type="dcterms:W3CDTF">2017-05-30T17:45:26Z</dcterms:created>
  <dcterms:modified xsi:type="dcterms:W3CDTF">2017-06-06T16:19:35Z</dcterms:modified>
</cp:coreProperties>
</file>