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5" r:id="rId2"/>
    <p:sldId id="269" r:id="rId3"/>
    <p:sldId id="270" r:id="rId4"/>
    <p:sldId id="271" r:id="rId5"/>
    <p:sldId id="272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74" r:id="rId14"/>
    <p:sldId id="275" r:id="rId15"/>
    <p:sldId id="268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207" d="100"/>
          <a:sy n="207" d="100"/>
        </p:scale>
        <p:origin x="714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00502-0C52-4842-A9E4-29F5F63C20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C28E5B1D-BFD3-4603-BE70-C5DC50491F58}">
      <dgm:prSet phldrT="[Text]"/>
      <dgm:spPr/>
      <dgm:t>
        <a:bodyPr/>
        <a:lstStyle/>
        <a:p>
          <a:r>
            <a:rPr lang="en-US" dirty="0" smtClean="0"/>
            <a:t>Benthic Observation Survey System (BOSS)</a:t>
          </a:r>
          <a:endParaRPr lang="en-US" dirty="0"/>
        </a:p>
      </dgm:t>
    </dgm:pt>
    <dgm:pt modelId="{0F03F676-7D6C-41F1-9C04-31E5D3133354}" type="parTrans" cxnId="{C482F872-90FD-4F44-BFF5-97BA43D98852}">
      <dgm:prSet/>
      <dgm:spPr/>
      <dgm:t>
        <a:bodyPr/>
        <a:lstStyle/>
        <a:p>
          <a:endParaRPr lang="en-US"/>
        </a:p>
      </dgm:t>
    </dgm:pt>
    <dgm:pt modelId="{CDAD7629-0E60-4929-AED5-75C6D7CCFB80}" type="sibTrans" cxnId="{C482F872-90FD-4F44-BFF5-97BA43D98852}">
      <dgm:prSet/>
      <dgm:spPr/>
      <dgm:t>
        <a:bodyPr/>
        <a:lstStyle/>
        <a:p>
          <a:endParaRPr lang="en-US"/>
        </a:p>
      </dgm:t>
    </dgm:pt>
    <dgm:pt modelId="{841F7517-0AA1-47E9-A6D4-5DD3B835D338}" type="pres">
      <dgm:prSet presAssocID="{BCA00502-0C52-4842-A9E4-29F5F63C205B}" presName="Name0" presStyleCnt="0">
        <dgm:presLayoutVars>
          <dgm:dir/>
          <dgm:resizeHandles val="exact"/>
        </dgm:presLayoutVars>
      </dgm:prSet>
      <dgm:spPr/>
    </dgm:pt>
    <dgm:pt modelId="{B7D8978B-0AEB-403B-8474-51BFBAA1727C}" type="pres">
      <dgm:prSet presAssocID="{C28E5B1D-BFD3-4603-BE70-C5DC50491F58}" presName="compNode" presStyleCnt="0"/>
      <dgm:spPr/>
    </dgm:pt>
    <dgm:pt modelId="{79E0ABFB-E530-4BC5-A7A7-0615B093C7D8}" type="pres">
      <dgm:prSet presAssocID="{C28E5B1D-BFD3-4603-BE70-C5DC50491F58}" presName="pictRect" presStyleLbl="node1" presStyleIdx="0" presStyleCnt="1" custScaleX="37246" custScaleY="17078" custLinFactNeighborX="-873" custLinFactNeighborY="22547"/>
      <dgm:spPr/>
    </dgm:pt>
    <dgm:pt modelId="{DF919ED2-7BC5-497E-BE00-1EC2E2ED211C}" type="pres">
      <dgm:prSet presAssocID="{C28E5B1D-BFD3-4603-BE70-C5DC50491F58}" presName="textRect" presStyleLbl="revTx" presStyleIdx="0" presStyleCnt="1" custScaleX="179379" custScaleY="42716" custLinFactY="-100000" custLinFactNeighborX="-1392" custLinFactNeighborY="-149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82F872-90FD-4F44-BFF5-97BA43D98852}" srcId="{BCA00502-0C52-4842-A9E4-29F5F63C205B}" destId="{C28E5B1D-BFD3-4603-BE70-C5DC50491F58}" srcOrd="0" destOrd="0" parTransId="{0F03F676-7D6C-41F1-9C04-31E5D3133354}" sibTransId="{CDAD7629-0E60-4929-AED5-75C6D7CCFB80}"/>
    <dgm:cxn modelId="{D4F3DF94-5C70-4EFE-958B-A2913F0A0B79}" type="presOf" srcId="{BCA00502-0C52-4842-A9E4-29F5F63C205B}" destId="{841F7517-0AA1-47E9-A6D4-5DD3B835D338}" srcOrd="0" destOrd="0" presId="urn:microsoft.com/office/officeart/2005/8/layout/pList1"/>
    <dgm:cxn modelId="{4DBCCD91-C99C-435A-80CB-652B737FED6F}" type="presOf" srcId="{C28E5B1D-BFD3-4603-BE70-C5DC50491F58}" destId="{DF919ED2-7BC5-497E-BE00-1EC2E2ED211C}" srcOrd="0" destOrd="0" presId="urn:microsoft.com/office/officeart/2005/8/layout/pList1"/>
    <dgm:cxn modelId="{21E00217-4A75-4DDA-8FC1-539E7D8FFDF5}" type="presParOf" srcId="{841F7517-0AA1-47E9-A6D4-5DD3B835D338}" destId="{B7D8978B-0AEB-403B-8474-51BFBAA1727C}" srcOrd="0" destOrd="0" presId="urn:microsoft.com/office/officeart/2005/8/layout/pList1"/>
    <dgm:cxn modelId="{F298C663-7F6A-44AF-9C10-C668A18F828E}" type="presParOf" srcId="{B7D8978B-0AEB-403B-8474-51BFBAA1727C}" destId="{79E0ABFB-E530-4BC5-A7A7-0615B093C7D8}" srcOrd="0" destOrd="0" presId="urn:microsoft.com/office/officeart/2005/8/layout/pList1"/>
    <dgm:cxn modelId="{ADE34088-42B0-4272-BDA8-898282A2F1EA}" type="presParOf" srcId="{B7D8978B-0AEB-403B-8474-51BFBAA1727C}" destId="{DF919ED2-7BC5-497E-BE00-1EC2E2ED211C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0ABFB-E530-4BC5-A7A7-0615B093C7D8}">
      <dsp:nvSpPr>
        <dsp:cNvPr id="0" name=""/>
        <dsp:cNvSpPr/>
      </dsp:nvSpPr>
      <dsp:spPr>
        <a:xfrm>
          <a:off x="3578345" y="1661033"/>
          <a:ext cx="1898320" cy="599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19ED2-7BC5-497E-BE00-1EC2E2ED211C}">
      <dsp:nvSpPr>
        <dsp:cNvPr id="0" name=""/>
        <dsp:cNvSpPr/>
      </dsp:nvSpPr>
      <dsp:spPr>
        <a:xfrm>
          <a:off x="0" y="0"/>
          <a:ext cx="9142427" cy="807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70256" rIns="270256" bIns="0" numCol="1" spcCol="1270" anchor="t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Benthic Observation Survey System (BOSS)</a:t>
          </a:r>
          <a:endParaRPr lang="en-US" sz="3800" kern="1200" dirty="0"/>
        </a:p>
      </dsp:txBody>
      <dsp:txXfrm>
        <a:off x="0" y="0"/>
        <a:ext cx="9142427" cy="807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B2A8F-9903-47FE-A762-1464D77C66D2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1A243-C98E-40FB-A480-96B339212A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9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58BA5-C926-4598-9ED2-1EE0F5D161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32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58BA5-C926-4598-9ED2-1EE0F5D161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12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74071948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95348"/>
            <a:ext cx="7044271" cy="396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8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9550"/>
            <a:ext cx="88392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Fall 2017 Deployment </a:t>
            </a:r>
            <a:r>
              <a:rPr lang="en-US" i="1" dirty="0" smtClean="0"/>
              <a:t>(R/V Shearwater)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23950"/>
            <a:ext cx="243840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129" y="1428750"/>
            <a:ext cx="1991006" cy="26546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3119895"/>
            <a:ext cx="2438400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835" y="1110357"/>
            <a:ext cx="4495800" cy="33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21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BOSS Upgrades (2018)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00150"/>
            <a:ext cx="6248400" cy="3733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8 Stereo cameras</a:t>
            </a:r>
          </a:p>
          <a:p>
            <a:pPr lvl="1"/>
            <a:r>
              <a:rPr lang="en-US" dirty="0" smtClean="0"/>
              <a:t>More camera evaluation tests</a:t>
            </a:r>
          </a:p>
          <a:p>
            <a:r>
              <a:rPr lang="en-US" dirty="0"/>
              <a:t>Top side recording</a:t>
            </a:r>
          </a:p>
          <a:p>
            <a:pPr lvl="1"/>
            <a:r>
              <a:rPr lang="en-US" dirty="0"/>
              <a:t>Ability to record 9 HD channels simultaneously</a:t>
            </a:r>
          </a:p>
          <a:p>
            <a:r>
              <a:rPr lang="en-US" dirty="0" smtClean="0"/>
              <a:t>Fiber </a:t>
            </a:r>
            <a:r>
              <a:rPr lang="en-US" dirty="0"/>
              <a:t>based tether</a:t>
            </a:r>
          </a:p>
          <a:p>
            <a:pPr lvl="1"/>
            <a:r>
              <a:rPr lang="en-US" dirty="0"/>
              <a:t>Smallest diameter while meeting all </a:t>
            </a:r>
            <a:r>
              <a:rPr lang="en-US" dirty="0" err="1"/>
              <a:t>reqs</a:t>
            </a:r>
            <a:endParaRPr lang="en-US" dirty="0"/>
          </a:p>
          <a:p>
            <a:r>
              <a:rPr lang="en-US" dirty="0" smtClean="0"/>
              <a:t>Dedicated winch</a:t>
            </a:r>
          </a:p>
          <a:p>
            <a:pPr lvl="1"/>
            <a:r>
              <a:rPr lang="en-US" dirty="0" smtClean="0"/>
              <a:t>Multiple ships accommodation requirements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063229"/>
            <a:ext cx="2499458" cy="38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31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Launch &amp; Recovery Components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47750"/>
            <a:ext cx="2819400" cy="3759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165" y="1047750"/>
            <a:ext cx="5029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9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2018 Deployment </a:t>
            </a:r>
            <a:r>
              <a:rPr lang="en-US" i="1" dirty="0" smtClean="0"/>
              <a:t>(R/V Fulmar)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00150"/>
            <a:ext cx="4343400" cy="3257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00150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84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2018 Deployment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71550"/>
            <a:ext cx="8534400" cy="24383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24 Operational Days (over 35 days)</a:t>
            </a:r>
          </a:p>
          <a:p>
            <a:r>
              <a:rPr lang="en-US" dirty="0" smtClean="0"/>
              <a:t>400+ Drops made </a:t>
            </a:r>
          </a:p>
          <a:p>
            <a:r>
              <a:rPr lang="en-US" dirty="0" smtClean="0"/>
              <a:t>3600+ Video files (~5 min in duration each)</a:t>
            </a:r>
          </a:p>
          <a:p>
            <a:r>
              <a:rPr lang="en-US" dirty="0" smtClean="0"/>
              <a:t>1.3 TB of video</a:t>
            </a:r>
          </a:p>
          <a:p>
            <a:r>
              <a:rPr lang="en-US" dirty="0" smtClean="0"/>
              <a:t>Video being analyzed by the Fisheries and Conservation Biology Lab at MLML</a:t>
            </a:r>
          </a:p>
          <a:p>
            <a:pPr lvl="1"/>
            <a:r>
              <a:rPr lang="en-US" dirty="0" smtClean="0"/>
              <a:t>Rick Starr, Ryan Fields, Jimmy Williamson, Katie </a:t>
            </a:r>
            <a:r>
              <a:rPr lang="en-US" dirty="0" err="1" smtClean="0"/>
              <a:t>Cieri</a:t>
            </a:r>
            <a:endParaRPr lang="en-US" dirty="0" smtClean="0"/>
          </a:p>
          <a:p>
            <a:pPr lvl="1"/>
            <a:r>
              <a:rPr lang="en-US" dirty="0" err="1" smtClean="0"/>
              <a:t>EventMeasure</a:t>
            </a:r>
            <a:r>
              <a:rPr lang="en-US" dirty="0" smtClean="0"/>
              <a:t> Software (Jim </a:t>
            </a:r>
            <a:r>
              <a:rPr lang="en-US" dirty="0" err="1" smtClean="0"/>
              <a:t>Seager</a:t>
            </a:r>
            <a:r>
              <a:rPr lang="en-US" dirty="0" smtClean="0"/>
              <a:t>, </a:t>
            </a:r>
            <a:r>
              <a:rPr lang="en-US" dirty="0" err="1" smtClean="0"/>
              <a:t>SeaGIS</a:t>
            </a:r>
            <a:r>
              <a:rPr lang="en-US" dirty="0" smtClean="0"/>
              <a:t>)</a:t>
            </a:r>
          </a:p>
          <a:p>
            <a:r>
              <a:rPr lang="en-US" dirty="0" smtClean="0"/>
              <a:t>BOSS took a few hits and dings but survived intact!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339355"/>
            <a:ext cx="2362200" cy="1771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38850" y="3086100"/>
            <a:ext cx="2286000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6414" y="3529106"/>
            <a:ext cx="1807883" cy="13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84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BOSS Project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706" y="1194256"/>
            <a:ext cx="2922494" cy="1758494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 smtClean="0"/>
              <a:t>(MBARI)</a:t>
            </a:r>
          </a:p>
          <a:p>
            <a:pPr lvl="1"/>
            <a:r>
              <a:rPr lang="en-US" sz="2300" dirty="0" smtClean="0"/>
              <a:t>Chad Kecy (PM, EE)</a:t>
            </a:r>
          </a:p>
          <a:p>
            <a:pPr lvl="1"/>
            <a:r>
              <a:rPr lang="en-US" sz="2300" dirty="0" smtClean="0"/>
              <a:t>Fran</a:t>
            </a:r>
            <a:r>
              <a:rPr lang="az-Cyrl-AZ" sz="2300" dirty="0" smtClean="0"/>
              <a:t>ҫ</a:t>
            </a:r>
            <a:r>
              <a:rPr lang="en-US" sz="2300" dirty="0" err="1" smtClean="0"/>
              <a:t>ois</a:t>
            </a:r>
            <a:r>
              <a:rPr lang="en-US" sz="2300" dirty="0" smtClean="0"/>
              <a:t> Cazenave (ME)</a:t>
            </a:r>
          </a:p>
          <a:p>
            <a:pPr lvl="1"/>
            <a:r>
              <a:rPr lang="en-US" sz="2300" dirty="0" smtClean="0"/>
              <a:t>Craig Okuda (EE)</a:t>
            </a:r>
          </a:p>
          <a:p>
            <a:pPr lvl="1"/>
            <a:r>
              <a:rPr lang="en-US" sz="2300" dirty="0" smtClean="0"/>
              <a:t>Eric Martin (EE)</a:t>
            </a:r>
          </a:p>
          <a:p>
            <a:pPr lvl="1"/>
            <a:r>
              <a:rPr lang="en-US" sz="2300" dirty="0" smtClean="0"/>
              <a:t>Kent Headley (SE)</a:t>
            </a:r>
          </a:p>
          <a:p>
            <a:pPr lvl="1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1706" y="3203762"/>
            <a:ext cx="2541494" cy="142538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(MLML)</a:t>
            </a:r>
          </a:p>
          <a:p>
            <a:pPr lvl="1"/>
            <a:r>
              <a:rPr lang="en-US" sz="2900" dirty="0" smtClean="0"/>
              <a:t>Rick Starr (PI)</a:t>
            </a:r>
          </a:p>
          <a:p>
            <a:pPr lvl="1"/>
            <a:r>
              <a:rPr lang="en-US" sz="2900" dirty="0" smtClean="0"/>
              <a:t>Ryan Fields</a:t>
            </a:r>
          </a:p>
          <a:p>
            <a:pPr lvl="1"/>
            <a:r>
              <a:rPr lang="en-US" sz="2900" dirty="0" smtClean="0"/>
              <a:t>Jimmy Williamson</a:t>
            </a:r>
          </a:p>
          <a:p>
            <a:pPr lvl="1"/>
            <a:r>
              <a:rPr lang="en-US" sz="2900" dirty="0" smtClean="0"/>
              <a:t>Katie </a:t>
            </a:r>
            <a:r>
              <a:rPr lang="en-US" sz="2900" dirty="0" err="1" smtClean="0"/>
              <a:t>Cieri</a:t>
            </a:r>
            <a:endParaRPr lang="en-US" sz="29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29200" y="1313407"/>
            <a:ext cx="2971800" cy="59839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 smtClean="0"/>
              <a:t>(TNC)</a:t>
            </a:r>
          </a:p>
          <a:p>
            <a:pPr lvl="1"/>
            <a:r>
              <a:rPr lang="en-US" sz="2100" dirty="0" smtClean="0"/>
              <a:t>Mary Gleason (PI)</a:t>
            </a:r>
            <a:endParaRPr lang="en-US" sz="21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29200" y="3257550"/>
            <a:ext cx="2976282" cy="114860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(MARE)</a:t>
            </a:r>
          </a:p>
          <a:p>
            <a:pPr lvl="1"/>
            <a:r>
              <a:rPr lang="en-US" sz="2900" dirty="0" smtClean="0"/>
              <a:t>Dirk Rosen</a:t>
            </a:r>
          </a:p>
          <a:p>
            <a:pPr lvl="1"/>
            <a:r>
              <a:rPr lang="en-US" sz="2900" dirty="0" smtClean="0"/>
              <a:t>Andy </a:t>
            </a:r>
            <a:r>
              <a:rPr lang="en-US" sz="2900" dirty="0" err="1" smtClean="0"/>
              <a:t>Lauerman</a:t>
            </a:r>
            <a:endParaRPr lang="en-US" sz="2900" dirty="0" smtClean="0"/>
          </a:p>
          <a:p>
            <a:pPr lvl="1"/>
            <a:r>
              <a:rPr lang="en-US" sz="2900" dirty="0" smtClean="0"/>
              <a:t>Rick </a:t>
            </a:r>
            <a:r>
              <a:rPr lang="en-US" sz="2900" dirty="0" err="1" smtClean="0"/>
              <a:t>Botman</a:t>
            </a:r>
            <a:endParaRPr lang="en-US" sz="2900" dirty="0"/>
          </a:p>
        </p:txBody>
      </p:sp>
      <p:sp>
        <p:nvSpPr>
          <p:cNvPr id="7" name="TextBox 6"/>
          <p:cNvSpPr txBox="1"/>
          <p:nvPr/>
        </p:nvSpPr>
        <p:spPr>
          <a:xfrm>
            <a:off x="543751" y="944075"/>
            <a:ext cx="421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Monterey Bay Aquarium Research Institute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3751" y="2952750"/>
            <a:ext cx="267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Moss Landing Marine Labs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87789" y="1024030"/>
            <a:ext cx="2478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Nature Conservancy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78711" y="2952750"/>
            <a:ext cx="386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Marine Applied Research &amp; Exploration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23" y="1341815"/>
            <a:ext cx="1552090" cy="15241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29" y="1809750"/>
            <a:ext cx="2109978" cy="990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653" y="3409950"/>
            <a:ext cx="1553060" cy="15530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409950"/>
            <a:ext cx="1604962" cy="160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53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408" y="895350"/>
            <a:ext cx="3186263" cy="4201242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200151"/>
            <a:ext cx="54864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Monterey Bay National Marine Sanctuary created in 1992</a:t>
            </a:r>
          </a:p>
          <a:p>
            <a:r>
              <a:rPr lang="en-US" dirty="0" smtClean="0"/>
              <a:t>Administered by NOAA</a:t>
            </a:r>
          </a:p>
          <a:p>
            <a:r>
              <a:rPr lang="en-US" dirty="0" smtClean="0"/>
              <a:t>National monuments and exclusion zones with the MBNMS</a:t>
            </a:r>
          </a:p>
          <a:p>
            <a:r>
              <a:rPr lang="en-US" dirty="0" smtClean="0"/>
              <a:t>Multiple agencies taking part in coastal wide stock assessment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52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2" y="1200150"/>
            <a:ext cx="4419600" cy="19049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West Coast </a:t>
            </a:r>
            <a:r>
              <a:rPr lang="en-US" dirty="0" err="1" smtClean="0"/>
              <a:t>Groundfish</a:t>
            </a:r>
            <a:r>
              <a:rPr lang="en-US" dirty="0" smtClean="0"/>
              <a:t> Bottom Trawl Survey</a:t>
            </a:r>
          </a:p>
          <a:p>
            <a:pPr lvl="1"/>
            <a:r>
              <a:rPr lang="en-US" dirty="0" smtClean="0"/>
              <a:t>Held twice annually </a:t>
            </a:r>
          </a:p>
          <a:p>
            <a:pPr lvl="1"/>
            <a:r>
              <a:rPr lang="en-US" dirty="0" smtClean="0"/>
              <a:t>Exclusively in low-relief soft-bottom habitats</a:t>
            </a:r>
          </a:p>
          <a:p>
            <a:pPr lvl="1"/>
            <a:r>
              <a:rPr lang="en-US" dirty="0" smtClean="0"/>
              <a:t>Assumption: </a:t>
            </a:r>
            <a:r>
              <a:rPr lang="en-US" dirty="0" err="1" smtClean="0"/>
              <a:t>trawlable</a:t>
            </a:r>
            <a:r>
              <a:rPr lang="en-US" dirty="0" smtClean="0"/>
              <a:t> estimation of non-</a:t>
            </a:r>
            <a:r>
              <a:rPr lang="en-US" dirty="0" err="1" smtClean="0"/>
              <a:t>trawlable</a:t>
            </a:r>
            <a:r>
              <a:rPr lang="en-US" dirty="0" smtClean="0"/>
              <a:t> areas?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200150"/>
            <a:ext cx="4726620" cy="354413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6200" y="3105150"/>
            <a:ext cx="4800600" cy="1828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Fishery Resource Analysis and Monitoring (FRAM) Division</a:t>
            </a:r>
          </a:p>
          <a:p>
            <a:pPr lvl="1"/>
            <a:r>
              <a:rPr lang="en-US" dirty="0" smtClean="0"/>
              <a:t>Frequency of occurrence</a:t>
            </a:r>
          </a:p>
          <a:p>
            <a:pPr lvl="1"/>
            <a:r>
              <a:rPr lang="en-US" dirty="0" smtClean="0"/>
              <a:t>Density</a:t>
            </a:r>
          </a:p>
          <a:p>
            <a:pPr lvl="1"/>
            <a:r>
              <a:rPr lang="en-US" dirty="0" smtClean="0"/>
              <a:t>Length-Frequency Distributions</a:t>
            </a:r>
          </a:p>
          <a:p>
            <a:pPr lvl="1"/>
            <a:r>
              <a:rPr lang="en-US" dirty="0" smtClean="0"/>
              <a:t>Calculated Biomass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55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TNC/MLML got involved in a collaborative project to provide information on Demersal fishes in untrawlable areas:</a:t>
            </a:r>
          </a:p>
          <a:p>
            <a:pPr lvl="1"/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Density</a:t>
            </a:r>
          </a:p>
          <a:p>
            <a:pPr lvl="1"/>
            <a:r>
              <a:rPr lang="en-US" dirty="0" smtClean="0"/>
              <a:t>Size Structure</a:t>
            </a:r>
            <a:endParaRPr lang="en-US" dirty="0"/>
          </a:p>
          <a:p>
            <a:r>
              <a:rPr lang="en-US" dirty="0" smtClean="0"/>
              <a:t>Hypothesis: Video surveys performed in a statistically sound manner can provide information to improve stock assessments of species that primarily inhabit untrawlable rocky areas.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05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TNC/MLML Scientific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743199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Improve fishery-independent data collection in habitats that are not adequately covered in the annual West Coast </a:t>
            </a:r>
            <a:r>
              <a:rPr lang="en-US" dirty="0" err="1" smtClean="0"/>
              <a:t>Groundfish</a:t>
            </a:r>
            <a:r>
              <a:rPr lang="en-US" dirty="0" smtClean="0"/>
              <a:t> Bottom Trawl Survey.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 methods to use video surveys in stock assessments with the ultimate goal of improving our knowledge of the status of rebuilding stocks.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550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Gen1 Video Lander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5791200" cy="339447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Built by Marine Applied Research &amp; Exploration (MARE) in 2011-2012</a:t>
            </a:r>
          </a:p>
          <a:p>
            <a:pPr lvl="1"/>
            <a:r>
              <a:rPr lang="en-US" dirty="0" smtClean="0"/>
              <a:t>Input from Tim and Tyler </a:t>
            </a:r>
            <a:r>
              <a:rPr lang="en-US" dirty="0" err="1" smtClean="0"/>
              <a:t>Maricich</a:t>
            </a:r>
            <a:endParaRPr lang="en-US" dirty="0" smtClean="0"/>
          </a:p>
          <a:p>
            <a:r>
              <a:rPr lang="en-US" dirty="0" smtClean="0"/>
              <a:t>Pair of stereo cameras &amp; lights mounted on a mechanically rotated swivel</a:t>
            </a:r>
          </a:p>
          <a:p>
            <a:r>
              <a:rPr lang="en-US" dirty="0" smtClean="0"/>
              <a:t>Crab pot base</a:t>
            </a:r>
          </a:p>
          <a:p>
            <a:pPr lvl="1"/>
            <a:r>
              <a:rPr lang="en-US" dirty="0" smtClean="0"/>
              <a:t>Idea to cushion landing on rocky structure</a:t>
            </a:r>
          </a:p>
          <a:p>
            <a:r>
              <a:rPr lang="en-US" dirty="0" smtClean="0"/>
              <a:t>Tethered system (power &amp; </a:t>
            </a:r>
            <a:r>
              <a:rPr lang="en-US" dirty="0" err="1" smtClean="0"/>
              <a:t>comms</a:t>
            </a:r>
            <a:r>
              <a:rPr lang="en-US" dirty="0" smtClean="0"/>
              <a:t>)</a:t>
            </a:r>
          </a:p>
          <a:p>
            <a:r>
              <a:rPr lang="en-US" dirty="0" smtClean="0"/>
              <a:t>Video recorded on lander</a:t>
            </a:r>
          </a:p>
          <a:p>
            <a:r>
              <a:rPr lang="en-US" dirty="0" smtClean="0"/>
              <a:t>Rated to 300 meters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123950"/>
            <a:ext cx="2590800" cy="387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5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Gen1 Video Lander Limitations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76350"/>
            <a:ext cx="4375150" cy="2928819"/>
          </a:xfrm>
          <a:prstGeom prst="rect">
            <a:avLst/>
          </a:prstGeom>
        </p:spPr>
      </p:pic>
      <p:sp>
        <p:nvSpPr>
          <p:cNvPr id="5" name="Content Placeholder 3"/>
          <p:cNvSpPr>
            <a:spLocks noGrp="1"/>
          </p:cNvSpPr>
          <p:nvPr>
            <p:ph sz="half" idx="4294967295"/>
          </p:nvPr>
        </p:nvSpPr>
        <p:spPr>
          <a:xfrm>
            <a:off x="76200" y="1145041"/>
            <a:ext cx="4419600" cy="325511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Technical Issues:</a:t>
            </a:r>
          </a:p>
          <a:p>
            <a:pPr lvl="1"/>
            <a:r>
              <a:rPr lang="en-US" dirty="0" smtClean="0"/>
              <a:t>Crab pot base would not allow for easy placement on or near rocks</a:t>
            </a:r>
          </a:p>
          <a:p>
            <a:pPr lvl="1"/>
            <a:r>
              <a:rPr lang="en-US" dirty="0" smtClean="0"/>
              <a:t>Dual cameras were on a motorized swivel mount</a:t>
            </a:r>
          </a:p>
          <a:p>
            <a:pPr lvl="2"/>
            <a:r>
              <a:rPr lang="en-US" dirty="0" smtClean="0"/>
              <a:t>slow rotation resulted </a:t>
            </a:r>
            <a:r>
              <a:rPr lang="en-US" dirty="0"/>
              <a:t>in occasional double counting of fish </a:t>
            </a:r>
          </a:p>
          <a:p>
            <a:pPr lvl="2"/>
            <a:r>
              <a:rPr lang="en-US" dirty="0" smtClean="0"/>
              <a:t>mechanical noise may have scared fish away</a:t>
            </a:r>
          </a:p>
          <a:p>
            <a:pPr lvl="1"/>
            <a:r>
              <a:rPr lang="en-US" dirty="0" smtClean="0"/>
              <a:t>Bulky build caused slow descent/ascent</a:t>
            </a:r>
          </a:p>
          <a:p>
            <a:pPr lvl="1"/>
            <a:r>
              <a:rPr lang="en-US" dirty="0" smtClean="0"/>
              <a:t>Difficult to launch and recover</a:t>
            </a:r>
          </a:p>
          <a:p>
            <a:pPr lvl="1"/>
            <a:r>
              <a:rPr lang="en-US" dirty="0" smtClean="0"/>
              <a:t>Limited system control from ship</a:t>
            </a:r>
          </a:p>
          <a:p>
            <a:r>
              <a:rPr lang="en-US" dirty="0" smtClean="0"/>
              <a:t>TNC wanted a system that was more functional and easier to deploy</a:t>
            </a:r>
          </a:p>
          <a:p>
            <a:pPr lvl="1"/>
            <a:r>
              <a:rPr lang="en-US" dirty="0" smtClean="0"/>
              <a:t>Goal is to survey more sites per ship-day</a:t>
            </a:r>
          </a:p>
        </p:txBody>
      </p:sp>
    </p:spTree>
    <p:extLst>
      <p:ext uri="{BB962C8B-B14F-4D97-AF65-F5344CB8AC3E}">
        <p14:creationId xmlns:p14="http://schemas.microsoft.com/office/powerpoint/2010/main" val="67911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BOSS </a:t>
            </a:r>
            <a:r>
              <a:rPr lang="en-US" dirty="0" smtClean="0"/>
              <a:t>Prototype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95350"/>
            <a:ext cx="6748840" cy="4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9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At-Sea Trials </a:t>
            </a:r>
            <a:r>
              <a:rPr lang="en-US" i="1" dirty="0" smtClean="0"/>
              <a:t>(R/V John Martin)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91" y="1073200"/>
            <a:ext cx="2895600" cy="19296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95065"/>
            <a:ext cx="2908414" cy="19370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91" y="3107391"/>
            <a:ext cx="2893271" cy="19269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9" y="1073199"/>
            <a:ext cx="2688073" cy="39588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73200"/>
            <a:ext cx="2908414" cy="19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57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3832</TotalTime>
  <Words>536</Words>
  <Application>Microsoft Office PowerPoint</Application>
  <PresentationFormat>On-screen Show (16:9)</PresentationFormat>
  <Paragraphs>92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Science Background</vt:lpstr>
      <vt:lpstr>Science Background</vt:lpstr>
      <vt:lpstr>Science Background</vt:lpstr>
      <vt:lpstr>TNC/MLML Scientific Goals</vt:lpstr>
      <vt:lpstr>Gen1 Video Lander</vt:lpstr>
      <vt:lpstr>Gen1 Video Lander Limitations</vt:lpstr>
      <vt:lpstr>BOSS Prototype</vt:lpstr>
      <vt:lpstr>First At-Sea Trials (R/V John Martin)</vt:lpstr>
      <vt:lpstr>Fall 2017 Deployment (R/V Shearwater)</vt:lpstr>
      <vt:lpstr>BOSS Upgrades (2018)</vt:lpstr>
      <vt:lpstr>Launch &amp; Recovery Components</vt:lpstr>
      <vt:lpstr>Fall 2018 Deployment (R/V Fulmar)</vt:lpstr>
      <vt:lpstr>Fall 2018 Deployment Results</vt:lpstr>
      <vt:lpstr>BOSS Project Team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Chad Kecy</cp:lastModifiedBy>
  <cp:revision>76</cp:revision>
  <dcterms:created xsi:type="dcterms:W3CDTF">2015-10-09T16:07:00Z</dcterms:created>
  <dcterms:modified xsi:type="dcterms:W3CDTF">2019-11-05T15:53:04Z</dcterms:modified>
</cp:coreProperties>
</file>