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3" r:id="rId3"/>
    <p:sldId id="262" r:id="rId4"/>
    <p:sldId id="267" r:id="rId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4" autoAdjust="0"/>
    <p:restoredTop sz="94660"/>
  </p:normalViewPr>
  <p:slideViewPr>
    <p:cSldViewPr>
      <p:cViewPr varScale="1">
        <p:scale>
          <a:sx n="213" d="100"/>
          <a:sy n="213" d="100"/>
        </p:scale>
        <p:origin x="-3312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A00502-0C52-4842-A9E4-29F5F63C205B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</dgm:pt>
    <dgm:pt modelId="{C28E5B1D-BFD3-4603-BE70-C5DC50491F58}">
      <dgm:prSet phldrT="[Text]"/>
      <dgm:spPr/>
      <dgm:t>
        <a:bodyPr/>
        <a:lstStyle/>
        <a:p>
          <a:r>
            <a:rPr lang="en-US" dirty="0" smtClean="0"/>
            <a:t>Benthic Observation Survey System (BOSS)</a:t>
          </a:r>
          <a:endParaRPr lang="en-US" dirty="0"/>
        </a:p>
      </dgm:t>
    </dgm:pt>
    <dgm:pt modelId="{0F03F676-7D6C-41F1-9C04-31E5D3133354}" type="parTrans" cxnId="{C482F872-90FD-4F44-BFF5-97BA43D98852}">
      <dgm:prSet/>
      <dgm:spPr/>
      <dgm:t>
        <a:bodyPr/>
        <a:lstStyle/>
        <a:p>
          <a:endParaRPr lang="en-US"/>
        </a:p>
      </dgm:t>
    </dgm:pt>
    <dgm:pt modelId="{CDAD7629-0E60-4929-AED5-75C6D7CCFB80}" type="sibTrans" cxnId="{C482F872-90FD-4F44-BFF5-97BA43D98852}">
      <dgm:prSet/>
      <dgm:spPr/>
      <dgm:t>
        <a:bodyPr/>
        <a:lstStyle/>
        <a:p>
          <a:endParaRPr lang="en-US"/>
        </a:p>
      </dgm:t>
    </dgm:pt>
    <dgm:pt modelId="{841F7517-0AA1-47E9-A6D4-5DD3B835D338}" type="pres">
      <dgm:prSet presAssocID="{BCA00502-0C52-4842-A9E4-29F5F63C205B}" presName="Name0" presStyleCnt="0">
        <dgm:presLayoutVars>
          <dgm:dir/>
          <dgm:resizeHandles val="exact"/>
        </dgm:presLayoutVars>
      </dgm:prSet>
      <dgm:spPr/>
    </dgm:pt>
    <dgm:pt modelId="{B7D8978B-0AEB-403B-8474-51BFBAA1727C}" type="pres">
      <dgm:prSet presAssocID="{C28E5B1D-BFD3-4603-BE70-C5DC50491F58}" presName="compNode" presStyleCnt="0"/>
      <dgm:spPr/>
    </dgm:pt>
    <dgm:pt modelId="{79E0ABFB-E530-4BC5-A7A7-0615B093C7D8}" type="pres">
      <dgm:prSet presAssocID="{C28E5B1D-BFD3-4603-BE70-C5DC50491F58}" presName="pictRect" presStyleLbl="node1" presStyleIdx="0" presStyleCnt="1" custScaleX="37246" custScaleY="17078" custLinFactNeighborX="-873" custLinFactNeighborY="22547"/>
      <dgm:spPr/>
    </dgm:pt>
    <dgm:pt modelId="{DF919ED2-7BC5-497E-BE00-1EC2E2ED211C}" type="pres">
      <dgm:prSet presAssocID="{C28E5B1D-BFD3-4603-BE70-C5DC50491F58}" presName="textRect" presStyleLbl="revTx" presStyleIdx="0" presStyleCnt="1" custScaleX="179379" custScaleY="42716" custLinFactY="-100000" custLinFactNeighborX="-1392" custLinFactNeighborY="-14980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482F872-90FD-4F44-BFF5-97BA43D98852}" srcId="{BCA00502-0C52-4842-A9E4-29F5F63C205B}" destId="{C28E5B1D-BFD3-4603-BE70-C5DC50491F58}" srcOrd="0" destOrd="0" parTransId="{0F03F676-7D6C-41F1-9C04-31E5D3133354}" sibTransId="{CDAD7629-0E60-4929-AED5-75C6D7CCFB80}"/>
    <dgm:cxn modelId="{D4F3DF94-5C70-4EFE-958B-A2913F0A0B79}" type="presOf" srcId="{BCA00502-0C52-4842-A9E4-29F5F63C205B}" destId="{841F7517-0AA1-47E9-A6D4-5DD3B835D338}" srcOrd="0" destOrd="0" presId="urn:microsoft.com/office/officeart/2005/8/layout/pList1"/>
    <dgm:cxn modelId="{4DBCCD91-C99C-435A-80CB-652B737FED6F}" type="presOf" srcId="{C28E5B1D-BFD3-4603-BE70-C5DC50491F58}" destId="{DF919ED2-7BC5-497E-BE00-1EC2E2ED211C}" srcOrd="0" destOrd="0" presId="urn:microsoft.com/office/officeart/2005/8/layout/pList1"/>
    <dgm:cxn modelId="{21E00217-4A75-4DDA-8FC1-539E7D8FFDF5}" type="presParOf" srcId="{841F7517-0AA1-47E9-A6D4-5DD3B835D338}" destId="{B7D8978B-0AEB-403B-8474-51BFBAA1727C}" srcOrd="0" destOrd="0" presId="urn:microsoft.com/office/officeart/2005/8/layout/pList1"/>
    <dgm:cxn modelId="{F298C663-7F6A-44AF-9C10-C668A18F828E}" type="presParOf" srcId="{B7D8978B-0AEB-403B-8474-51BFBAA1727C}" destId="{79E0ABFB-E530-4BC5-A7A7-0615B093C7D8}" srcOrd="0" destOrd="0" presId="urn:microsoft.com/office/officeart/2005/8/layout/pList1"/>
    <dgm:cxn modelId="{ADE34088-42B0-4272-BDA8-898282A2F1EA}" type="presParOf" srcId="{B7D8978B-0AEB-403B-8474-51BFBAA1727C}" destId="{DF919ED2-7BC5-497E-BE00-1EC2E2ED211C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E0ABFB-E530-4BC5-A7A7-0615B093C7D8}">
      <dsp:nvSpPr>
        <dsp:cNvPr id="0" name=""/>
        <dsp:cNvSpPr/>
      </dsp:nvSpPr>
      <dsp:spPr>
        <a:xfrm>
          <a:off x="3578345" y="1661033"/>
          <a:ext cx="1898320" cy="5997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919ED2-7BC5-497E-BE00-1EC2E2ED211C}">
      <dsp:nvSpPr>
        <dsp:cNvPr id="0" name=""/>
        <dsp:cNvSpPr/>
      </dsp:nvSpPr>
      <dsp:spPr>
        <a:xfrm>
          <a:off x="0" y="0"/>
          <a:ext cx="9142427" cy="8077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0256" tIns="270256" rIns="270256" bIns="0" numCol="1" spcCol="1270" anchor="t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/>
            <a:t>Benthic Observation Survey System (BOSS)</a:t>
          </a:r>
          <a:endParaRPr lang="en-US" sz="3800" kern="1200" dirty="0"/>
        </a:p>
      </dsp:txBody>
      <dsp:txXfrm>
        <a:off x="0" y="0"/>
        <a:ext cx="9142427" cy="8077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393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225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003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697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24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807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13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850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665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476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ECD85-1676-4705-BE8D-0D569CF1D18C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87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BECD85-1676-4705-BE8D-0D569CF1D18C}" type="datetimeFigureOut">
              <a:rPr lang="en-US" smtClean="0"/>
              <a:t>10/8/2018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5A64F-EFC5-4517-B825-665D0E01CA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699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jpeg"/><Relationship Id="rId5" Type="http://schemas.openxmlformats.org/officeDocument/2006/relationships/image" Target="../media/image9.jp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674071948"/>
              </p:ext>
            </p:extLst>
          </p:nvPr>
        </p:nvGraphicFramePr>
        <p:xfrm>
          <a:off x="0" y="0"/>
          <a:ext cx="9144000" cy="5143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895348"/>
            <a:ext cx="7044271" cy="3962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58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76200" y="57150"/>
            <a:ext cx="8458200" cy="479822"/>
          </a:xfrm>
        </p:spPr>
        <p:txBody>
          <a:bodyPr>
            <a:normAutofit/>
          </a:bodyPr>
          <a:lstStyle/>
          <a:p>
            <a:r>
              <a:rPr lang="en-US" sz="2200" dirty="0" smtClean="0">
                <a:latin typeface="Helvetica" pitchFamily="34" charset="0"/>
              </a:rPr>
              <a:t>BOSS: Why do we need it? </a:t>
            </a:r>
            <a:endParaRPr lang="en-US" sz="2200" dirty="0">
              <a:latin typeface="Helvetica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-13447" y="819150"/>
            <a:ext cx="6137032" cy="4095044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Existing tools and methods for fish counting &amp; sizing too slow and intrusive</a:t>
            </a:r>
            <a:endParaRPr lang="en-US" dirty="0"/>
          </a:p>
          <a:p>
            <a:r>
              <a:rPr lang="en-US" dirty="0" smtClean="0"/>
              <a:t>First generation lander:</a:t>
            </a:r>
          </a:p>
          <a:p>
            <a:pPr lvl="1"/>
            <a:r>
              <a:rPr lang="en-US" dirty="0" smtClean="0"/>
              <a:t>Crab pot base would not allow for easy placement on or near rocks</a:t>
            </a:r>
          </a:p>
          <a:p>
            <a:pPr lvl="1"/>
            <a:r>
              <a:rPr lang="en-US" dirty="0" smtClean="0"/>
              <a:t>Dual cameras were on a motorized swivel mount</a:t>
            </a:r>
          </a:p>
          <a:p>
            <a:pPr lvl="2"/>
            <a:r>
              <a:rPr lang="en-US" dirty="0" smtClean="0"/>
              <a:t>slow rotation resulted </a:t>
            </a:r>
            <a:r>
              <a:rPr lang="en-US" dirty="0"/>
              <a:t>in occasional double counting of fish </a:t>
            </a:r>
          </a:p>
          <a:p>
            <a:pPr lvl="2"/>
            <a:r>
              <a:rPr lang="en-US" dirty="0" smtClean="0"/>
              <a:t>mechanical noise may have scared fish away</a:t>
            </a:r>
          </a:p>
          <a:p>
            <a:pPr lvl="1"/>
            <a:r>
              <a:rPr lang="en-US" dirty="0" smtClean="0"/>
              <a:t>Bulky build caused slow descent/ascent</a:t>
            </a:r>
          </a:p>
          <a:p>
            <a:pPr lvl="1"/>
            <a:r>
              <a:rPr lang="en-US" dirty="0" smtClean="0"/>
              <a:t>Difficult to launch and recover</a:t>
            </a:r>
          </a:p>
          <a:p>
            <a:pPr lvl="1"/>
            <a:r>
              <a:rPr lang="en-US" dirty="0" smtClean="0"/>
              <a:t>Limited system control from ship</a:t>
            </a:r>
          </a:p>
          <a:p>
            <a:r>
              <a:rPr lang="en-US" dirty="0" smtClean="0"/>
              <a:t>TNC (The Nature Conservancy) wanted a system that was more functional and easier to deploy</a:t>
            </a:r>
          </a:p>
          <a:p>
            <a:pPr lvl="1"/>
            <a:r>
              <a:rPr lang="en-US" dirty="0" smtClean="0"/>
              <a:t>Goal is to survey more sites per ship-day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5671" y="209548"/>
            <a:ext cx="3200400" cy="4780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673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76200" y="57150"/>
            <a:ext cx="5410200" cy="479822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Helvetica" pitchFamily="34" charset="0"/>
              </a:rPr>
              <a:t>BOSS:  </a:t>
            </a:r>
            <a:r>
              <a:rPr lang="en-US" dirty="0">
                <a:latin typeface="Helvetica" pitchFamily="34" charset="0"/>
              </a:rPr>
              <a:t>F</a:t>
            </a:r>
            <a:r>
              <a:rPr lang="en-US" dirty="0" smtClean="0">
                <a:latin typeface="Helvetica" pitchFamily="34" charset="0"/>
              </a:rPr>
              <a:t>eatures &amp; Capabilities   </a:t>
            </a:r>
            <a:endParaRPr lang="en-US" dirty="0">
              <a:latin typeface="Helvetica" pitchFamily="34" charset="0"/>
            </a:endParaRPr>
          </a:p>
        </p:txBody>
      </p:sp>
      <p:sp>
        <p:nvSpPr>
          <p:cNvPr id="8" name="Content Placeholder 1"/>
          <p:cNvSpPr>
            <a:spLocks noGrp="1"/>
          </p:cNvSpPr>
          <p:nvPr>
            <p:ph sz="quarter" idx="4"/>
          </p:nvPr>
        </p:nvSpPr>
        <p:spPr>
          <a:xfrm>
            <a:off x="0" y="598932"/>
            <a:ext cx="5638800" cy="2506218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8 High-Definition Cameras </a:t>
            </a:r>
            <a:r>
              <a:rPr lang="en-US" dirty="0"/>
              <a:t>(4 camera pairs)</a:t>
            </a:r>
          </a:p>
          <a:p>
            <a:pPr lvl="1"/>
            <a:r>
              <a:rPr lang="en-US" dirty="0"/>
              <a:t>Will give 360-degree </a:t>
            </a:r>
            <a:r>
              <a:rPr lang="en-US" dirty="0" smtClean="0"/>
              <a:t>coverage</a:t>
            </a:r>
          </a:p>
          <a:p>
            <a:pPr lvl="1"/>
            <a:r>
              <a:rPr lang="en-US" dirty="0" smtClean="0"/>
              <a:t>Real-time video streamed to and recorded on ship </a:t>
            </a:r>
            <a:endParaRPr lang="en-US" dirty="0"/>
          </a:p>
          <a:p>
            <a:pPr lvl="1"/>
            <a:r>
              <a:rPr lang="en-US" dirty="0"/>
              <a:t>Less time required at each survey </a:t>
            </a:r>
            <a:r>
              <a:rPr lang="en-US" dirty="0" smtClean="0"/>
              <a:t>site (~3-5 min per site)</a:t>
            </a:r>
            <a:endParaRPr lang="en-US" dirty="0"/>
          </a:p>
          <a:p>
            <a:r>
              <a:rPr lang="en-US" dirty="0" smtClean="0"/>
              <a:t>Downward </a:t>
            </a:r>
            <a:r>
              <a:rPr lang="en-US" dirty="0"/>
              <a:t>approach camera assists with drop location</a:t>
            </a:r>
          </a:p>
          <a:p>
            <a:r>
              <a:rPr lang="en-US" dirty="0" smtClean="0"/>
              <a:t>Fiber </a:t>
            </a:r>
            <a:r>
              <a:rPr lang="en-US" dirty="0"/>
              <a:t>tether with strength </a:t>
            </a:r>
            <a:r>
              <a:rPr lang="en-US" dirty="0" smtClean="0"/>
              <a:t>member and </a:t>
            </a:r>
            <a:r>
              <a:rPr lang="en-US" dirty="0" smtClean="0"/>
              <a:t>dedicated electric </a:t>
            </a:r>
            <a:r>
              <a:rPr lang="en-US" dirty="0" smtClean="0"/>
              <a:t>winch</a:t>
            </a:r>
            <a:endParaRPr lang="en-US" dirty="0"/>
          </a:p>
          <a:p>
            <a:pPr lvl="1"/>
            <a:r>
              <a:rPr lang="en-US" dirty="0" smtClean="0"/>
              <a:t>Minimizes </a:t>
            </a:r>
            <a:r>
              <a:rPr lang="en-US" dirty="0"/>
              <a:t>launch/recovery time and complexity</a:t>
            </a:r>
          </a:p>
          <a:p>
            <a:pPr lvl="1"/>
            <a:r>
              <a:rPr lang="en-US" dirty="0"/>
              <a:t>Large </a:t>
            </a:r>
            <a:r>
              <a:rPr lang="en-US" dirty="0" smtClean="0"/>
              <a:t>optical bandwidth </a:t>
            </a:r>
            <a:r>
              <a:rPr lang="en-US" dirty="0"/>
              <a:t>allows </a:t>
            </a:r>
            <a:r>
              <a:rPr lang="en-US" dirty="0" smtClean="0"/>
              <a:t>9 </a:t>
            </a:r>
            <a:r>
              <a:rPr lang="en-US" dirty="0"/>
              <a:t>channels of HD video streaming topside</a:t>
            </a:r>
          </a:p>
          <a:p>
            <a:r>
              <a:rPr lang="en-US" dirty="0" smtClean="0"/>
              <a:t>Narrow base allows BOSS to land in and around rocky habitats</a:t>
            </a:r>
          </a:p>
          <a:p>
            <a:r>
              <a:rPr lang="en-US" dirty="0" smtClean="0"/>
              <a:t>Fin allows BOSS to be easily maneuvered to multiple sites in one dive</a:t>
            </a:r>
          </a:p>
          <a:p>
            <a:r>
              <a:rPr lang="en-US" dirty="0" smtClean="0"/>
              <a:t>Full system control from ship</a:t>
            </a:r>
          </a:p>
          <a:p>
            <a:r>
              <a:rPr lang="en-US" dirty="0" smtClean="0"/>
              <a:t>System is easily transported and can be deployed from multiple ship classes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9" y="2876550"/>
            <a:ext cx="2665505" cy="199912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2875429"/>
            <a:ext cx="2667000" cy="20002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1" y="178173"/>
            <a:ext cx="3523130" cy="4697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861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76200" y="209550"/>
            <a:ext cx="8458200" cy="304800"/>
          </a:xfrm>
        </p:spPr>
        <p:txBody>
          <a:bodyPr>
            <a:noAutofit/>
          </a:bodyPr>
          <a:lstStyle/>
          <a:p>
            <a:r>
              <a:rPr lang="en-US" sz="2200" dirty="0" smtClean="0">
                <a:latin typeface="Helvetica" pitchFamily="34" charset="0"/>
              </a:rPr>
              <a:t>BOSS:  Plans for 2019  </a:t>
            </a:r>
            <a:endParaRPr lang="en-US" sz="2200" dirty="0">
              <a:latin typeface="Helvetica" pitchFamily="34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quarter" idx="4"/>
          </p:nvPr>
        </p:nvSpPr>
        <p:spPr>
          <a:xfrm>
            <a:off x="152400" y="742950"/>
            <a:ext cx="8915400" cy="22860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Third and final year of project</a:t>
            </a:r>
            <a:endParaRPr lang="en-US" dirty="0" smtClean="0"/>
          </a:p>
          <a:p>
            <a:r>
              <a:rPr lang="en-US" dirty="0" smtClean="0"/>
              <a:t>Technology transfer to MARE (Marine Applied Research &amp; Exploration)</a:t>
            </a:r>
          </a:p>
          <a:p>
            <a:pPr lvl="1"/>
            <a:r>
              <a:rPr lang="en-US" dirty="0" smtClean="0"/>
              <a:t>MARE will produce multiple BOSS units for TNC/MLML</a:t>
            </a:r>
          </a:p>
          <a:p>
            <a:r>
              <a:rPr lang="en-US" dirty="0" smtClean="0"/>
              <a:t>Will provide MARE a complete documentation package</a:t>
            </a:r>
          </a:p>
          <a:p>
            <a:r>
              <a:rPr lang="en-US" dirty="0" smtClean="0"/>
              <a:t>TNC/MLML will continue to deploy BOSS throughout 2019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638550"/>
            <a:ext cx="1371755" cy="134706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3712007"/>
            <a:ext cx="1200150" cy="12001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4106318"/>
            <a:ext cx="1571908" cy="73798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3574397"/>
            <a:ext cx="1300162" cy="130016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000" y="4106318"/>
            <a:ext cx="1879600" cy="711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5935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3753</TotalTime>
  <Words>265</Words>
  <Application>Microsoft Office PowerPoint</Application>
  <PresentationFormat>On-screen Show (16:9)</PresentationFormat>
  <Paragraphs>32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SeeStar</dc:title>
  <dc:creator>meteor</dc:creator>
  <cp:lastModifiedBy>Chad Kecy</cp:lastModifiedBy>
  <cp:revision>70</cp:revision>
  <dcterms:created xsi:type="dcterms:W3CDTF">2015-10-09T16:07:00Z</dcterms:created>
  <dcterms:modified xsi:type="dcterms:W3CDTF">2018-10-08T16:55:04Z</dcterms:modified>
</cp:coreProperties>
</file>