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4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148" d="100"/>
          <a:sy n="148" d="100"/>
        </p:scale>
        <p:origin x="-96" y="-4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9600" y="819150"/>
            <a:ext cx="7924800" cy="609600"/>
          </a:xfrm>
        </p:spPr>
        <p:txBody>
          <a:bodyPr/>
          <a:lstStyle/>
          <a:p>
            <a:r>
              <a:rPr lang="en-US" dirty="0" smtClean="0"/>
              <a:t>Multi-Purpose Benthic Observation System</a:t>
            </a:r>
            <a:endParaRPr lang="en-US" dirty="0"/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4550"/>
            <a:ext cx="736951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85750"/>
            <a:ext cx="4040188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Motivation for BOS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895350"/>
            <a:ext cx="4192588" cy="4038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 smtClean="0">
                <a:latin typeface="Helvetica" pitchFamily="34" charset="0"/>
              </a:rPr>
              <a:t>Need for a modular platform which combines stereo video imagery with contextual sensors</a:t>
            </a:r>
          </a:p>
          <a:p>
            <a:pPr>
              <a:lnSpc>
                <a:spcPct val="120000"/>
              </a:lnSpc>
            </a:pPr>
            <a:r>
              <a:rPr lang="en-US" sz="2600" dirty="0" smtClean="0">
                <a:latin typeface="Helvetica" pitchFamily="34" charset="0"/>
              </a:rPr>
              <a:t>A modifiable system can reduce the number of expensive one-off systems for specific missions</a:t>
            </a:r>
          </a:p>
          <a:p>
            <a:pPr>
              <a:lnSpc>
                <a:spcPct val="120000"/>
              </a:lnSpc>
            </a:pPr>
            <a:r>
              <a:rPr lang="en-US" sz="2600" dirty="0" smtClean="0">
                <a:latin typeface="Helvetica" pitchFamily="34" charset="0"/>
              </a:rPr>
              <a:t>Driven by an immediate need from The Nature Conservancy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Helvetica" pitchFamily="34" charset="0"/>
              </a:rPr>
              <a:t>Rockfish monitoring in MPAs</a:t>
            </a:r>
          </a:p>
          <a:p>
            <a:pPr>
              <a:lnSpc>
                <a:spcPct val="120000"/>
              </a:lnSpc>
            </a:pPr>
            <a:r>
              <a:rPr lang="en-US" sz="2600" dirty="0">
                <a:latin typeface="Helvetica" pitchFamily="34" charset="0"/>
              </a:rPr>
              <a:t>Users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The Nature </a:t>
            </a:r>
            <a:r>
              <a:rPr lang="en-US" dirty="0" smtClean="0">
                <a:latin typeface="Helvetica" pitchFamily="34" charset="0"/>
              </a:rPr>
              <a:t>Conservancy (TNC)</a:t>
            </a:r>
            <a:endParaRPr lang="en-US" dirty="0">
              <a:latin typeface="Helvetica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Jim Barry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Francisco Chavez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Kelly Benoit-Bird</a:t>
            </a:r>
          </a:p>
          <a:p>
            <a:endParaRPr lang="en-US" dirty="0" smtClean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1" y="285750"/>
            <a:ext cx="4041775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Abilities of the BOS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4648200" y="895350"/>
            <a:ext cx="4346574" cy="40386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Helvetica" pitchFamily="34" charset="0"/>
              </a:rPr>
              <a:t>High-</a:t>
            </a:r>
            <a:r>
              <a:rPr lang="en-US" sz="1800" dirty="0" err="1" smtClean="0">
                <a:latin typeface="Helvetica" pitchFamily="34" charset="0"/>
              </a:rPr>
              <a:t>def</a:t>
            </a:r>
            <a:r>
              <a:rPr lang="en-US" sz="1800" dirty="0" smtClean="0">
                <a:latin typeface="Helvetica" pitchFamily="34" charset="0"/>
              </a:rPr>
              <a:t> stereo camera pair</a:t>
            </a:r>
          </a:p>
          <a:p>
            <a:pPr lvl="1"/>
            <a:r>
              <a:rPr lang="en-US" sz="1400" dirty="0" smtClean="0">
                <a:latin typeface="Helvetica" pitchFamily="34" charset="0"/>
              </a:rPr>
              <a:t>Live view available, if tethered</a:t>
            </a:r>
          </a:p>
          <a:p>
            <a:pPr lvl="1"/>
            <a:r>
              <a:rPr lang="en-US" sz="1400" dirty="0" smtClean="0">
                <a:latin typeface="Helvetica" pitchFamily="34" charset="0"/>
              </a:rPr>
              <a:t>3 additional camera pairs may be added to give 360 degrees of stereoscopic video</a:t>
            </a:r>
          </a:p>
          <a:p>
            <a:r>
              <a:rPr lang="en-US" sz="1800" dirty="0" smtClean="0">
                <a:latin typeface="Helvetica" pitchFamily="34" charset="0"/>
              </a:rPr>
              <a:t>Up to four external instruments may be attached</a:t>
            </a:r>
          </a:p>
          <a:p>
            <a:r>
              <a:rPr lang="en-US" sz="1800" dirty="0" smtClean="0">
                <a:latin typeface="Helvetica" pitchFamily="34" charset="0"/>
              </a:rPr>
              <a:t>May be tethered or autonomous</a:t>
            </a:r>
          </a:p>
          <a:p>
            <a:r>
              <a:rPr lang="en-US" sz="1800" dirty="0" smtClean="0">
                <a:latin typeface="Helvetica" pitchFamily="34" charset="0"/>
              </a:rPr>
              <a:t>Rated to 300 meters</a:t>
            </a:r>
          </a:p>
          <a:p>
            <a:pPr lvl="1"/>
            <a:r>
              <a:rPr lang="en-US" sz="1400" dirty="0" smtClean="0">
                <a:latin typeface="Helvetica" pitchFamily="34" charset="0"/>
              </a:rPr>
              <a:t>1500 meter version in future</a:t>
            </a:r>
          </a:p>
          <a:p>
            <a:r>
              <a:rPr lang="en-US" sz="1800" dirty="0" smtClean="0">
                <a:latin typeface="Helvetica" pitchFamily="34" charset="0"/>
              </a:rPr>
              <a:t>Can land on or near rocky outcroppings</a:t>
            </a:r>
          </a:p>
          <a:p>
            <a:r>
              <a:rPr lang="en-US" sz="1800" dirty="0" smtClean="0">
                <a:latin typeface="Helvetica" pitchFamily="34" charset="0"/>
              </a:rPr>
              <a:t>Can be deployed from vessels of opportunity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342900"/>
            <a:ext cx="4040188" cy="47982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Helvetica" pitchFamily="34" charset="0"/>
              </a:rPr>
              <a:t>Design of Benthic </a:t>
            </a:r>
            <a:r>
              <a:rPr lang="en-US" dirty="0" err="1" smtClean="0">
                <a:latin typeface="Helvetica" pitchFamily="34" charset="0"/>
              </a:rPr>
              <a:t>Obs</a:t>
            </a:r>
            <a:r>
              <a:rPr lang="en-US" dirty="0" smtClean="0">
                <a:latin typeface="Helvetica" pitchFamily="34" charset="0"/>
              </a:rPr>
              <a:t> Syste</a:t>
            </a:r>
            <a:r>
              <a:rPr lang="en-US" dirty="0">
                <a:latin typeface="Helvetica" pitchFamily="34" charset="0"/>
              </a:rPr>
              <a:t>m</a:t>
            </a:r>
            <a:r>
              <a:rPr lang="en-US" dirty="0" smtClean="0">
                <a:latin typeface="Helvetica" pitchFamily="34" charset="0"/>
              </a:rPr>
              <a:t> 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4"/>
          </p:nvPr>
        </p:nvSpPr>
        <p:spPr>
          <a:xfrm>
            <a:off x="174348" y="895350"/>
            <a:ext cx="4495800" cy="4021756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Helvetica" pitchFamily="34" charset="0"/>
              </a:rPr>
              <a:t>Shares existing technology with: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SeeStar project (901107)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Oasis5 boards (901507)</a:t>
            </a:r>
          </a:p>
          <a:p>
            <a:pPr lvl="1"/>
            <a:r>
              <a:rPr lang="en-US" sz="1600" dirty="0" err="1" smtClean="0">
                <a:latin typeface="Helvetica" pitchFamily="34" charset="0"/>
              </a:rPr>
              <a:t>MiniROV</a:t>
            </a:r>
            <a:r>
              <a:rPr lang="en-US" sz="1600" dirty="0" smtClean="0">
                <a:latin typeface="Helvetica" pitchFamily="34" charset="0"/>
              </a:rPr>
              <a:t> (901123)</a:t>
            </a:r>
          </a:p>
          <a:p>
            <a:r>
              <a:rPr lang="en-US" sz="2000" dirty="0" smtClean="0">
                <a:latin typeface="Helvetica" pitchFamily="34" charset="0"/>
              </a:rPr>
              <a:t>Adaptable functions by mission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3G-ESP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360 degrees of stereoscopic imaging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Side scanning sonars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ADCPs, CTDs, O2, pH sensors</a:t>
            </a:r>
          </a:p>
          <a:p>
            <a:r>
              <a:rPr lang="en-US" sz="2000" dirty="0" smtClean="0">
                <a:latin typeface="Helvetica" pitchFamily="34" charset="0"/>
              </a:rPr>
              <a:t>20+ Instrument software drivers already written for Oasis boards.</a:t>
            </a:r>
            <a:endParaRPr lang="en-US" dirty="0" smtClean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42950"/>
            <a:ext cx="2797452" cy="1439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71750"/>
            <a:ext cx="2988733" cy="168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Initial TNC Concept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971550"/>
            <a:ext cx="1959647" cy="3394075"/>
          </a:xfrm>
        </p:spPr>
      </p:pic>
      <p:sp>
        <p:nvSpPr>
          <p:cNvPr id="11" name="Content Placeholder 3"/>
          <p:cNvSpPr txBox="1">
            <a:spLocks/>
          </p:cNvSpPr>
          <p:nvPr/>
        </p:nvSpPr>
        <p:spPr>
          <a:xfrm>
            <a:off x="762000" y="1200150"/>
            <a:ext cx="50292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Will be lowered via a load bearing tether, which provides real time video and data feedback</a:t>
            </a:r>
          </a:p>
          <a:p>
            <a:r>
              <a:rPr lang="en-US" dirty="0" smtClean="0"/>
              <a:t>4 camera pairs give nearly 360 degrees of stereoscopic video</a:t>
            </a:r>
          </a:p>
          <a:p>
            <a:r>
              <a:rPr lang="en-US" dirty="0" smtClean="0"/>
              <a:t>Each camera pair has dedicated light</a:t>
            </a:r>
          </a:p>
          <a:p>
            <a:r>
              <a:rPr lang="en-US" dirty="0" smtClean="0"/>
              <a:t>Customizable base allows for landing on rocky outcroppings or other difficult terrain</a:t>
            </a:r>
          </a:p>
          <a:p>
            <a:r>
              <a:rPr lang="en-US" dirty="0" smtClean="0"/>
              <a:t>Hydrodynamic design allows it to be easily pulled from local site to site while remaining submerged</a:t>
            </a:r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4146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245</Words>
  <Application>Microsoft Office PowerPoint</Application>
  <PresentationFormat>On-screen Show (16:9)</PresentationFormat>
  <Paragraphs>38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 Initial TNC Concept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47</cp:revision>
  <dcterms:created xsi:type="dcterms:W3CDTF">2015-10-09T16:07:00Z</dcterms:created>
  <dcterms:modified xsi:type="dcterms:W3CDTF">2017-09-28T22:16:24Z</dcterms:modified>
</cp:coreProperties>
</file>