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62" r:id="rId4"/>
    <p:sldId id="264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162" d="100"/>
          <a:sy n="162" d="100"/>
        </p:scale>
        <p:origin x="-84" y="-2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00502-0C52-4842-A9E4-29F5F63C20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C28E5B1D-BFD3-4603-BE70-C5DC50491F58}">
      <dgm:prSet phldrT="[Text]"/>
      <dgm:spPr/>
      <dgm:t>
        <a:bodyPr/>
        <a:lstStyle/>
        <a:p>
          <a:r>
            <a:rPr lang="en-US" dirty="0" smtClean="0"/>
            <a:t>Benthic Observation System (BOS)</a:t>
          </a:r>
          <a:endParaRPr lang="en-US" dirty="0"/>
        </a:p>
      </dgm:t>
    </dgm:pt>
    <dgm:pt modelId="{0F03F676-7D6C-41F1-9C04-31E5D3133354}" type="parTrans" cxnId="{C482F872-90FD-4F44-BFF5-97BA43D98852}">
      <dgm:prSet/>
      <dgm:spPr/>
      <dgm:t>
        <a:bodyPr/>
        <a:lstStyle/>
        <a:p>
          <a:endParaRPr lang="en-US"/>
        </a:p>
      </dgm:t>
    </dgm:pt>
    <dgm:pt modelId="{CDAD7629-0E60-4929-AED5-75C6D7CCFB80}" type="sibTrans" cxnId="{C482F872-90FD-4F44-BFF5-97BA43D98852}">
      <dgm:prSet/>
      <dgm:spPr/>
      <dgm:t>
        <a:bodyPr/>
        <a:lstStyle/>
        <a:p>
          <a:endParaRPr lang="en-US"/>
        </a:p>
      </dgm:t>
    </dgm:pt>
    <dgm:pt modelId="{841F7517-0AA1-47E9-A6D4-5DD3B835D338}" type="pres">
      <dgm:prSet presAssocID="{BCA00502-0C52-4842-A9E4-29F5F63C205B}" presName="Name0" presStyleCnt="0">
        <dgm:presLayoutVars>
          <dgm:dir/>
          <dgm:resizeHandles val="exact"/>
        </dgm:presLayoutVars>
      </dgm:prSet>
      <dgm:spPr/>
    </dgm:pt>
    <dgm:pt modelId="{B7D8978B-0AEB-403B-8474-51BFBAA1727C}" type="pres">
      <dgm:prSet presAssocID="{C28E5B1D-BFD3-4603-BE70-C5DC50491F58}" presName="compNode" presStyleCnt="0"/>
      <dgm:spPr/>
    </dgm:pt>
    <dgm:pt modelId="{79E0ABFB-E530-4BC5-A7A7-0615B093C7D8}" type="pres">
      <dgm:prSet presAssocID="{C28E5B1D-BFD3-4603-BE70-C5DC50491F58}" presName="pictRect" presStyleLbl="node1" presStyleIdx="0" presStyleCnt="1" custScaleX="117960" custScaleY="131758" custLinFactNeighborX="-873" custLinFactNeighborY="2254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DF919ED2-7BC5-497E-BE00-1EC2E2ED211C}" type="pres">
      <dgm:prSet presAssocID="{C28E5B1D-BFD3-4603-BE70-C5DC50491F58}" presName="textRect" presStyleLbl="revTx" presStyleIdx="0" presStyleCnt="1" custScaleX="179379" custScaleY="42716" custLinFactY="-100000" custLinFactNeighborX="-1392" custLinFactNeighborY="-14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82F872-90FD-4F44-BFF5-97BA43D98852}" srcId="{BCA00502-0C52-4842-A9E4-29F5F63C205B}" destId="{C28E5B1D-BFD3-4603-BE70-C5DC50491F58}" srcOrd="0" destOrd="0" parTransId="{0F03F676-7D6C-41F1-9C04-31E5D3133354}" sibTransId="{CDAD7629-0E60-4929-AED5-75C6D7CCFB80}"/>
    <dgm:cxn modelId="{D4F3DF94-5C70-4EFE-958B-A2913F0A0B79}" type="presOf" srcId="{BCA00502-0C52-4842-A9E4-29F5F63C205B}" destId="{841F7517-0AA1-47E9-A6D4-5DD3B835D338}" srcOrd="0" destOrd="0" presId="urn:microsoft.com/office/officeart/2005/8/layout/pList1"/>
    <dgm:cxn modelId="{4DBCCD91-C99C-435A-80CB-652B737FED6F}" type="presOf" srcId="{C28E5B1D-BFD3-4603-BE70-C5DC50491F58}" destId="{DF919ED2-7BC5-497E-BE00-1EC2E2ED211C}" srcOrd="0" destOrd="0" presId="urn:microsoft.com/office/officeart/2005/8/layout/pList1"/>
    <dgm:cxn modelId="{21E00217-4A75-4DDA-8FC1-539E7D8FFDF5}" type="presParOf" srcId="{841F7517-0AA1-47E9-A6D4-5DD3B835D338}" destId="{B7D8978B-0AEB-403B-8474-51BFBAA1727C}" srcOrd="0" destOrd="0" presId="urn:microsoft.com/office/officeart/2005/8/layout/pList1"/>
    <dgm:cxn modelId="{F298C663-7F6A-44AF-9C10-C668A18F828E}" type="presParOf" srcId="{B7D8978B-0AEB-403B-8474-51BFBAA1727C}" destId="{79E0ABFB-E530-4BC5-A7A7-0615B093C7D8}" srcOrd="0" destOrd="0" presId="urn:microsoft.com/office/officeart/2005/8/layout/pList1"/>
    <dgm:cxn modelId="{ADE34088-42B0-4272-BDA8-898282A2F1EA}" type="presParOf" srcId="{B7D8978B-0AEB-403B-8474-51BFBAA1727C}" destId="{DF919ED2-7BC5-497E-BE00-1EC2E2ED211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0ABFB-E530-4BC5-A7A7-0615B093C7D8}">
      <dsp:nvSpPr>
        <dsp:cNvPr id="0" name=""/>
        <dsp:cNvSpPr/>
      </dsp:nvSpPr>
      <dsp:spPr>
        <a:xfrm>
          <a:off x="1676396" y="751631"/>
          <a:ext cx="5706737" cy="439186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19ED2-7BC5-497E-BE00-1EC2E2ED211C}">
      <dsp:nvSpPr>
        <dsp:cNvPr id="0" name=""/>
        <dsp:cNvSpPr/>
      </dsp:nvSpPr>
      <dsp:spPr>
        <a:xfrm>
          <a:off x="165606" y="0"/>
          <a:ext cx="8678101" cy="76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Benthic Observation System (BOS)</a:t>
          </a:r>
          <a:endParaRPr lang="en-US" sz="3600" kern="1200" dirty="0"/>
        </a:p>
      </dsp:txBody>
      <dsp:txXfrm>
        <a:off x="165606" y="0"/>
        <a:ext cx="8678101" cy="766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51904730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5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57150"/>
            <a:ext cx="8458200" cy="47982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BOS: Why do we need it?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168" y="895350"/>
            <a:ext cx="6137032" cy="409504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Existing tools and methods for fish counting &amp; sizing too slow and intrusive</a:t>
            </a:r>
            <a:endParaRPr lang="en-US" dirty="0"/>
          </a:p>
          <a:p>
            <a:r>
              <a:rPr lang="en-US" dirty="0" smtClean="0"/>
              <a:t>First generation lander:</a:t>
            </a:r>
          </a:p>
          <a:p>
            <a:pPr lvl="1"/>
            <a:r>
              <a:rPr lang="en-US" dirty="0" smtClean="0"/>
              <a:t>Crab pot base would not allow for easy placement on or near rocks</a:t>
            </a:r>
          </a:p>
          <a:p>
            <a:pPr lvl="1"/>
            <a:r>
              <a:rPr lang="en-US" dirty="0" smtClean="0"/>
              <a:t>Dual cameras were on a motorized swivel mount</a:t>
            </a:r>
          </a:p>
          <a:p>
            <a:pPr lvl="2"/>
            <a:r>
              <a:rPr lang="en-US" dirty="0" smtClean="0"/>
              <a:t>slow rotation resulted </a:t>
            </a:r>
            <a:r>
              <a:rPr lang="en-US" dirty="0"/>
              <a:t>in occasional double counting of fish </a:t>
            </a:r>
          </a:p>
          <a:p>
            <a:pPr lvl="2"/>
            <a:r>
              <a:rPr lang="en-US" dirty="0" smtClean="0"/>
              <a:t>mechanical noise may have scared fish away</a:t>
            </a:r>
          </a:p>
          <a:p>
            <a:pPr lvl="1"/>
            <a:r>
              <a:rPr lang="en-US" dirty="0" smtClean="0"/>
              <a:t>Bulky build caused slow descent/ascent</a:t>
            </a:r>
          </a:p>
          <a:p>
            <a:pPr lvl="1"/>
            <a:r>
              <a:rPr lang="en-US" dirty="0" smtClean="0"/>
              <a:t>Difficult to launch and recover</a:t>
            </a:r>
          </a:p>
          <a:p>
            <a:pPr lvl="1"/>
            <a:r>
              <a:rPr lang="en-US" dirty="0" smtClean="0"/>
              <a:t>Limited system control from ship</a:t>
            </a:r>
          </a:p>
          <a:p>
            <a:r>
              <a:rPr lang="en-US" dirty="0" smtClean="0"/>
              <a:t>TNC wanted a system that was more functional and easier to deploy</a:t>
            </a:r>
          </a:p>
          <a:p>
            <a:pPr lvl="1"/>
            <a:r>
              <a:rPr lang="en-US" dirty="0" smtClean="0"/>
              <a:t>Goal is to survey more sites per ship-day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09548"/>
            <a:ext cx="3200400" cy="47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57150"/>
            <a:ext cx="5410200" cy="47982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Helvetica" pitchFamily="34" charset="0"/>
              </a:rPr>
              <a:t>BOS: Prototype features &amp; capabilities   </a:t>
            </a:r>
            <a:endParaRPr lang="en-US" dirty="0">
              <a:latin typeface="Helvetic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57550"/>
            <a:ext cx="2728264" cy="1818132"/>
          </a:xfrm>
          <a:prstGeom prst="rect">
            <a:avLst/>
          </a:prstGeom>
        </p:spPr>
      </p:pic>
      <p:sp>
        <p:nvSpPr>
          <p:cNvPr id="8" name="Content Placeholder 1"/>
          <p:cNvSpPr>
            <a:spLocks noGrp="1"/>
          </p:cNvSpPr>
          <p:nvPr>
            <p:ph sz="quarter" idx="4"/>
          </p:nvPr>
        </p:nvSpPr>
        <p:spPr>
          <a:xfrm>
            <a:off x="0" y="598932"/>
            <a:ext cx="5638800" cy="2667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Records stereoscopic HD video</a:t>
            </a:r>
          </a:p>
          <a:p>
            <a:pPr lvl="1"/>
            <a:r>
              <a:rPr lang="en-US" dirty="0" smtClean="0"/>
              <a:t>Real-time HD video also streamed to ship</a:t>
            </a:r>
          </a:p>
          <a:p>
            <a:r>
              <a:rPr lang="en-US" dirty="0" smtClean="0"/>
              <a:t>Narrow base allows BOS to land in and around rocky habitats</a:t>
            </a:r>
          </a:p>
          <a:p>
            <a:pPr lvl="1"/>
            <a:r>
              <a:rPr lang="en-US" dirty="0" smtClean="0"/>
              <a:t>Swappable bases depending on seafloor type</a:t>
            </a:r>
          </a:p>
          <a:p>
            <a:r>
              <a:rPr lang="en-US" dirty="0" smtClean="0"/>
              <a:t>Downward approach camera assists with drop location</a:t>
            </a:r>
          </a:p>
          <a:p>
            <a:r>
              <a:rPr lang="en-US" dirty="0" smtClean="0"/>
              <a:t>Attached fin allows BOS to be easily maneuvered underwater to multiple sites in one dive</a:t>
            </a:r>
          </a:p>
          <a:p>
            <a:r>
              <a:rPr lang="en-US" dirty="0" smtClean="0"/>
              <a:t>Full system control from ship</a:t>
            </a:r>
          </a:p>
          <a:p>
            <a:r>
              <a:rPr lang="en-US" dirty="0" smtClean="0"/>
              <a:t>System is easily transported and can be deployed from multiple ship classes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09550"/>
            <a:ext cx="360045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209550"/>
            <a:ext cx="8458200" cy="304800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BOS: Where do we go in 2018? 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152400" y="971550"/>
            <a:ext cx="5334001" cy="36230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8-Camera version (4 camera pairs)</a:t>
            </a:r>
          </a:p>
          <a:p>
            <a:pPr lvl="1"/>
            <a:r>
              <a:rPr lang="en-US" dirty="0" smtClean="0"/>
              <a:t>Will give 360-degree coverage</a:t>
            </a:r>
          </a:p>
          <a:p>
            <a:pPr lvl="1"/>
            <a:r>
              <a:rPr lang="en-US" dirty="0" smtClean="0"/>
              <a:t>Less time required at each survey site</a:t>
            </a:r>
          </a:p>
          <a:p>
            <a:r>
              <a:rPr lang="en-US" dirty="0" smtClean="0"/>
              <a:t>Fiber tether with strength </a:t>
            </a:r>
            <a:r>
              <a:rPr lang="en-US" dirty="0"/>
              <a:t>m</a:t>
            </a:r>
            <a:r>
              <a:rPr lang="en-US" dirty="0" smtClean="0"/>
              <a:t>ember</a:t>
            </a:r>
          </a:p>
          <a:p>
            <a:pPr lvl="1"/>
            <a:r>
              <a:rPr lang="en-US" dirty="0" smtClean="0"/>
              <a:t>Will cut </a:t>
            </a:r>
            <a:r>
              <a:rPr lang="en-US" dirty="0"/>
              <a:t>d</a:t>
            </a:r>
            <a:r>
              <a:rPr lang="en-US" dirty="0" smtClean="0"/>
              <a:t>own on launch/recovery </a:t>
            </a:r>
            <a:r>
              <a:rPr lang="en-US" dirty="0"/>
              <a:t>t</a:t>
            </a:r>
            <a:r>
              <a:rPr lang="en-US" dirty="0" smtClean="0"/>
              <a:t>ime and complexity</a:t>
            </a:r>
          </a:p>
          <a:p>
            <a:pPr lvl="1"/>
            <a:r>
              <a:rPr lang="en-US" dirty="0" smtClean="0"/>
              <a:t>Large bandwidth allows 8 channels of HD video streaming topside</a:t>
            </a:r>
          </a:p>
          <a:p>
            <a:r>
              <a:rPr lang="en-US" dirty="0" smtClean="0"/>
              <a:t>Topside recording</a:t>
            </a:r>
          </a:p>
          <a:p>
            <a:pPr lvl="1"/>
            <a:r>
              <a:rPr lang="en-US" dirty="0" smtClean="0"/>
              <a:t>Eliminates need for slow post-recovery </a:t>
            </a:r>
            <a:r>
              <a:rPr lang="en-US" dirty="0"/>
              <a:t>v</a:t>
            </a:r>
            <a:r>
              <a:rPr lang="en-US" dirty="0" smtClean="0"/>
              <a:t>ideo transfer via USB</a:t>
            </a:r>
          </a:p>
          <a:p>
            <a:pPr lvl="1"/>
            <a:r>
              <a:rPr lang="en-US" dirty="0" smtClean="0"/>
              <a:t>Simpler subsea camera </a:t>
            </a:r>
            <a:r>
              <a:rPr lang="en-US" dirty="0"/>
              <a:t>c</a:t>
            </a:r>
            <a:r>
              <a:rPr lang="en-US" dirty="0" smtClean="0"/>
              <a:t>ontrol</a:t>
            </a:r>
          </a:p>
          <a:p>
            <a:r>
              <a:rPr lang="en-US" dirty="0" smtClean="0"/>
              <a:t>Coastal wide survey planned in Fall of 2018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0"/>
            <a:ext cx="33281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3683</TotalTime>
  <Words>249</Words>
  <Application>Microsoft Office PowerPoint</Application>
  <PresentationFormat>On-screen Show (16:9)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58</cp:revision>
  <dcterms:created xsi:type="dcterms:W3CDTF">2015-10-09T16:07:00Z</dcterms:created>
  <dcterms:modified xsi:type="dcterms:W3CDTF">2017-10-11T22:59:59Z</dcterms:modified>
</cp:coreProperties>
</file>