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56" r:id="rId1"/>
  </p:sldMasterIdLst>
  <p:notesMasterIdLst>
    <p:notesMasterId r:id="rId22"/>
  </p:notesMasterIdLst>
  <p:sldIdLst>
    <p:sldId id="256" r:id="rId2"/>
    <p:sldId id="260" r:id="rId3"/>
    <p:sldId id="257" r:id="rId4"/>
    <p:sldId id="269" r:id="rId5"/>
    <p:sldId id="259" r:id="rId6"/>
    <p:sldId id="261" r:id="rId7"/>
    <p:sldId id="276" r:id="rId8"/>
    <p:sldId id="262" r:id="rId9"/>
    <p:sldId id="271" r:id="rId10"/>
    <p:sldId id="266" r:id="rId11"/>
    <p:sldId id="267" r:id="rId12"/>
    <p:sldId id="275" r:id="rId13"/>
    <p:sldId id="264" r:id="rId14"/>
    <p:sldId id="268" r:id="rId15"/>
    <p:sldId id="274" r:id="rId16"/>
    <p:sldId id="273" r:id="rId17"/>
    <p:sldId id="272" r:id="rId18"/>
    <p:sldId id="270" r:id="rId19"/>
    <p:sldId id="277" r:id="rId20"/>
    <p:sldId id="26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31"/>
    <p:restoredTop sz="94660"/>
  </p:normalViewPr>
  <p:slideViewPr>
    <p:cSldViewPr snapToGrid="0" snapToObjects="1">
      <p:cViewPr varScale="1">
        <p:scale>
          <a:sx n="170" d="100"/>
          <a:sy n="170" d="100"/>
        </p:scale>
        <p:origin x="180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12/4/17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</a:t>
            </a:r>
            <a:r>
              <a:rPr lang="en-US" baseline="0" dirty="0" smtClean="0"/>
              <a:t> video delay, minimize (MARE)</a:t>
            </a:r>
          </a:p>
          <a:p>
            <a:r>
              <a:rPr lang="en-US" baseline="0" dirty="0" smtClean="0"/>
              <a:t>Pitch and roll more important for operational understanding (MARE)</a:t>
            </a:r>
          </a:p>
          <a:p>
            <a:r>
              <a:rPr lang="en-US" baseline="0" dirty="0" smtClean="0"/>
              <a:t>desire for current sensor</a:t>
            </a:r>
          </a:p>
          <a:p>
            <a:r>
              <a:rPr lang="en-US" baseline="0" dirty="0" smtClean="0"/>
              <a:t>rick - add turns counter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98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8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89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deck hands reduction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8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" y="6334315"/>
            <a:ext cx="9221360" cy="5869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3" y="6456298"/>
            <a:ext cx="2008939" cy="368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3" y="6456298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3" y="6456298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4316"/>
            <a:ext cx="9144001" cy="5236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3" y="6456298"/>
            <a:ext cx="2008939" cy="368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183" y="6456298"/>
            <a:ext cx="2008939" cy="3686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58183" y="6456298"/>
            <a:ext cx="2008939" cy="36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1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7" r:id="rId1"/>
    <p:sldLayoutId id="2147484458" r:id="rId2"/>
    <p:sldLayoutId id="2147484459" r:id="rId3"/>
    <p:sldLayoutId id="2147484460" r:id="rId4"/>
    <p:sldLayoutId id="2147484461" r:id="rId5"/>
    <p:sldLayoutId id="2147484462" r:id="rId6"/>
    <p:sldLayoutId id="2147484463" r:id="rId7"/>
    <p:sldLayoutId id="2147484464" r:id="rId8"/>
    <p:sldLayoutId id="2147484465" r:id="rId9"/>
    <p:sldLayoutId id="2147484466" r:id="rId10"/>
    <p:sldLayoutId id="2147484467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Relationship Id="rId3" Type="http://schemas.openxmlformats.org/officeDocument/2006/relationships/image" Target="../media/image9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BOS R2018A Concept Discussion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901704 Next Generation Observation Platform</a:t>
            </a:r>
          </a:p>
          <a:p>
            <a:r>
              <a:rPr lang="en-US" dirty="0" smtClean="0"/>
              <a:t>MBARI 2017 </a:t>
            </a:r>
            <a:r>
              <a:rPr lang="mr-IN" sz="1500" dirty="0" smtClean="0"/>
              <a:t>–</a:t>
            </a:r>
            <a:r>
              <a:rPr lang="en-US" sz="1500" dirty="0" smtClean="0"/>
              <a:t> C. </a:t>
            </a:r>
            <a:r>
              <a:rPr lang="en-US" sz="1500" dirty="0" err="1" smtClean="0"/>
              <a:t>Kecy</a:t>
            </a:r>
            <a:r>
              <a:rPr lang="en-US" sz="1500" dirty="0" smtClean="0"/>
              <a:t>, F. </a:t>
            </a:r>
            <a:r>
              <a:rPr lang="en-US" sz="1500" dirty="0" err="1" smtClean="0"/>
              <a:t>Cazenave</a:t>
            </a:r>
            <a:r>
              <a:rPr lang="en-US" sz="1500" dirty="0" smtClean="0"/>
              <a:t>, K. </a:t>
            </a:r>
            <a:r>
              <a:rPr lang="en-US" sz="1500" dirty="0" err="1" smtClean="0"/>
              <a:t>HeadLEY</a:t>
            </a:r>
            <a:r>
              <a:rPr lang="en-US" sz="1500" dirty="0" smtClean="0"/>
              <a:t>, E. Martin, C. Okuda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896" y="217156"/>
            <a:ext cx="4339349" cy="1450757"/>
          </a:xfrm>
        </p:spPr>
        <p:txBody>
          <a:bodyPr/>
          <a:lstStyle/>
          <a:p>
            <a:r>
              <a:rPr lang="en-US" dirty="0" smtClean="0"/>
              <a:t>Payload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38896" y="1845734"/>
            <a:ext cx="2939655" cy="402336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z="2200" dirty="0" smtClean="0"/>
              <a:t>Room for some as shown</a:t>
            </a:r>
          </a:p>
          <a:p>
            <a:pPr>
              <a:buFont typeface="Arial" charset="0"/>
              <a:buChar char="•"/>
            </a:pPr>
            <a:r>
              <a:rPr lang="en-US" sz="2200" dirty="0" smtClean="0"/>
              <a:t>Will still need handles in 2 of the 4 sectors</a:t>
            </a:r>
          </a:p>
          <a:p>
            <a:pPr>
              <a:buFont typeface="Arial" charset="0"/>
              <a:buChar char="•"/>
            </a:pPr>
            <a:r>
              <a:rPr lang="en-US" sz="2200" dirty="0" smtClean="0"/>
              <a:t>Displacement of 2 filled sectors ~40 </a:t>
            </a:r>
            <a:r>
              <a:rPr lang="en-US" sz="2200" dirty="0" err="1" smtClean="0"/>
              <a:t>lbs</a:t>
            </a:r>
            <a:endParaRPr lang="en-US" sz="2200" dirty="0" smtClean="0"/>
          </a:p>
          <a:p>
            <a:pPr>
              <a:buFont typeface="Arial" charset="0"/>
              <a:buChar char="•"/>
            </a:pPr>
            <a:r>
              <a:rPr lang="en-US" sz="2200" dirty="0" smtClean="0"/>
              <a:t>Best to remove lead for weight added.</a:t>
            </a:r>
          </a:p>
          <a:p>
            <a:pPr lvl="1">
              <a:buFont typeface="Arial" charset="0"/>
              <a:buChar char="•"/>
            </a:pP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551" y="356684"/>
            <a:ext cx="5829418" cy="5512410"/>
          </a:xfr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58783" y="5869094"/>
            <a:ext cx="2703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Top Down View BOS Main Housing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899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Tether Strength Selection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en-US" sz="2400" dirty="0" smtClean="0"/>
              <a:t>Max Design weight is 350-lbs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Working from existing design and adding a ~40-lbs payload margin, the tether will have a minimum working load of 530-lbf (SF 1.5) and a minimum breaking load of 2,700-lbf (SF 5xSWL).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Towing of the system should not exceed 5-knots.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At speeds greater than 2.5-knots, tow forces may begin to exceed the static lifting requirements of the system. </a:t>
            </a:r>
            <a:endParaRPr lang="en-US" sz="2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Tether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12" y="117241"/>
            <a:ext cx="5118056" cy="6623367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 smtClean="0"/>
              <a:t>FM021814-2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Doubled NBL (2,800-lbs) brings diameter to 0.394-in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Min Bend Radius 6-in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$4,880.00 for 400-m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All Requirements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0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6" y="344774"/>
            <a:ext cx="8169784" cy="58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4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3263708" cy="1450757"/>
          </a:xfrm>
        </p:spPr>
        <p:txBody>
          <a:bodyPr/>
          <a:lstStyle/>
          <a:p>
            <a:r>
              <a:rPr lang="en-US" dirty="0" smtClean="0"/>
              <a:t>Lift Specs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147156" cy="402336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Derived Requirements: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lift with force greater than SWL 600-lbf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lift with minimum speed 30-m/min 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Must brake higher than tether NBL 3,000-lbf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Storage of 400-m cable (includes working length &amp; 2 re-terminations)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Power Demand: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&lt; 2HP required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&lt; 10A likely for a electric winch on 220VAC1Ø.</a:t>
            </a:r>
          </a:p>
          <a:p>
            <a:pPr lvl="1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668" y="286710"/>
            <a:ext cx="4973070" cy="5582384"/>
          </a:xfr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38170" y="5869094"/>
            <a:ext cx="4905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220V1Ø AC current assuming a 75% </a:t>
            </a:r>
            <a:r>
              <a:rPr lang="en-US" sz="1400" smtClean="0"/>
              <a:t>electromechanical efficiency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200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Minimum Ratings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757903"/>
              </p:ext>
            </p:extLst>
          </p:nvPr>
        </p:nvGraphicFramePr>
        <p:xfrm>
          <a:off x="3225694" y="872744"/>
          <a:ext cx="5670968" cy="5171497"/>
        </p:xfrm>
        <a:graphic>
          <a:graphicData uri="http://schemas.openxmlformats.org/drawingml/2006/table">
            <a:tbl>
              <a:tblPr/>
              <a:tblGrid>
                <a:gridCol w="2835484"/>
                <a:gridCol w="2835484"/>
              </a:tblGrid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effectLst/>
                          <a:latin typeface="+mn-lt"/>
                        </a:rPr>
                        <a:t>Specification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>
                          <a:effectLst/>
                          <a:latin typeface="+mn-lt"/>
                        </a:rPr>
                        <a:t>Minimum Rating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Mechanical Power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  <a:cs typeface="+mj-cs"/>
                        </a:rPr>
                        <a:t>2</a:t>
                      </a:r>
                      <a:r>
                        <a:rPr lang="mr-IN" sz="1800" dirty="0" smtClean="0">
                          <a:effectLst/>
                          <a:latin typeface="+mn-lt"/>
                          <a:cs typeface="+mj-cs"/>
                        </a:rPr>
                        <a:t>-HP</a:t>
                      </a:r>
                      <a:endParaRPr lang="mr-IN" sz="1800" dirty="0">
                        <a:effectLst/>
                        <a:latin typeface="+mn-lt"/>
                        <a:cs typeface="+mj-cs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Dead-Lift Capacity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530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lbs</a:t>
                      </a:r>
                      <a:endParaRPr lang="mr-IN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Haul Rate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30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m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/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min</a:t>
                      </a:r>
                      <a:endParaRPr lang="mr-IN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Winch Brake Rating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dirty="0" smtClean="0">
                          <a:effectLst/>
                          <a:latin typeface="+mn-lt"/>
                        </a:rPr>
                        <a:t>2,700-lbs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Primary input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800" dirty="0">
                          <a:effectLst/>
                          <a:latin typeface="+mn-lt"/>
                        </a:rPr>
                        <a:t>1Ø </a:t>
                      </a:r>
                      <a:r>
                        <a:rPr lang="fi-FI" sz="1800" dirty="0" smtClean="0">
                          <a:effectLst/>
                          <a:latin typeface="+mn-lt"/>
                        </a:rPr>
                        <a:t>220-V </a:t>
                      </a:r>
                      <a:r>
                        <a:rPr lang="fi-FI" sz="1800" dirty="0" err="1">
                          <a:effectLst/>
                          <a:latin typeface="+mn-lt"/>
                        </a:rPr>
                        <a:t>or</a:t>
                      </a:r>
                      <a:r>
                        <a:rPr lang="fi-FI" sz="1800" dirty="0">
                          <a:effectLst/>
                          <a:latin typeface="+mn-lt"/>
                        </a:rPr>
                        <a:t> </a:t>
                      </a:r>
                      <a:r>
                        <a:rPr lang="fi-FI" sz="1800" dirty="0" smtClean="0">
                          <a:effectLst/>
                          <a:latin typeface="+mn-lt"/>
                        </a:rPr>
                        <a:t>110-V AC </a:t>
                      </a:r>
                      <a:r>
                        <a:rPr lang="fi-FI" sz="1800" dirty="0">
                          <a:effectLst/>
                          <a:latin typeface="+mn-lt"/>
                        </a:rPr>
                        <a:t>60-Hz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effectLst/>
                          <a:latin typeface="+mn-lt"/>
                        </a:rPr>
                        <a:t>Payout Counter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Desired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77516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Drum Capacity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1300-ft of 0.394-in OD PUR hybrid fiber/copper tether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effectLst/>
                          <a:latin typeface="+mn-lt"/>
                        </a:rPr>
                        <a:t>Drum &amp; Sheave Diameter</a:t>
                      </a: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mr-IN" sz="1800" dirty="0" smtClean="0">
                          <a:effectLst/>
                          <a:latin typeface="+mn-lt"/>
                        </a:rPr>
                        <a:t>??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13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mr-IN" sz="1800" dirty="0" err="1" smtClean="0">
                          <a:effectLst/>
                          <a:latin typeface="+mn-lt"/>
                        </a:rPr>
                        <a:t>in</a:t>
                      </a:r>
                      <a:r>
                        <a:rPr lang="mr-IN" sz="1800" dirty="0" smtClean="0">
                          <a:effectLst/>
                          <a:latin typeface="+mn-lt"/>
                        </a:rPr>
                        <a:t>¿¿</a:t>
                      </a:r>
                      <a:endParaRPr lang="en-US" sz="1800" dirty="0" smtClean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68667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Slip Ring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effectLst/>
                          <a:latin typeface="+mn-lt"/>
                        </a:rPr>
                        <a:t>2-pass 16</a:t>
                      </a:r>
                      <a:r>
                        <a:rPr lang="en-US" sz="1800" baseline="0" dirty="0" smtClean="0">
                          <a:effectLst/>
                          <a:latin typeface="+mn-lt"/>
                        </a:rPr>
                        <a:t>-AWG Electrical</a:t>
                      </a:r>
                    </a:p>
                    <a:p>
                      <a:pPr algn="l"/>
                      <a:r>
                        <a:rPr lang="en-US" sz="1800" baseline="0" dirty="0" smtClean="0">
                          <a:effectLst/>
                          <a:latin typeface="+mn-lt"/>
                        </a:rPr>
                        <a:t>1-pass SM Optical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106558" marR="106558" marT="49180" marB="4918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 Solution Trades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 Hauler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521559" cy="4141647"/>
          </a:xfrm>
        </p:spPr>
        <p:txBody>
          <a:bodyPr wrap="square">
            <a:spAutoFit/>
          </a:bodyPr>
          <a:lstStyle/>
          <a:p>
            <a:pPr>
              <a:buFont typeface="Courier New" charset="0"/>
              <a:buChar char="o"/>
            </a:pPr>
            <a:r>
              <a:rPr lang="en-US" dirty="0" smtClean="0"/>
              <a:t>Pros: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Removes slip-ring need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Essentially a </a:t>
            </a:r>
            <a:r>
              <a:rPr lang="en-US" dirty="0" err="1" smtClean="0"/>
              <a:t>Capstain</a:t>
            </a:r>
            <a:r>
              <a:rPr lang="en-US" dirty="0" smtClean="0"/>
              <a:t> solution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Low-cost ($3,000)</a:t>
            </a:r>
            <a:endParaRPr lang="en-US" dirty="0"/>
          </a:p>
          <a:p>
            <a:pPr>
              <a:buFont typeface="Courier New" charset="0"/>
              <a:buChar char="o"/>
            </a:pPr>
            <a:r>
              <a:rPr lang="en-US" dirty="0" smtClean="0"/>
              <a:t>Cons: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Bucket storage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Significant Weight reduction demanded.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Limited to 1/2” Cable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Manual Payout Counter</a:t>
            </a:r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Traditional Winch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Courier New" charset="0"/>
              <a:buChar char="o"/>
            </a:pPr>
            <a:r>
              <a:rPr lang="en-US" dirty="0" smtClean="0"/>
              <a:t>Pros: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Self contained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Safe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Bolt-down installation</a:t>
            </a:r>
            <a:endParaRPr lang="en-US" dirty="0" smtClean="0"/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>
              <a:buFont typeface="Courier New" charset="0"/>
              <a:buChar char="o"/>
            </a:pPr>
            <a:r>
              <a:rPr lang="en-US" dirty="0" smtClean="0"/>
              <a:t>Cons: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Higher Cost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Higher Maintenance Requirement</a:t>
            </a:r>
          </a:p>
          <a:p>
            <a:pPr lvl="1">
              <a:buFont typeface="Courier New" charset="0"/>
              <a:buChar char="o"/>
            </a:pPr>
            <a:r>
              <a:rPr lang="en-US" dirty="0" smtClean="0"/>
              <a:t>Requires Slip-ring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6" y="4983100"/>
            <a:ext cx="1243434" cy="1263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6344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Supplementary Slides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Okeanus</a:t>
            </a:r>
            <a:r>
              <a:rPr lang="en-US" dirty="0" smtClean="0"/>
              <a:t> (</a:t>
            </a:r>
            <a:r>
              <a:rPr lang="en-US" dirty="0" err="1" smtClean="0"/>
              <a:t>frm</a:t>
            </a:r>
            <a:r>
              <a:rPr lang="en-US" dirty="0" smtClean="0"/>
              <a:t>. SOS)</a:t>
            </a:r>
            <a:br>
              <a:rPr lang="en-US" dirty="0" smtClean="0"/>
            </a:br>
            <a:r>
              <a:rPr lang="en-US" dirty="0" smtClean="0"/>
              <a:t>ECO-2000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7119" y="3201090"/>
            <a:ext cx="4276881" cy="326169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5HP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Meets all other specs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261" y="320964"/>
            <a:ext cx="4246772" cy="283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1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Discuss Functional Requirements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Finalize Derived Requirements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System Performance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Telecommunication</a:t>
            </a:r>
            <a:endParaRPr lang="en-US" sz="2000" dirty="0"/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Power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Operational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Updated Trade Study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14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3" y="767934"/>
            <a:ext cx="8762035" cy="524300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Must be able to be deployed from ships of opportunity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 tethered system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a load bearing tether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launch and recovery quickly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operate in sea state </a:t>
            </a:r>
            <a:r>
              <a:rPr lang="en-US" dirty="0" smtClean="0"/>
              <a:t>two</a:t>
            </a:r>
            <a:r>
              <a:rPr lang="en-US" dirty="0"/>
              <a:t> 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land on rocky habitats with as little impact as possible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stay on bottom for five minutes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hopscotch (be towed) between sites during each dive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swappable bases for multiple sea floor </a:t>
            </a:r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Must </a:t>
            </a:r>
            <a:r>
              <a:rPr lang="en-US" dirty="0"/>
              <a:t>be able to record stereoscopic video in (near) 360 degrees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the ability to remotely control iris/ISO of the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adequate lighting for all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the ability to add in contextual sensors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attach transponder onto lander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have a downward looking camera to assist with positioning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downward video and lander depth to bridge and winch operator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provide live video topside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be able to record topside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provide synchronization between the multiple cameras</a:t>
            </a:r>
          </a:p>
          <a:p>
            <a:pPr>
              <a:buFont typeface="Arial" charset="0"/>
              <a:buChar char="•"/>
            </a:pPr>
            <a:r>
              <a:rPr lang="en-US" dirty="0"/>
              <a:t>Must combine meta-data (telemetry) into one file for each recording </a:t>
            </a:r>
            <a:r>
              <a:rPr lang="en-US" dirty="0" smtClean="0"/>
              <a:t>session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Altimeter sensor for </a:t>
            </a:r>
            <a:r>
              <a:rPr lang="en-US" smtClean="0"/>
              <a:t>safe approach operations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Telemetry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Integral sensors: lander depth and lander directional orientation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Lander pitch and roll are nice to haves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Connections for up to 4 additional sensors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Power: 12Vdc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 smtClean="0"/>
              <a:t>Comms</a:t>
            </a:r>
            <a:r>
              <a:rPr lang="en-US" dirty="0" smtClean="0"/>
              <a:t>: Serial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Sensor data viewable in real time topside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Live video from all 9 cameras available in real time topside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Recording performed topside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Downward looking camera available to bridge and winch operator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Primary reason for move to fiber, as 8 HD streams are ~11.6Gbps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2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Using 480VAC for power transmission down tether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1:4 topside transformer from shipboard 110VAC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Maximum power draw for lander no more than 1300 watts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1300 watts -&gt; 11 amps topside 110VAC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Worst case lights: 215 watts each (x5)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Nominal draw probably around 900 watts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Subsea AC:DC converters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Define acceptable power/voltage loss in tether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4:1 subsea transformer; &lt;10 volt loss on 110VAC subsea 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Cross sectional area of Copper vs power loss vs overall tether diameter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Minimum Cu: 16AWG: 1 pair, 18/20AWG: 2 pair, 22AWG: 3 pair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7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Tether Electrical Requirements</a:t>
            </a:r>
            <a:endParaRPr lang="en-US" sz="32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16AWG Cu minimum requirement for single pair.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36168" y="953086"/>
            <a:ext cx="5197743" cy="5534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Copper Losses</a:t>
            </a:r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16096"/>
              </p:ext>
            </p:extLst>
          </p:nvPr>
        </p:nvGraphicFramePr>
        <p:xfrm>
          <a:off x="3436168" y="1576909"/>
          <a:ext cx="5197743" cy="3392805"/>
        </p:xfrm>
        <a:graphic>
          <a:graphicData uri="http://schemas.openxmlformats.org/drawingml/2006/table">
            <a:tbl>
              <a:tblPr/>
              <a:tblGrid>
                <a:gridCol w="1078803"/>
                <a:gridCol w="609206"/>
                <a:gridCol w="786892"/>
                <a:gridCol w="951997"/>
                <a:gridCol w="875764"/>
                <a:gridCol w="895081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Wire Gauge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Pairs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Area (in^2)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Loss  (W)       (@ 1300W)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480V V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 (Volts)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120V V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 (Volts)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0.002012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0.003018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0.001608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0.003216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0.004824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0.006432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0.002560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0.005120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0.007680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0.010240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0.004060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0.008120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0.012180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0.016240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28372" y="4980532"/>
            <a:ext cx="404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Calculated using a length of 400 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02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Operational Requirements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charset="0"/>
              <a:buChar char="•"/>
            </a:pPr>
            <a:r>
              <a:rPr lang="en-US" sz="2400" dirty="0" smtClean="0"/>
              <a:t>Operate in</a:t>
            </a:r>
            <a:r>
              <a:rPr lang="en-US" sz="2400" dirty="0"/>
              <a:t> </a:t>
            </a:r>
            <a:r>
              <a:rPr lang="en-US" sz="2400" dirty="0" smtClean="0"/>
              <a:t>6-8 Foot Seas (SS2), 15 knots wind.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Conduct Surveys with 10-15 </a:t>
            </a:r>
            <a:r>
              <a:rPr lang="en-US" sz="2400" i="1" dirty="0" smtClean="0"/>
              <a:t>drops</a:t>
            </a:r>
            <a:r>
              <a:rPr lang="en-US" sz="2400" dirty="0" smtClean="0"/>
              <a:t> per </a:t>
            </a:r>
            <a:r>
              <a:rPr lang="en-US" sz="2400" i="1" dirty="0" smtClean="0"/>
              <a:t>site</a:t>
            </a:r>
            <a:r>
              <a:rPr lang="en-US" sz="2400" dirty="0" smtClean="0"/>
              <a:t> without bringing the BOS onboard.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A 12 hour day should achieve 5-10 </a:t>
            </a:r>
            <a:r>
              <a:rPr lang="en-US" sz="2400" i="1" dirty="0" smtClean="0"/>
              <a:t>sites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No more than 5-minutes per </a:t>
            </a:r>
            <a:r>
              <a:rPr lang="en-US" sz="2400" i="1" dirty="0" smtClean="0"/>
              <a:t>drop</a:t>
            </a:r>
            <a:r>
              <a:rPr lang="en-US" sz="2400" dirty="0" smtClean="0"/>
              <a:t>.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This leads to a requirement for how fast we can tow and how fast we can haul. </a:t>
            </a:r>
          </a:p>
          <a:p>
            <a:pPr lvl="1">
              <a:buFont typeface="Arial" charset="0"/>
              <a:buChar char="•"/>
            </a:pPr>
            <a:r>
              <a:rPr lang="en-US" sz="2400" dirty="0" smtClean="0"/>
              <a:t>Haul Speed directly affects the specification of any winch/lifting system power rating. 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96" y="434235"/>
            <a:ext cx="7874000" cy="5638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PROJECT 901704 NEXT GEN OBS LANDER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1670</TotalTime>
  <Words>1104</Words>
  <Application>Microsoft Macintosh PowerPoint</Application>
  <PresentationFormat>On-screen Show (4:3)</PresentationFormat>
  <Paragraphs>296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Calibri Light</vt:lpstr>
      <vt:lpstr>Courier New</vt:lpstr>
      <vt:lpstr>Mangal</vt:lpstr>
      <vt:lpstr>Arial</vt:lpstr>
      <vt:lpstr>Retrospect</vt:lpstr>
      <vt:lpstr>BOS R2018A Concept Discussion</vt:lpstr>
      <vt:lpstr>Summary</vt:lpstr>
      <vt:lpstr>Functional Requirements</vt:lpstr>
      <vt:lpstr>Functional Requirements</vt:lpstr>
      <vt:lpstr>Telemetry Requirements</vt:lpstr>
      <vt:lpstr>Power Requirements</vt:lpstr>
      <vt:lpstr>Tether Electrical Requirements</vt:lpstr>
      <vt:lpstr>Operational Requirements</vt:lpstr>
      <vt:lpstr>PowerPoint Presentation</vt:lpstr>
      <vt:lpstr>Payload</vt:lpstr>
      <vt:lpstr>Tether Strength Selection</vt:lpstr>
      <vt:lpstr>Potential Tether</vt:lpstr>
      <vt:lpstr>PowerPoint Presentation</vt:lpstr>
      <vt:lpstr>Lift Specs</vt:lpstr>
      <vt:lpstr>Winch Minimum Ratings</vt:lpstr>
      <vt:lpstr>Winch Solution Trades</vt:lpstr>
      <vt:lpstr>The End</vt:lpstr>
      <vt:lpstr>Supplementary Slides</vt:lpstr>
      <vt:lpstr>Okeanus (frm. SOS) ECO-2000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Eric Martin</cp:lastModifiedBy>
  <cp:revision>43</cp:revision>
  <cp:lastPrinted>2017-12-04T19:26:29Z</cp:lastPrinted>
  <dcterms:created xsi:type="dcterms:W3CDTF">2017-11-29T16:49:26Z</dcterms:created>
  <dcterms:modified xsi:type="dcterms:W3CDTF">2017-12-04T23:30:11Z</dcterms:modified>
</cp:coreProperties>
</file>