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8"/>
  </p:notesMasterIdLst>
  <p:sldIdLst>
    <p:sldId id="256" r:id="rId2"/>
    <p:sldId id="260" r:id="rId3"/>
    <p:sldId id="278" r:id="rId4"/>
    <p:sldId id="293" r:id="rId5"/>
    <p:sldId id="257" r:id="rId6"/>
    <p:sldId id="269" r:id="rId7"/>
    <p:sldId id="259" r:id="rId8"/>
    <p:sldId id="261" r:id="rId9"/>
    <p:sldId id="267" r:id="rId10"/>
    <p:sldId id="275" r:id="rId11"/>
    <p:sldId id="262" r:id="rId12"/>
    <p:sldId id="285" r:id="rId13"/>
    <p:sldId id="274" r:id="rId14"/>
    <p:sldId id="279" r:id="rId15"/>
    <p:sldId id="277" r:id="rId16"/>
    <p:sldId id="292" r:id="rId17"/>
    <p:sldId id="288" r:id="rId18"/>
    <p:sldId id="280" r:id="rId19"/>
    <p:sldId id="289" r:id="rId20"/>
    <p:sldId id="291" r:id="rId21"/>
    <p:sldId id="281" r:id="rId22"/>
    <p:sldId id="283" r:id="rId23"/>
    <p:sldId id="284" r:id="rId24"/>
    <p:sldId id="290" r:id="rId25"/>
    <p:sldId id="286" r:id="rId26"/>
    <p:sldId id="287" r:id="rId27"/>
    <p:sldId id="282" r:id="rId28"/>
    <p:sldId id="272" r:id="rId29"/>
    <p:sldId id="270" r:id="rId30"/>
    <p:sldId id="276" r:id="rId31"/>
    <p:sldId id="268" r:id="rId32"/>
    <p:sldId id="264" r:id="rId33"/>
    <p:sldId id="266" r:id="rId34"/>
    <p:sldId id="273" r:id="rId35"/>
    <p:sldId id="271" r:id="rId36"/>
    <p:sldId id="265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0"/>
    <p:restoredTop sz="94676"/>
  </p:normalViewPr>
  <p:slideViewPr>
    <p:cSldViewPr snapToGrid="0" snapToObjects="1">
      <p:cViewPr varScale="1">
        <p:scale>
          <a:sx n="145" d="100"/>
          <a:sy n="145" d="100"/>
        </p:scale>
        <p:origin x="404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1/4/18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</a:t>
            </a:r>
            <a:r>
              <a:rPr lang="en-US" baseline="0" dirty="0" smtClean="0"/>
              <a:t> video delay, minimize (MARE)</a:t>
            </a:r>
          </a:p>
          <a:p>
            <a:r>
              <a:rPr lang="en-US" baseline="0" dirty="0" smtClean="0"/>
              <a:t>Pitch and roll more important for operational understanding (MARE)</a:t>
            </a:r>
          </a:p>
          <a:p>
            <a:r>
              <a:rPr lang="en-US" baseline="0" dirty="0" smtClean="0"/>
              <a:t>desire for current sensor</a:t>
            </a:r>
          </a:p>
          <a:p>
            <a:r>
              <a:rPr lang="en-US" baseline="0" dirty="0" smtClean="0"/>
              <a:t>rick - add turns counter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98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8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deck hands reduction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8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8184" y="6456300"/>
            <a:ext cx="2008939" cy="3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tiff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tiff"/><Relationship Id="rId3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3" Type="http://schemas.openxmlformats.org/officeDocument/2006/relationships/image" Target="../media/image15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BOS R2018A Handling System</a:t>
            </a:r>
            <a:br>
              <a:rPr lang="en-US" dirty="0" smtClean="0"/>
            </a:br>
            <a:r>
              <a:rPr lang="en-US" dirty="0" smtClean="0"/>
              <a:t>Critical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901704 Next Generation Observation Platform</a:t>
            </a:r>
          </a:p>
          <a:p>
            <a:r>
              <a:rPr lang="en-US" dirty="0" smtClean="0"/>
              <a:t>MBARI 2018 </a:t>
            </a:r>
            <a:r>
              <a:rPr lang="mr-IN" sz="1500" dirty="0"/>
              <a:t>–</a:t>
            </a:r>
            <a:r>
              <a:rPr lang="en-US" sz="1500" dirty="0"/>
              <a:t> C. </a:t>
            </a:r>
            <a:r>
              <a:rPr lang="en-US" sz="1500" dirty="0" err="1"/>
              <a:t>Kecy</a:t>
            </a:r>
            <a:r>
              <a:rPr lang="en-US" sz="1500" dirty="0"/>
              <a:t>, F. </a:t>
            </a:r>
            <a:r>
              <a:rPr lang="en-US" sz="1500" dirty="0" err="1"/>
              <a:t>Cazenave</a:t>
            </a:r>
            <a:r>
              <a:rPr lang="en-US" sz="1500" dirty="0"/>
              <a:t>, K. </a:t>
            </a:r>
            <a:r>
              <a:rPr lang="en-US" sz="1500" dirty="0" err="1"/>
              <a:t>HeadLEY</a:t>
            </a:r>
            <a:r>
              <a:rPr lang="en-US" sz="1500" dirty="0"/>
              <a:t>, E. Martin, C. Okuda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Tether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12" y="117243"/>
            <a:ext cx="5118056" cy="6623367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 smtClean="0"/>
              <a:t>FM021814-2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Doubled NBL (2,800-lbs) brings diameter to 0.394-in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Min Bend Radius 6-in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$4,880.00 for 400-m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80-lbf/</a:t>
            </a:r>
            <a:r>
              <a:rPr lang="en-US" dirty="0" err="1" smtClean="0"/>
              <a:t>kft</a:t>
            </a:r>
            <a:r>
              <a:rPr lang="en-US" dirty="0" smtClean="0"/>
              <a:t> (air) | 27-lbf/</a:t>
            </a:r>
            <a:r>
              <a:rPr lang="en-US" dirty="0" err="1" smtClean="0"/>
              <a:t>kft</a:t>
            </a:r>
            <a:r>
              <a:rPr lang="en-US" dirty="0" smtClean="0"/>
              <a:t> (</a:t>
            </a:r>
            <a:r>
              <a:rPr lang="en-US" dirty="0" err="1" smtClean="0"/>
              <a:t>sw</a:t>
            </a:r>
            <a:r>
              <a:rPr lang="en-US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All Requirements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(Operational)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/>
              <a:t>Operate in 6-8 Foot Seas (SS2), 15 knots wind.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Operations:</a:t>
            </a:r>
          </a:p>
          <a:p>
            <a:pPr lvl="2">
              <a:buFont typeface="Arial" charset="0"/>
              <a:buChar char="•"/>
            </a:pPr>
            <a:r>
              <a:rPr lang="en-US" sz="2000" dirty="0" smtClean="0"/>
              <a:t>Conduct Surveys </a:t>
            </a:r>
            <a:r>
              <a:rPr lang="en-US" sz="2000" dirty="0"/>
              <a:t>with 10-15 </a:t>
            </a:r>
            <a:r>
              <a:rPr lang="en-US" sz="2000" i="1" dirty="0"/>
              <a:t>drops</a:t>
            </a:r>
            <a:r>
              <a:rPr lang="en-US" sz="2000" dirty="0"/>
              <a:t> per </a:t>
            </a:r>
            <a:r>
              <a:rPr lang="en-US" sz="2000" i="1" dirty="0"/>
              <a:t>site</a:t>
            </a:r>
            <a:r>
              <a:rPr lang="en-US" sz="2000" dirty="0"/>
              <a:t> without bringing the BOS onboard.</a:t>
            </a:r>
          </a:p>
          <a:p>
            <a:pPr lvl="2">
              <a:buFont typeface="Arial" charset="0"/>
              <a:buChar char="•"/>
            </a:pPr>
            <a:r>
              <a:rPr lang="en-US" sz="2000" dirty="0"/>
              <a:t>A 12 hour day should achieve 5-10 </a:t>
            </a:r>
            <a:r>
              <a:rPr lang="en-US" sz="2000" i="1" dirty="0" smtClean="0"/>
              <a:t>sites.</a:t>
            </a:r>
            <a:endParaRPr lang="en-US" sz="2000" i="1" dirty="0"/>
          </a:p>
          <a:p>
            <a:pPr lvl="2">
              <a:buFont typeface="Arial" charset="0"/>
              <a:buChar char="•"/>
            </a:pPr>
            <a:r>
              <a:rPr lang="en-US" sz="2000" dirty="0"/>
              <a:t>No more than 5-minutes </a:t>
            </a:r>
            <a:r>
              <a:rPr lang="en-US" sz="2000" dirty="0" smtClean="0"/>
              <a:t>on-bottom per </a:t>
            </a:r>
            <a:r>
              <a:rPr lang="en-US" sz="2000" i="1" dirty="0"/>
              <a:t>drop</a:t>
            </a:r>
            <a:r>
              <a:rPr lang="en-US" sz="2000" dirty="0"/>
              <a:t>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30 m/min for hauling is optimal.</a:t>
            </a:r>
            <a:endParaRPr lang="en-US" sz="2400" dirty="0"/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System must transport via truck/trailer. 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Must operate on </a:t>
            </a:r>
            <a:r>
              <a:rPr lang="en-US" sz="2400" i="1" dirty="0" smtClean="0"/>
              <a:t>ships of opportunity</a:t>
            </a:r>
            <a:r>
              <a:rPr lang="en-US" sz="2400" dirty="0" smtClean="0"/>
              <a:t>, i.e. </a:t>
            </a:r>
            <a:endParaRPr lang="en-US" sz="2400" dirty="0"/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Ships of Opportunity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51" y="2227200"/>
            <a:ext cx="8720418" cy="339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3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Minimum Ratings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022052"/>
              </p:ext>
            </p:extLst>
          </p:nvPr>
        </p:nvGraphicFramePr>
        <p:xfrm>
          <a:off x="3225694" y="872746"/>
          <a:ext cx="5670968" cy="5171497"/>
        </p:xfrm>
        <a:graphic>
          <a:graphicData uri="http://schemas.openxmlformats.org/drawingml/2006/table">
            <a:tbl>
              <a:tblPr/>
              <a:tblGrid>
                <a:gridCol w="2835484"/>
                <a:gridCol w="2835484"/>
              </a:tblGrid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effectLst/>
                          <a:latin typeface="+mn-lt"/>
                        </a:rPr>
                        <a:t>Specification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>
                          <a:effectLst/>
                          <a:latin typeface="+mn-lt"/>
                        </a:rPr>
                        <a:t>Minimum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Mechanical Power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  <a:cs typeface="+mj-cs"/>
                        </a:rPr>
                        <a:t>2</a:t>
                      </a:r>
                      <a:r>
                        <a:rPr lang="mr-IN" sz="1800" dirty="0" smtClean="0">
                          <a:effectLst/>
                          <a:latin typeface="+mn-lt"/>
                          <a:cs typeface="+mj-cs"/>
                        </a:rPr>
                        <a:t>-HP</a:t>
                      </a:r>
                      <a:endParaRPr lang="mr-IN" sz="1800" dirty="0">
                        <a:effectLst/>
                        <a:latin typeface="+mn-lt"/>
                        <a:cs typeface="+mj-cs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Dead-Lift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530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lbs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Haul Rate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min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Winch Brake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 smtClean="0">
                          <a:effectLst/>
                          <a:latin typeface="+mn-lt"/>
                        </a:rPr>
                        <a:t>2,700-lbs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Primary input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800" dirty="0">
                          <a:effectLst/>
                          <a:latin typeface="+mn-lt"/>
                        </a:rPr>
                        <a:t>1Ø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220-V </a:t>
                      </a:r>
                      <a:r>
                        <a:rPr lang="fi-FI" sz="1800" dirty="0" err="1">
                          <a:effectLst/>
                          <a:latin typeface="+mn-lt"/>
                        </a:rPr>
                        <a:t>or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110-V AC 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60-Hz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effectLst/>
                          <a:latin typeface="+mn-lt"/>
                        </a:rPr>
                        <a:t>Payout Counter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Desired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77516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1300-ft of 0.394-in OD PUR hybrid fiber/copper tether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&amp; Sheave Diameter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12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in</a:t>
                      </a:r>
                      <a:endParaRPr lang="en-US" sz="1800" dirty="0" smtClean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Slip Ring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2-pass 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480VAC</a:t>
                      </a:r>
                      <a:r>
                        <a:rPr lang="en-US" sz="1800" baseline="0" dirty="0" smtClean="0">
                          <a:effectLst/>
                          <a:latin typeface="+mn-lt"/>
                        </a:rPr>
                        <a:t> 3A Electrical</a:t>
                      </a:r>
                      <a:endParaRPr lang="en-US" sz="1800" baseline="0" dirty="0" smtClean="0">
                        <a:effectLst/>
                        <a:latin typeface="+mn-lt"/>
                      </a:endParaRPr>
                    </a:p>
                    <a:p>
                      <a:pPr algn="l"/>
                      <a:r>
                        <a:rPr lang="en-US" sz="1800" baseline="0" dirty="0" smtClean="0">
                          <a:effectLst/>
                          <a:latin typeface="+mn-lt"/>
                        </a:rPr>
                        <a:t>1-pass SM Optical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" y="-945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latin typeface="Arial" charset="0"/>
              </a:rPr>
              <a:t/>
            </a:r>
            <a:br>
              <a:rPr lang="en-US" altLang="en-US">
                <a:latin typeface="Arial" charset="0"/>
              </a:rPr>
            </a:br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Selection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 The mechanical loads of the system drives options away from common compact ROV solutions, but the larger drum requirement drives away from compact CTD and tow system systems as well.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 No standard systems meet all requirements, but some can be modified.</a:t>
            </a:r>
          </a:p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4 Vendor solicited (</a:t>
            </a:r>
            <a:r>
              <a:rPr lang="en-US" dirty="0" err="1" smtClean="0"/>
              <a:t>MacArtney</a:t>
            </a:r>
            <a:r>
              <a:rPr lang="en-US" dirty="0" smtClean="0"/>
              <a:t>, </a:t>
            </a:r>
            <a:r>
              <a:rPr lang="en-US" dirty="0" err="1" smtClean="0"/>
              <a:t>Okeanus</a:t>
            </a:r>
            <a:r>
              <a:rPr lang="en-US" dirty="0" smtClean="0"/>
              <a:t>, Interocean, and Brock @ OI)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Interocean has not completed </a:t>
            </a:r>
            <a:r>
              <a:rPr lang="en-US" dirty="0" smtClean="0"/>
              <a:t>full quote but full spec has been provided.</a:t>
            </a:r>
            <a:endParaRPr lang="en-US" dirty="0" smtClean="0"/>
          </a:p>
          <a:p>
            <a:pPr lvl="1">
              <a:buFont typeface="Arial" charset="0"/>
              <a:buChar char="•"/>
            </a:pPr>
            <a:r>
              <a:rPr lang="en-US" dirty="0" err="1" smtClean="0"/>
              <a:t>MacArtney’s</a:t>
            </a:r>
            <a:r>
              <a:rPr lang="en-US" dirty="0" smtClean="0"/>
              <a:t> standard options are expensive and not as </a:t>
            </a:r>
            <a:r>
              <a:rPr lang="en-US" dirty="0" smtClean="0"/>
              <a:t>flexible, no single phase power options exist.</a:t>
            </a:r>
            <a:endParaRPr lang="en-US" dirty="0" smtClean="0"/>
          </a:p>
          <a:p>
            <a:pPr lvl="1">
              <a:buFont typeface="Arial" charset="0"/>
              <a:buChar char="•"/>
            </a:pPr>
            <a:r>
              <a:rPr lang="en-US" dirty="0" smtClean="0"/>
              <a:t>Brock only had large reels, that while inexpensive, would results in less reliability and more external sensors and costs. </a:t>
            </a:r>
          </a:p>
          <a:p>
            <a:pPr lvl="1">
              <a:buFont typeface="Arial" charset="0"/>
              <a:buChar char="•"/>
            </a:pPr>
            <a:r>
              <a:rPr lang="en-US" dirty="0" err="1" smtClean="0"/>
              <a:t>Okeanus</a:t>
            </a:r>
            <a:r>
              <a:rPr lang="en-US" dirty="0" smtClean="0"/>
              <a:t> has been very responsive and down-scaled a larger system to accommodate the lower power requirements demanded by ships-of-opportunity.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3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Okeanus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ECO-2000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261" y="320964"/>
            <a:ext cx="4246772" cy="283279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Requirements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Best Fleet Angle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Self-contained counter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UNOLS option (adaptor plate and cert doc)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1Ø220V 10A 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Optional </a:t>
            </a:r>
            <a:r>
              <a:rPr lang="en-US" dirty="0" err="1" smtClean="0"/>
              <a:t>Liebus</a:t>
            </a:r>
            <a:r>
              <a:rPr lang="en-US" dirty="0" smtClean="0"/>
              <a:t> Shell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Can integrate Focal/Alpha slip ring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3287486"/>
            <a:ext cx="4429109" cy="260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InterOcean</a:t>
            </a:r>
            <a:r>
              <a:rPr lang="en-US" dirty="0" smtClean="0"/>
              <a:t> Model 1673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548218" cy="3379124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Requirements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Aluminum Body (700-lbs)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 little slower, 28 m/min bare drum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Machined </a:t>
            </a:r>
            <a:r>
              <a:rPr lang="en-US" dirty="0" err="1" smtClean="0"/>
              <a:t>Leibus</a:t>
            </a:r>
            <a:r>
              <a:rPr lang="en-US" dirty="0" smtClean="0"/>
              <a:t> grooves on drum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4’ Cube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108" y="328271"/>
            <a:ext cx="4161864" cy="2597809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2323" y="3092823"/>
            <a:ext cx="3495030" cy="33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723" y="1149632"/>
            <a:ext cx="1762180" cy="117545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Okeanus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DT Marine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Requirements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Poor </a:t>
            </a:r>
            <a:r>
              <a:rPr lang="en-US" dirty="0" err="1" smtClean="0"/>
              <a:t>Levelwind</a:t>
            </a:r>
            <a:r>
              <a:rPr lang="en-US" dirty="0" smtClean="0"/>
              <a:t> System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No counter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22 m/min (slower)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1Ø220V 10A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Aluminum (350lbs</a:t>
            </a:r>
            <a:r>
              <a:rPr lang="en-US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Hydraulic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$14,500.00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1027" name="Picture 3" descr="age1image37072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1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ge1image16348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1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8755" y="223467"/>
            <a:ext cx="4415245" cy="608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5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 Ring Selection	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Slip ring is 2-pass electrical, single SM fiber pass.</a:t>
            </a:r>
          </a:p>
          <a:p>
            <a:pPr lvl="1"/>
            <a:r>
              <a:rPr lang="en-US" dirty="0" smtClean="0"/>
              <a:t>3 Vendors Solicited:</a:t>
            </a:r>
          </a:p>
          <a:p>
            <a:pPr lvl="2"/>
            <a:r>
              <a:rPr lang="en-US" dirty="0" smtClean="0"/>
              <a:t>Moog/Focal</a:t>
            </a:r>
          </a:p>
          <a:p>
            <a:pPr lvl="2"/>
            <a:r>
              <a:rPr lang="en-US" dirty="0" smtClean="0"/>
              <a:t>Alpha</a:t>
            </a:r>
          </a:p>
          <a:p>
            <a:pPr lvl="2"/>
            <a:r>
              <a:rPr lang="en-US" dirty="0" err="1" smtClean="0"/>
              <a:t>Moflon</a:t>
            </a:r>
            <a:endParaRPr lang="en-US" dirty="0"/>
          </a:p>
          <a:p>
            <a:pPr lvl="1"/>
            <a:r>
              <a:rPr lang="en-US" dirty="0" smtClean="0"/>
              <a:t>Alpha and Moog seem interchangeable in size and capability, with Moog being the highest build quality. Both would terminate easily via pipe fittings into junction boxes.</a:t>
            </a:r>
          </a:p>
          <a:p>
            <a:pPr lvl="1"/>
            <a:r>
              <a:rPr lang="en-US" dirty="0" err="1" smtClean="0"/>
              <a:t>Moflon</a:t>
            </a:r>
            <a:r>
              <a:rPr lang="en-US" dirty="0" smtClean="0"/>
              <a:t> is the least expensive ($900) but may not mount as easily. </a:t>
            </a:r>
          </a:p>
          <a:p>
            <a:pPr lvl="2"/>
            <a:r>
              <a:rPr lang="en-US" dirty="0" smtClean="0"/>
              <a:t>With more time a test purchase would be advisable. </a:t>
            </a:r>
            <a:endParaRPr lang="en-US" dirty="0"/>
          </a:p>
          <a:p>
            <a:pPr lvl="2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6509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Alpha Model 343	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3" y="937549"/>
            <a:ext cx="7691903" cy="497711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693" y="0"/>
            <a:ext cx="2849301" cy="158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dirty="0"/>
              <a:t>Functional Requirements Review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Relevant </a:t>
            </a:r>
            <a:r>
              <a:rPr lang="en-US" sz="2400" dirty="0"/>
              <a:t>Derived Requirements (2017 Concept Discussion)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System Components Review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Tether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Winch</a:t>
            </a:r>
          </a:p>
          <a:p>
            <a:pPr lvl="1">
              <a:buFont typeface="Arial" charset="0"/>
              <a:buChar char="•"/>
            </a:pPr>
            <a:r>
              <a:rPr lang="en-US" sz="2200" dirty="0"/>
              <a:t>Sheave</a:t>
            </a:r>
            <a:endParaRPr lang="en-US" sz="2400" dirty="0"/>
          </a:p>
          <a:p>
            <a:pPr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5329" y="183165"/>
            <a:ext cx="7543800" cy="1449387"/>
          </a:xfrm>
        </p:spPr>
        <p:txBody>
          <a:bodyPr/>
          <a:lstStyle/>
          <a:p>
            <a:r>
              <a:rPr lang="en-US" dirty="0" smtClean="0"/>
              <a:t>Focal Model 180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5" name="Picture 1" descr="age1image845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0" y="802782"/>
            <a:ext cx="8475562" cy="548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59" y="0"/>
            <a:ext cx="3623060" cy="14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96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 Ring Comparison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0922" y="1857838"/>
            <a:ext cx="7042968" cy="42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Sheave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36680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Sherman &amp; Reilly 74 Series</a:t>
            </a:r>
          </a:p>
          <a:p>
            <a:pPr lvl="1"/>
            <a:r>
              <a:rPr lang="en-US" dirty="0" smtClean="0"/>
              <a:t>12” Diameter</a:t>
            </a:r>
          </a:p>
          <a:p>
            <a:pPr lvl="1"/>
            <a:r>
              <a:rPr lang="en-US" dirty="0" smtClean="0"/>
              <a:t>Aluminum</a:t>
            </a:r>
          </a:p>
          <a:p>
            <a:pPr lvl="1"/>
            <a:r>
              <a:rPr lang="en-US" dirty="0" smtClean="0"/>
              <a:t>6,500-lbf SWL</a:t>
            </a:r>
          </a:p>
          <a:p>
            <a:pPr lvl="1"/>
            <a:r>
              <a:rPr lang="en-US" dirty="0" smtClean="0"/>
              <a:t>0.6” Groove radius (tether 0.39)</a:t>
            </a:r>
          </a:p>
          <a:p>
            <a:pPr lvl="1"/>
            <a:r>
              <a:rPr lang="en-US" dirty="0" smtClean="0"/>
              <a:t>Can go larger, but groove radius opens</a:t>
            </a:r>
          </a:p>
          <a:p>
            <a:pPr lvl="1"/>
            <a:r>
              <a:rPr lang="en-US" dirty="0" smtClean="0"/>
              <a:t>$589.00</a:t>
            </a:r>
          </a:p>
          <a:p>
            <a:r>
              <a:rPr lang="en-US" dirty="0" err="1" smtClean="0"/>
              <a:t>Okeanus</a:t>
            </a:r>
            <a:r>
              <a:rPr lang="en-US" dirty="0" smtClean="0"/>
              <a:t> Eco-Sheave</a:t>
            </a:r>
          </a:p>
          <a:p>
            <a:pPr lvl="1"/>
            <a:r>
              <a:rPr lang="en-US" dirty="0" smtClean="0"/>
              <a:t>12”</a:t>
            </a:r>
          </a:p>
          <a:p>
            <a:pPr lvl="1"/>
            <a:r>
              <a:rPr lang="en-US" dirty="0" smtClean="0"/>
              <a:t>Steel/</a:t>
            </a:r>
            <a:r>
              <a:rPr lang="en-US" dirty="0" err="1" smtClean="0"/>
              <a:t>Delrin</a:t>
            </a:r>
            <a:endParaRPr lang="en-US" dirty="0" smtClean="0"/>
          </a:p>
          <a:p>
            <a:pPr lvl="1"/>
            <a:r>
              <a:rPr lang="en-US" dirty="0" smtClean="0"/>
              <a:t>2,000-lbf SWL</a:t>
            </a:r>
          </a:p>
          <a:p>
            <a:pPr lvl="1"/>
            <a:r>
              <a:rPr lang="en-US" dirty="0" smtClean="0"/>
              <a:t>Specified Groove Width</a:t>
            </a:r>
          </a:p>
          <a:p>
            <a:pPr lvl="1"/>
            <a:r>
              <a:rPr lang="en-US" dirty="0" smtClean="0"/>
              <a:t>Cable-keeper option</a:t>
            </a:r>
          </a:p>
          <a:p>
            <a:pPr lvl="1"/>
            <a:r>
              <a:rPr lang="en-US" dirty="0" smtClean="0"/>
              <a:t>$</a:t>
            </a:r>
            <a:r>
              <a:rPr lang="en-US" dirty="0" smtClean="0"/>
              <a:t>2,295.00</a:t>
            </a:r>
          </a:p>
          <a:p>
            <a:r>
              <a:rPr lang="en-US" dirty="0" smtClean="0"/>
              <a:t>Interocean </a:t>
            </a:r>
          </a:p>
          <a:p>
            <a:pPr lvl="1"/>
            <a:r>
              <a:rPr lang="en-US" dirty="0" smtClean="0"/>
              <a:t>12” Instrumented</a:t>
            </a:r>
          </a:p>
          <a:p>
            <a:pPr lvl="1"/>
            <a:r>
              <a:rPr lang="en-US" dirty="0" smtClean="0"/>
              <a:t>Steel/</a:t>
            </a:r>
            <a:r>
              <a:rPr lang="en-US" dirty="0" err="1" smtClean="0"/>
              <a:t>Delrin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Cost Included with winch estimate</a:t>
            </a:r>
            <a:endParaRPr lang="en-US" dirty="0" smtClean="0"/>
          </a:p>
          <a:p>
            <a:r>
              <a:rPr lang="en-US" dirty="0" smtClean="0"/>
              <a:t>Question: What is the best tolerance for groove radii specifications?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07618" y="1985901"/>
            <a:ext cx="1903639" cy="16562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618" y="4232837"/>
            <a:ext cx="2762258" cy="13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System Budget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960" y="2344809"/>
            <a:ext cx="7658515" cy="285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A brief survey of car trailers apply the following limits on total towable system weights:</a:t>
            </a:r>
            <a:endParaRPr lang="en-US" dirty="0"/>
          </a:p>
          <a:p>
            <a:pPr lvl="1">
              <a:buFont typeface="Arial" charset="0"/>
              <a:buChar char="•"/>
            </a:pPr>
            <a:r>
              <a:rPr lang="en-US" dirty="0" smtClean="0"/>
              <a:t>2-Wheel Trailers support ~3,000-LBS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4-Wheel Trailers support ~6,000-LBS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Weight Estimates for Budgeted System: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 lvl="1"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200014"/>
              </p:ext>
            </p:extLst>
          </p:nvPr>
        </p:nvGraphicFramePr>
        <p:xfrm>
          <a:off x="2560240" y="3752427"/>
          <a:ext cx="4025900" cy="22250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71700"/>
                <a:gridCol w="1854200"/>
              </a:tblGrid>
              <a:tr h="266700">
                <a:tc>
                  <a:txBody>
                    <a:bodyPr/>
                    <a:lstStyle/>
                    <a:p>
                      <a:pPr rtl="0" fontAlgn="b"/>
                      <a:r>
                        <a:rPr lang="en-US" b="1" dirty="0">
                          <a:effectLst/>
                        </a:rPr>
                        <a:t>Item</a:t>
                      </a:r>
                    </a:p>
                  </a:txBody>
                  <a:tcPr marL="38100" marR="38100" marT="25400" marB="254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b="1" dirty="0">
                          <a:effectLst/>
                        </a:rPr>
                        <a:t>Weight (</a:t>
                      </a:r>
                      <a:r>
                        <a:rPr lang="en-US" b="1" dirty="0" err="1">
                          <a:effectLst/>
                        </a:rPr>
                        <a:t>lbs</a:t>
                      </a:r>
                      <a:r>
                        <a:rPr lang="en-US" b="1" dirty="0">
                          <a:effectLst/>
                        </a:rPr>
                        <a:t>)</a:t>
                      </a:r>
                    </a:p>
                  </a:txBody>
                  <a:tcPr marL="38100" marR="38100" marT="25400" marB="254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rtl="0" fontAlgn="b"/>
                      <a:r>
                        <a:rPr lang="en-US" dirty="0">
                          <a:effectLst/>
                        </a:rPr>
                        <a:t>ECO 2000 Winch</a:t>
                      </a:r>
                    </a:p>
                  </a:txBody>
                  <a:tcPr marL="38100" marR="38100" marT="25400" marB="254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i-FI" dirty="0">
                          <a:effectLst/>
                        </a:rPr>
                        <a:t>1,170</a:t>
                      </a:r>
                    </a:p>
                  </a:txBody>
                  <a:tcPr marL="38100" marR="38100" marT="25400" marB="254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rtl="0" fontAlgn="b"/>
                      <a:r>
                        <a:rPr lang="en-US">
                          <a:effectLst/>
                        </a:rPr>
                        <a:t>BOS System</a:t>
                      </a: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>
                          <a:effectLst/>
                        </a:rPr>
                        <a:t>350</a:t>
                      </a:r>
                    </a:p>
                  </a:txBody>
                  <a:tcPr marL="38100" marR="38100" marT="25400" marB="25400" anchor="b"/>
                </a:tc>
              </a:tr>
              <a:tr h="266700">
                <a:tc>
                  <a:txBody>
                    <a:bodyPr/>
                    <a:lstStyle/>
                    <a:p>
                      <a:pPr rtl="0" fontAlgn="b"/>
                      <a:r>
                        <a:rPr lang="en-US">
                          <a:effectLst/>
                        </a:rPr>
                        <a:t>Tether (80-lbs/kft)</a:t>
                      </a: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>
                          <a:effectLst/>
                        </a:rPr>
                        <a:t>104.96</a:t>
                      </a:r>
                    </a:p>
                  </a:txBody>
                  <a:tcPr marL="38100" marR="38100" marT="25400" marB="25400" anchor="b"/>
                </a:tc>
              </a:tr>
              <a:tr h="266700">
                <a:tc>
                  <a:txBody>
                    <a:bodyPr/>
                    <a:lstStyle/>
                    <a:p>
                      <a:pPr rtl="0" fontAlgn="b"/>
                      <a:r>
                        <a:rPr lang="en-US">
                          <a:effectLst/>
                        </a:rPr>
                        <a:t>Crates/Covers (estimated)</a:t>
                      </a:r>
                    </a:p>
                  </a:txBody>
                  <a:tcPr marL="38100" marR="38100" marT="25400" marB="254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200</a:t>
                      </a:r>
                    </a:p>
                  </a:txBody>
                  <a:tcPr marL="38100" marR="38100" marT="25400" marB="254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b="1" dirty="0">
                          <a:effectLst/>
                        </a:rPr>
                        <a:t>Total:</a:t>
                      </a:r>
                    </a:p>
                  </a:txBody>
                  <a:tcPr marL="38100" marR="38100" marT="25400" marB="254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i-FI" dirty="0">
                          <a:effectLst/>
                        </a:rPr>
                        <a:t>1,825</a:t>
                      </a:r>
                    </a:p>
                  </a:txBody>
                  <a:tcPr marL="38100" marR="38100" marT="25400" marB="254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6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 Option: </a:t>
            </a:r>
            <a:r>
              <a:rPr lang="en-US" dirty="0" err="1" smtClean="0"/>
              <a:t>Seaconn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153" y="1955734"/>
            <a:ext cx="1748036" cy="4022725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822959" y="2122631"/>
            <a:ext cx="3897147" cy="33508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Seaconn</a:t>
            </a:r>
            <a:r>
              <a:rPr lang="en-US" dirty="0" smtClean="0"/>
              <a:t> </a:t>
            </a:r>
            <a:r>
              <a:rPr lang="en-US" dirty="0" err="1" smtClean="0"/>
              <a:t>MiniCon</a:t>
            </a:r>
            <a:r>
              <a:rPr lang="en-US" dirty="0" smtClean="0"/>
              <a:t> with Fiber Optics</a:t>
            </a:r>
          </a:p>
          <a:p>
            <a:pPr lvl="1"/>
            <a:r>
              <a:rPr lang="en-US" dirty="0" smtClean="0"/>
              <a:t>CCPL potted to tether (Manufacturer)</a:t>
            </a:r>
          </a:p>
          <a:p>
            <a:pPr lvl="1"/>
            <a:r>
              <a:rPr lang="en-US" dirty="0" smtClean="0"/>
              <a:t>FCRL on lander endcap</a:t>
            </a:r>
          </a:p>
          <a:p>
            <a:pPr lvl="1"/>
            <a:r>
              <a:rPr lang="en-US" dirty="0" smtClean="0"/>
              <a:t>Insert: 2 FO and 2#16</a:t>
            </a:r>
          </a:p>
          <a:p>
            <a:pPr lvl="1"/>
            <a:r>
              <a:rPr lang="en-US" dirty="0" smtClean="0"/>
              <a:t>Simple and space efficient</a:t>
            </a:r>
          </a:p>
          <a:p>
            <a:pPr lvl="1"/>
            <a:r>
              <a:rPr lang="en-US" dirty="0" smtClean="0"/>
              <a:t>Cannot service in the field</a:t>
            </a:r>
          </a:p>
          <a:p>
            <a:pPr lvl="1"/>
            <a:r>
              <a:rPr lang="en-US" dirty="0" smtClean="0"/>
              <a:t>Mechanical strain relief required</a:t>
            </a:r>
          </a:p>
          <a:p>
            <a:pPr lvl="1"/>
            <a:r>
              <a:rPr lang="en-US" dirty="0" smtClean="0"/>
              <a:t>~$3500.00 (awaiting quote)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4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 Option: Patch Cord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03" y="1808195"/>
            <a:ext cx="1622197" cy="4499808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22959" y="2122631"/>
            <a:ext cx="4463818" cy="33508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Lancer/Linden Fiber Optic Connection</a:t>
            </a:r>
          </a:p>
          <a:p>
            <a:pPr lvl="1"/>
            <a:r>
              <a:rPr lang="en-US" dirty="0" smtClean="0"/>
              <a:t>Copper/Fiber terminated in J-Box</a:t>
            </a:r>
          </a:p>
          <a:p>
            <a:pPr lvl="1"/>
            <a:r>
              <a:rPr lang="en-US" dirty="0" smtClean="0"/>
              <a:t>Lancer pass </a:t>
            </a:r>
            <a:r>
              <a:rPr lang="en-US" dirty="0" err="1" smtClean="0"/>
              <a:t>throughs</a:t>
            </a:r>
            <a:r>
              <a:rPr lang="en-US" dirty="0" smtClean="0"/>
              <a:t> to Linden patch cord</a:t>
            </a:r>
          </a:p>
          <a:p>
            <a:pPr lvl="1"/>
            <a:r>
              <a:rPr lang="en-US" dirty="0" smtClean="0"/>
              <a:t>Power passed through </a:t>
            </a:r>
            <a:r>
              <a:rPr lang="en-US" dirty="0" err="1" smtClean="0"/>
              <a:t>Subconn</a:t>
            </a:r>
            <a:r>
              <a:rPr lang="en-US" dirty="0" smtClean="0"/>
              <a:t> connectors</a:t>
            </a:r>
          </a:p>
          <a:p>
            <a:pPr lvl="1"/>
            <a:r>
              <a:rPr lang="en-US" dirty="0" smtClean="0"/>
              <a:t>Inexpensive and serviceable</a:t>
            </a:r>
          </a:p>
          <a:p>
            <a:pPr lvl="1"/>
            <a:r>
              <a:rPr lang="en-US" dirty="0" smtClean="0"/>
              <a:t>Bulky solution, will add height to lander</a:t>
            </a:r>
          </a:p>
          <a:p>
            <a:pPr lvl="1"/>
            <a:r>
              <a:rPr lang="en-US" dirty="0" smtClean="0"/>
              <a:t>Bladder required</a:t>
            </a:r>
          </a:p>
          <a:p>
            <a:pPr lvl="1"/>
            <a:r>
              <a:rPr lang="en-US" dirty="0" smtClean="0"/>
              <a:t>Mechanical strain relief required</a:t>
            </a:r>
          </a:p>
          <a:p>
            <a:pPr lvl="1"/>
            <a:r>
              <a:rPr lang="en-US" dirty="0" smtClean="0"/>
              <a:t>~$2350.00 (awaiting final quotes)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Improved Cable clump attachment:</a:t>
            </a:r>
          </a:p>
          <a:p>
            <a:pPr lvl="2"/>
            <a:r>
              <a:rPr lang="en-US" dirty="0" smtClean="0"/>
              <a:t>Current option is a </a:t>
            </a:r>
            <a:r>
              <a:rPr lang="en-US" dirty="0" err="1" smtClean="0"/>
              <a:t>yale</a:t>
            </a:r>
            <a:r>
              <a:rPr lang="en-US" dirty="0" smtClean="0"/>
              <a:t> grip.</a:t>
            </a:r>
          </a:p>
          <a:p>
            <a:pPr lvl="2"/>
            <a:r>
              <a:rPr lang="en-US" dirty="0" smtClean="0"/>
              <a:t>With a standard tether, we can design a clamping solution in house. </a:t>
            </a:r>
          </a:p>
          <a:p>
            <a:pPr lvl="1"/>
            <a:r>
              <a:rPr lang="en-US" dirty="0" smtClean="0"/>
              <a:t>Decide on subsea connector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Supplementary Slides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72" y="470780"/>
            <a:ext cx="6738797" cy="579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0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Tether Electrical Requirements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16AWG Cu minimum requirement for single pair.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36170" y="953088"/>
            <a:ext cx="5197743" cy="5534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Copper Losses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16096"/>
              </p:ext>
            </p:extLst>
          </p:nvPr>
        </p:nvGraphicFramePr>
        <p:xfrm>
          <a:off x="3436170" y="1576911"/>
          <a:ext cx="5197743" cy="3392805"/>
        </p:xfrm>
        <a:graphic>
          <a:graphicData uri="http://schemas.openxmlformats.org/drawingml/2006/table">
            <a:tbl>
              <a:tblPr/>
              <a:tblGrid>
                <a:gridCol w="1078803"/>
                <a:gridCol w="609206"/>
                <a:gridCol w="786892"/>
                <a:gridCol w="951997"/>
                <a:gridCol w="875764"/>
                <a:gridCol w="895081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Wire Gauge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Pairs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 (in^2)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  (W)       (@ 1300W)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0.001608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0.004824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0.006432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0.002560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0.012180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0.016240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28374" y="4980532"/>
            <a:ext cx="404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Calculated using a length of 400 meters</a:t>
            </a:r>
          </a:p>
        </p:txBody>
      </p:sp>
    </p:spTree>
    <p:extLst>
      <p:ext uri="{BB962C8B-B14F-4D97-AF65-F5344CB8AC3E}">
        <p14:creationId xmlns:p14="http://schemas.microsoft.com/office/powerpoint/2010/main" val="359502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3263708" cy="1450757"/>
          </a:xfrm>
        </p:spPr>
        <p:txBody>
          <a:bodyPr/>
          <a:lstStyle/>
          <a:p>
            <a:r>
              <a:rPr lang="en-US" dirty="0" smtClean="0"/>
              <a:t>Lift Specs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147156" cy="402336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Derived Requirements: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force greater than SWL 600-lbf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minimum speed 30-m/min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brake higher than tether NBL 3,000-lbf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Storage of 400-m cable (includes working length &amp; 2 re-terminations)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Power Demand: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2HP required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10A likely for a electric winch on 220VAC1Ø.</a:t>
            </a:r>
          </a:p>
          <a:p>
            <a:pPr lvl="1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8" y="286710"/>
            <a:ext cx="4973070" cy="5582384"/>
          </a:xfr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38170" y="5869096"/>
            <a:ext cx="490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220V1Ø AC current assuming a 75% </a:t>
            </a:r>
            <a:r>
              <a:rPr lang="en-US" sz="1400"/>
              <a:t>electromechanical efficiency</a:t>
            </a:r>
          </a:p>
        </p:txBody>
      </p:sp>
    </p:spTree>
    <p:extLst>
      <p:ext uri="{BB962C8B-B14F-4D97-AF65-F5344CB8AC3E}">
        <p14:creationId xmlns:p14="http://schemas.microsoft.com/office/powerpoint/2010/main" val="2200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6" y="344774"/>
            <a:ext cx="8169784" cy="58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98" y="217158"/>
            <a:ext cx="4339349" cy="1450757"/>
          </a:xfrm>
        </p:spPr>
        <p:txBody>
          <a:bodyPr/>
          <a:lstStyle/>
          <a:p>
            <a:r>
              <a:rPr lang="en-US" dirty="0" smtClean="0"/>
              <a:t>Payload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38898" y="1845734"/>
            <a:ext cx="2939655" cy="402336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z="2200" dirty="0"/>
              <a:t>Room for some as shown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Will still need handles in 2 of the 4 sectors</a:t>
            </a:r>
          </a:p>
          <a:p>
            <a:pPr>
              <a:buFont typeface="Arial" charset="0"/>
              <a:buChar char="•"/>
            </a:pPr>
            <a:r>
              <a:rPr lang="en-US" sz="2200" dirty="0"/>
              <a:t>Displacement of 2 filled sectors ~40 </a:t>
            </a:r>
            <a:r>
              <a:rPr lang="en-US" sz="2200" dirty="0" err="1"/>
              <a:t>lbs</a:t>
            </a:r>
            <a:endParaRPr lang="en-US" sz="2200" dirty="0"/>
          </a:p>
          <a:p>
            <a:pPr>
              <a:buFont typeface="Arial" charset="0"/>
              <a:buChar char="•"/>
            </a:pPr>
            <a:r>
              <a:rPr lang="en-US" sz="2200" dirty="0"/>
              <a:t>Best to remove lead for weight added.</a:t>
            </a:r>
          </a:p>
          <a:p>
            <a:pPr lvl="1">
              <a:buFont typeface="Arial" charset="0"/>
              <a:buChar char="•"/>
            </a:pP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51" y="356684"/>
            <a:ext cx="5829418" cy="5512410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58785" y="5869096"/>
            <a:ext cx="2703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Top Down View BOS Main Housing</a:t>
            </a:r>
          </a:p>
        </p:txBody>
      </p:sp>
    </p:spTree>
    <p:extLst>
      <p:ext uri="{BB962C8B-B14F-4D97-AF65-F5344CB8AC3E}">
        <p14:creationId xmlns:p14="http://schemas.microsoft.com/office/powerpoint/2010/main" val="16899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Solution Trades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 Hauler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822962" y="2582336"/>
            <a:ext cx="3521559" cy="4141647"/>
          </a:xfrm>
        </p:spPr>
        <p:txBody>
          <a:bodyPr wrap="square">
            <a:spAutoFit/>
          </a:bodyPr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Removes slip-ring need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Essentially a </a:t>
            </a:r>
            <a:r>
              <a:rPr lang="en-US" dirty="0" err="1" smtClean="0"/>
              <a:t>Capstain</a:t>
            </a:r>
            <a:r>
              <a:rPr lang="en-US" dirty="0" smtClean="0"/>
              <a:t> solution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Low-cost ($3,000)</a:t>
            </a:r>
            <a:endParaRPr lang="en-US" dirty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Bucket storage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Significant Weight reduction demanded.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Limited to 1/2” Cable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Manual Payout Counter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Traditional Winch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Self contained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Safe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Bolt-down installation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Cost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Maintenance Requirement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Requires Slip-ring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6" y="4983102"/>
            <a:ext cx="1243434" cy="126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6344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96" y="434235"/>
            <a:ext cx="7874000" cy="5638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5" y="767936"/>
            <a:ext cx="8762035" cy="52430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 At A Glance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MBARI PROJECT 901704 NEXT GEN OBS LANDER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06" y="354684"/>
            <a:ext cx="3963918" cy="595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4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Must be able to be deployed from ships of opportunity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 tethered system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load bearing tether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launch and recovery quickly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operate in sea state </a:t>
            </a:r>
            <a:r>
              <a:rPr lang="en-US" dirty="0" smtClean="0"/>
              <a:t>two</a:t>
            </a:r>
            <a:r>
              <a:rPr lang="en-US" dirty="0"/>
              <a:t> 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land on rocky habitats with as little impact as possible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stay on bottom for five minutes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hopscotch (be towed) between sites during each dive</a:t>
            </a:r>
          </a:p>
          <a:p>
            <a:pPr>
              <a:buFont typeface="Arial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Must have swappable bases for multiple sea floor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types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Functional Requirements </a:t>
            </a:r>
            <a:r>
              <a:rPr lang="en-US" sz="4400" dirty="0" smtClean="0"/>
              <a:t>(non-handling)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Must </a:t>
            </a:r>
            <a:r>
              <a:rPr lang="en-US" dirty="0"/>
              <a:t>be able to record stereoscopic video in (near) 360 degrees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remotely control iris/ISO of the cameras</a:t>
            </a:r>
          </a:p>
          <a:p>
            <a:pPr>
              <a:buFont typeface="Arial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Must provide adequate lighting for all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add in contextual sensors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attach transponder onto lander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downward looking camera to assist with positioning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downward video and lander depth to bridge and winch operator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provide live video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record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synchronization between the multiple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combine meta-data (telemetry) into one file for each recording </a:t>
            </a:r>
            <a:r>
              <a:rPr lang="en-US" dirty="0" smtClean="0"/>
              <a:t>session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Altimeter sensor for safe approach operations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Derived Requirements (Telemetry)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Integral sensors: lander depth and lander directional orientation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Lander pitch and roll are nice to haves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Connections for up to 4 additional sensors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Power: 12Vdc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Comms</a:t>
            </a:r>
            <a:r>
              <a:rPr lang="en-US" dirty="0" smtClean="0"/>
              <a:t>: Serial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Sensor data viewable in real time topside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Live video from all 9 cameras available in real time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Recording performed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Downward looking camera available to bridge and winch operator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Primary reason for move to fiber, as 8 HD streams are ~11.6Gbps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(Power)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Using 480VAC for power transmission down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1:4 topside transformer from shipboard 110VAC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Maximum power draw for lander no more than 1300 watts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1300 watts -&gt; 11 amps topside 110VAC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Worst case lights: 215 watts each (x5)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Nominal draw probably around 900 watts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Subsea AC:DC converters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Define acceptable power/voltage loss in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4:1 subsea transformer; &lt;10 volt loss on 110VAC subsea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Cross sectional area of Copper vs power loss vs overall tether diameter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Minimum Cu: 16AWG: 1 pair, 18/20AWG: 2 pair, 22AWG: 3 pair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Tether </a:t>
            </a:r>
            <a:r>
              <a:rPr lang="en-US" smtClean="0"/>
              <a:t>Strength </a:t>
            </a:r>
            <a:r>
              <a:rPr lang="en-US" smtClean="0"/>
              <a:t>Requirements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/>
              <a:t>Max Design weight is 350-lbs</a:t>
            </a:r>
          </a:p>
          <a:p>
            <a:pPr lvl="1">
              <a:buFont typeface="Arial" charset="0"/>
              <a:buChar char="•"/>
            </a:pPr>
            <a:r>
              <a:rPr lang="en-US" sz="2400" dirty="0"/>
              <a:t>Working from existing design and adding a ~40-lbs payload margin, the tether will have a minimum working load of 530-lbf (SF 1.5) and a minimum breaking load of </a:t>
            </a:r>
            <a:r>
              <a:rPr lang="en-US" sz="2400" dirty="0" smtClean="0"/>
              <a:t>2,700-lbf (UNOLS SF 5xSWL).</a:t>
            </a:r>
            <a:endParaRPr lang="en-US" sz="2400" dirty="0"/>
          </a:p>
          <a:p>
            <a:pPr lvl="1">
              <a:buFont typeface="Arial" charset="0"/>
              <a:buChar char="•"/>
            </a:pPr>
            <a:r>
              <a:rPr lang="en-US" sz="2400" dirty="0"/>
              <a:t>Towing of the system should not exceed 2-knots.</a:t>
            </a:r>
          </a:p>
          <a:p>
            <a:pPr lvl="1">
              <a:buFont typeface="Arial" charset="0"/>
              <a:buChar char="•"/>
            </a:pPr>
            <a:r>
              <a:rPr lang="en-US" sz="2400" dirty="0"/>
              <a:t>At speeds greater than 2.5-knots, tow forces may begin to exceed the static lifting requirements of the system.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2279</TotalTime>
  <Words>1799</Words>
  <Application>Microsoft Macintosh PowerPoint</Application>
  <PresentationFormat>On-screen Show (4:3)</PresentationFormat>
  <Paragraphs>438</Paragraphs>
  <Slides>36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Calibri</vt:lpstr>
      <vt:lpstr>Calibri Light</vt:lpstr>
      <vt:lpstr>Courier New</vt:lpstr>
      <vt:lpstr>Mangal</vt:lpstr>
      <vt:lpstr>Arial</vt:lpstr>
      <vt:lpstr>Retrospect</vt:lpstr>
      <vt:lpstr>BOS R2018A Handling System Critical Review</vt:lpstr>
      <vt:lpstr>Summary</vt:lpstr>
      <vt:lpstr>PowerPoint Presentation</vt:lpstr>
      <vt:lpstr>BOS At A Glance</vt:lpstr>
      <vt:lpstr>Functional Requirements</vt:lpstr>
      <vt:lpstr>Functional Requirements (non-handling)</vt:lpstr>
      <vt:lpstr>Derived Requirements (Telemetry)</vt:lpstr>
      <vt:lpstr>Derived Requirements (Power)</vt:lpstr>
      <vt:lpstr>Derived Tether Strength Requirements</vt:lpstr>
      <vt:lpstr>Selected Tether</vt:lpstr>
      <vt:lpstr>Derived Requirements (Operational)</vt:lpstr>
      <vt:lpstr>Ships of Opportunity</vt:lpstr>
      <vt:lpstr>Winch Minimum Ratings</vt:lpstr>
      <vt:lpstr>Winch Selection</vt:lpstr>
      <vt:lpstr>Okeanus  ECO-2000</vt:lpstr>
      <vt:lpstr>InterOcean Model 1673</vt:lpstr>
      <vt:lpstr>Okeanus  DT Marine </vt:lpstr>
      <vt:lpstr>Slip Ring Selection </vt:lpstr>
      <vt:lpstr>Alpha Model 343 </vt:lpstr>
      <vt:lpstr>Focal Model 180 </vt:lpstr>
      <vt:lpstr>Slip Ring Comparison</vt:lpstr>
      <vt:lpstr>Sheave Options</vt:lpstr>
      <vt:lpstr>Handling System Budget</vt:lpstr>
      <vt:lpstr>System Transport</vt:lpstr>
      <vt:lpstr>Connector Option: Seaconn</vt:lpstr>
      <vt:lpstr>Connector Option: Patch Cord </vt:lpstr>
      <vt:lpstr>Future Decisions</vt:lpstr>
      <vt:lpstr>The End</vt:lpstr>
      <vt:lpstr>Supplementary Slides</vt:lpstr>
      <vt:lpstr>Tether Electrical Requirements</vt:lpstr>
      <vt:lpstr>Lift Specs</vt:lpstr>
      <vt:lpstr>PowerPoint Presentation</vt:lpstr>
      <vt:lpstr>Payload</vt:lpstr>
      <vt:lpstr>Winch Solution Trades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Eric Martin</cp:lastModifiedBy>
  <cp:revision>73</cp:revision>
  <cp:lastPrinted>2018-01-02T18:59:41Z</cp:lastPrinted>
  <dcterms:created xsi:type="dcterms:W3CDTF">2017-11-29T16:49:26Z</dcterms:created>
  <dcterms:modified xsi:type="dcterms:W3CDTF">2018-01-04T20:59:34Z</dcterms:modified>
</cp:coreProperties>
</file>