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6" r:id="rId3"/>
    <p:sldId id="267" r:id="rId4"/>
    <p:sldId id="263" r:id="rId5"/>
    <p:sldId id="271" r:id="rId6"/>
    <p:sldId id="265" r:id="rId7"/>
    <p:sldId id="268" r:id="rId8"/>
    <p:sldId id="269" r:id="rId9"/>
    <p:sldId id="270" r:id="rId10"/>
    <p:sldId id="257" r:id="rId11"/>
    <p:sldId id="258" r:id="rId12"/>
    <p:sldId id="259" r:id="rId13"/>
    <p:sldId id="260" r:id="rId14"/>
    <p:sldId id="273" r:id="rId15"/>
    <p:sldId id="261" r:id="rId16"/>
    <p:sldId id="272" r:id="rId17"/>
    <p:sldId id="262" r:id="rId18"/>
    <p:sldId id="266" r:id="rId1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-120" y="-7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48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2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66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880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8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33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14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03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16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166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2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C70CA-86AC-4488-A20A-F68CFACFCDF3}" type="datetimeFigureOut">
              <a:rPr lang="en-US" smtClean="0"/>
              <a:t>3/8/17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02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3181350"/>
            <a:ext cx="4191000" cy="14773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There’s a lot of black/white plain text bullets.</a:t>
            </a:r>
          </a:p>
          <a:p>
            <a:r>
              <a:rPr lang="en-US" dirty="0" smtClean="0"/>
              <a:t>Using some visual formatting to organize text and introduce a little color may keep attention better.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209550"/>
            <a:ext cx="2667000" cy="175432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Science Use Case slides:</a:t>
            </a:r>
          </a:p>
          <a:p>
            <a:r>
              <a:rPr lang="en-US" dirty="0" smtClean="0"/>
              <a:t>What would you think </a:t>
            </a:r>
            <a:r>
              <a:rPr lang="en-US" dirty="0"/>
              <a:t> </a:t>
            </a:r>
            <a:r>
              <a:rPr lang="en-US" dirty="0" smtClean="0"/>
              <a:t>of the title format </a:t>
            </a:r>
          </a:p>
          <a:p>
            <a:r>
              <a:rPr lang="en-US" dirty="0" smtClean="0"/>
              <a:t>“Science Use Case: TNC” For the science use case slides?</a:t>
            </a:r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5029200" y="2724150"/>
            <a:ext cx="3124200" cy="2286000"/>
            <a:chOff x="5257800" y="2190750"/>
            <a:chExt cx="3124200" cy="2286000"/>
          </a:xfrm>
        </p:grpSpPr>
        <p:sp>
          <p:nvSpPr>
            <p:cNvPr id="7" name="Rectangle 6"/>
            <p:cNvSpPr/>
            <p:nvPr/>
          </p:nvSpPr>
          <p:spPr>
            <a:xfrm>
              <a:off x="5257800" y="2190750"/>
              <a:ext cx="3124200" cy="2286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562600" y="2266950"/>
              <a:ext cx="2590800" cy="30480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F497D"/>
                  </a:solidFill>
                </a:rPr>
                <a:t>Science Use Case: TNC</a:t>
              </a:r>
              <a:endParaRPr lang="en-US" dirty="0">
                <a:solidFill>
                  <a:srgbClr val="1F497D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486400" y="2724150"/>
              <a:ext cx="1219200" cy="30480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Research Questions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162800" y="2647950"/>
              <a:ext cx="914400" cy="45720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Key Capabilities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5638800" y="3105150"/>
              <a:ext cx="914400" cy="91440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562600" y="3105150"/>
              <a:ext cx="914400" cy="60960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 algn="ctr">
                <a:buFont typeface="Arial"/>
                <a:buChar char="•"/>
              </a:pPr>
              <a:r>
                <a:rPr lang="en-US" sz="1200" dirty="0" smtClean="0">
                  <a:solidFill>
                    <a:schemeClr val="tx1"/>
                  </a:solidFill>
                </a:rPr>
                <a:t>Blah</a:t>
              </a:r>
            </a:p>
            <a:p>
              <a:pPr marL="171450" indent="-171450" algn="ctr">
                <a:buFont typeface="Arial"/>
                <a:buChar char="•"/>
              </a:pPr>
              <a:r>
                <a:rPr lang="en-US" sz="1200" dirty="0" smtClean="0">
                  <a:solidFill>
                    <a:schemeClr val="tx1"/>
                  </a:solidFill>
                </a:rPr>
                <a:t>Blah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7086600" y="3105150"/>
              <a:ext cx="1066800" cy="914400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010400" y="3105150"/>
              <a:ext cx="1143000" cy="60960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 algn="ctr">
                <a:buFont typeface="Arial"/>
                <a:buChar char="•"/>
              </a:pPr>
              <a:r>
                <a:rPr lang="en-US" sz="1200" dirty="0" err="1" smtClean="0">
                  <a:solidFill>
                    <a:schemeClr val="tx1"/>
                  </a:solidFill>
                </a:rPr>
                <a:t>Yada</a:t>
              </a:r>
              <a:endParaRPr lang="en-US" sz="1200" dirty="0" smtClean="0">
                <a:solidFill>
                  <a:schemeClr val="tx1"/>
                </a:solidFill>
              </a:endParaRPr>
            </a:p>
            <a:p>
              <a:pPr marL="171450" indent="-171450" algn="ctr">
                <a:buFont typeface="Arial"/>
                <a:buChar char="•"/>
              </a:pPr>
              <a:r>
                <a:rPr lang="en-US" sz="1200" dirty="0" err="1">
                  <a:solidFill>
                    <a:schemeClr val="tx1"/>
                  </a:solidFill>
                </a:rPr>
                <a:t>Y</a:t>
              </a:r>
              <a:r>
                <a:rPr lang="en-US" sz="1200" dirty="0" err="1" smtClean="0">
                  <a:solidFill>
                    <a:schemeClr val="tx1"/>
                  </a:solidFill>
                </a:rPr>
                <a:t>ada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4038600" y="209550"/>
            <a:ext cx="4724400" cy="230832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Functional Requirements slides:</a:t>
            </a:r>
          </a:p>
          <a:p>
            <a:r>
              <a:rPr lang="en-US" dirty="0" smtClean="0"/>
              <a:t>The graphics are good, but kind of small (if they need to see any feature differences in the lander)</a:t>
            </a:r>
          </a:p>
          <a:p>
            <a:r>
              <a:rPr lang="en-US" dirty="0" smtClean="0"/>
              <a:t>Text sizes are small – maybe dividing the screen real estate differently for some slides (2 columns of bullets) would make the slides visually less repetitious and enable larger text sizes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010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Requirements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500" dirty="0" smtClean="0"/>
              <a:t>The lander must provide the ability to identify, count, and size marine organisms by capturing video and/or still images.</a:t>
            </a:r>
          </a:p>
          <a:p>
            <a:pPr>
              <a:spcBef>
                <a:spcPts val="1200"/>
              </a:spcBef>
            </a:pPr>
            <a:r>
              <a:rPr lang="en-US" sz="2500" dirty="0" smtClean="0"/>
              <a:t>The lander must have the ability to interface and log various contextual sensors, such as O2, pH, ADCP, acoustic, and other novel sensors such as 3G-ESP.</a:t>
            </a:r>
          </a:p>
          <a:p>
            <a:pPr>
              <a:spcBef>
                <a:spcPts val="1200"/>
              </a:spcBef>
            </a:pPr>
            <a:r>
              <a:rPr lang="en-US" sz="2500" dirty="0" smtClean="0"/>
              <a:t>The lander must be a modular platform that can be reconfigured for various sensors and deployment scenarios.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988327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Derived Requirements (TNC)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791200" cy="35051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 smtClean="0"/>
              <a:t>Must operate tethered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have 360 degrees of stereo video coverage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land on or hover above rocky outcroppings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collect data from up to 30 sites within a normal operational ship day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be deployed from various vessels of opportunity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provide real time telemetry data for positioning including video, depth, and heading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5" y="971550"/>
            <a:ext cx="1777674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4225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Derived Requirements (Barry)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029200" cy="289559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1600" dirty="0" smtClean="0"/>
              <a:t>Must operate autonomously 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capture stereo still images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depth rated to 1500 meters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land on or near coral ridges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operate from days to one year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have O2, pH, ADCP, and CTD sensors</a:t>
            </a:r>
            <a:endParaRPr lang="en-US" sz="1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952" y="930088"/>
            <a:ext cx="1921557" cy="4063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5817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Derived Requirements (Chavez)</a:t>
            </a: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105400" cy="3124200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en-US" sz="1600" dirty="0" smtClean="0"/>
              <a:t>Must operate autonomously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land on seafloor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operate for 3-6 months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have O2, and CTD sensors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interface the 3G-ESP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interface the EK60 Echosounder</a:t>
            </a:r>
            <a:endParaRPr lang="en-US" sz="16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971550"/>
            <a:ext cx="2070497" cy="4015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61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Derived Requirements (Chavez)</a:t>
            </a: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562600" cy="32766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</a:pPr>
            <a:r>
              <a:rPr lang="en-US" sz="1700" dirty="0" smtClean="0"/>
              <a:t>Must operate tethered (to a cabled observatory)</a:t>
            </a:r>
          </a:p>
          <a:p>
            <a:pPr>
              <a:spcBef>
                <a:spcPts val="600"/>
              </a:spcBef>
            </a:pPr>
            <a:r>
              <a:rPr lang="en-US" sz="1700" dirty="0" smtClean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700" dirty="0" smtClean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700" dirty="0" smtClean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700" dirty="0" smtClean="0"/>
              <a:t>Must be able to land on seafloor</a:t>
            </a:r>
          </a:p>
          <a:p>
            <a:pPr>
              <a:spcBef>
                <a:spcPts val="600"/>
              </a:spcBef>
            </a:pPr>
            <a:r>
              <a:rPr lang="en-US" sz="1700" dirty="0" smtClean="0"/>
              <a:t>Must be able to operate for one year between maintenance</a:t>
            </a:r>
          </a:p>
          <a:p>
            <a:pPr>
              <a:spcBef>
                <a:spcPts val="600"/>
              </a:spcBef>
            </a:pPr>
            <a:r>
              <a:rPr lang="en-US" sz="1700" dirty="0" smtClean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700" dirty="0" smtClean="0"/>
              <a:t>Must have O2, and CTD sensors</a:t>
            </a:r>
          </a:p>
          <a:p>
            <a:pPr>
              <a:spcBef>
                <a:spcPts val="600"/>
              </a:spcBef>
            </a:pPr>
            <a:r>
              <a:rPr lang="en-US" sz="1700" dirty="0" smtClean="0"/>
              <a:t>Must be able to interface the 3G-ESP</a:t>
            </a:r>
          </a:p>
          <a:p>
            <a:pPr>
              <a:spcBef>
                <a:spcPts val="600"/>
              </a:spcBef>
            </a:pPr>
            <a:r>
              <a:rPr lang="en-US" sz="1700" dirty="0" smtClean="0"/>
              <a:t>Must be able to interface the EK60 Echosounder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provide real time video/data</a:t>
            </a:r>
          </a:p>
          <a:p>
            <a:pPr>
              <a:spcBef>
                <a:spcPts val="600"/>
              </a:spcBef>
            </a:pP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971550"/>
            <a:ext cx="2726051" cy="408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9265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 smtClean="0"/>
              <a:t>Derived Requirements (Benoit-Bird)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562600" cy="36575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 smtClean="0"/>
              <a:t>Must operate tethered 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operate in a mid-water environment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be suspended from a ship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operate 1-2 hours each at up to 5 sites per day from ships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be deployed from MBARI ships or various smaller vessels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interface the EK80 echosounder or similar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provide real time video/data</a:t>
            </a:r>
            <a:endParaRPr lang="en-US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047750"/>
            <a:ext cx="2100263" cy="3962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686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 smtClean="0"/>
              <a:t>Derived Requirements (Benoit-Bird)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562600" cy="36575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 smtClean="0"/>
              <a:t>Must operate autonomous 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operate in a mid-water environment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be suspended from a mooring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collect 5 minutes of video/data every 30 minutes for 3 months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be deployed from MBARI ships or various smaller vessels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interface the EK80 echosounder or similar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973928"/>
            <a:ext cx="1845091" cy="4141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303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 smtClean="0"/>
              <a:t>Operational Requirements Matrix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12971" y="1200153"/>
          <a:ext cx="6318057" cy="3394068"/>
        </p:xfrm>
        <a:graphic>
          <a:graphicData uri="http://schemas.openxmlformats.org/drawingml/2006/table">
            <a:tbl>
              <a:tblPr/>
              <a:tblGrid>
                <a:gridCol w="1907633"/>
                <a:gridCol w="1102606"/>
                <a:gridCol w="1102606"/>
                <a:gridCol w="1102606"/>
                <a:gridCol w="1102606"/>
              </a:tblGrid>
              <a:tr h="1974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Requirement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TNC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Barry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Chavez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Benoit-Bird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Tethered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Autonomous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300 Meters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1500 Meters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Benthic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Mid-water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video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imaging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360 degrees coverage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Operate from MBARI ships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Operate from non-MBARI ships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O2 sensor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pH probe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CTD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ADCP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EK80 echosounder (or similar)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3G-ESP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7762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TNC: Preliminary design options studied – will be presented next</a:t>
            </a:r>
          </a:p>
          <a:p>
            <a:r>
              <a:rPr lang="en-US" dirty="0" smtClean="0"/>
              <a:t>MBARI Use Cases</a:t>
            </a:r>
          </a:p>
          <a:p>
            <a:pPr lvl="1"/>
            <a:r>
              <a:rPr lang="en-US" dirty="0" smtClean="0"/>
              <a:t>Widely divergent sets of requirements</a:t>
            </a:r>
          </a:p>
          <a:p>
            <a:pPr lvl="1"/>
            <a:r>
              <a:rPr lang="en-US" dirty="0" smtClean="0"/>
              <a:t>Large design gap between autonomous &amp; tethered</a:t>
            </a:r>
          </a:p>
          <a:p>
            <a:pPr lvl="2"/>
            <a:r>
              <a:rPr lang="en-US" dirty="0" smtClean="0"/>
              <a:t>Electrical energy required &amp; software (data management)</a:t>
            </a:r>
          </a:p>
          <a:p>
            <a:pPr lvl="1"/>
            <a:r>
              <a:rPr lang="en-US" dirty="0" smtClean="0"/>
              <a:t>Can this task be performed with existing hardware?</a:t>
            </a:r>
          </a:p>
          <a:p>
            <a:pPr lvl="1"/>
            <a:r>
              <a:rPr lang="en-US" dirty="0" smtClean="0"/>
              <a:t>Can all requirements be met by one system?</a:t>
            </a:r>
          </a:p>
          <a:p>
            <a:r>
              <a:rPr lang="en-US" dirty="0"/>
              <a:t> </a:t>
            </a:r>
            <a:r>
              <a:rPr lang="en-US" dirty="0" smtClean="0"/>
              <a:t>Recommendations</a:t>
            </a:r>
          </a:p>
          <a:p>
            <a:pPr lvl="1"/>
            <a:r>
              <a:rPr lang="en-US" dirty="0" smtClean="0"/>
              <a:t>TNC: Proceed with PDR + build</a:t>
            </a:r>
          </a:p>
          <a:p>
            <a:pPr lvl="1"/>
            <a:r>
              <a:rPr lang="en-US" dirty="0" smtClean="0"/>
              <a:t>MBARI: Further study needed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882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Benthic Observation System</a:t>
            </a:r>
            <a:br>
              <a:rPr lang="en-US" dirty="0" smtClean="0"/>
            </a:br>
            <a:r>
              <a:rPr lang="en-US" dirty="0" smtClean="0"/>
              <a:t>Concept Design Review</a:t>
            </a:r>
            <a:br>
              <a:rPr lang="en-US" dirty="0" smtClean="0"/>
            </a:br>
            <a:r>
              <a:rPr lang="en-US" dirty="0" smtClean="0"/>
              <a:t>(draft)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March 27,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755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Team &amp; PIs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Jim Barry</a:t>
            </a:r>
          </a:p>
          <a:p>
            <a:r>
              <a:rPr lang="en-US" dirty="0" smtClean="0"/>
              <a:t>Francisco Chavez</a:t>
            </a:r>
          </a:p>
          <a:p>
            <a:r>
              <a:rPr lang="en-US" dirty="0" smtClean="0"/>
              <a:t>Kelly Benoit-Bird</a:t>
            </a:r>
          </a:p>
          <a:p>
            <a:r>
              <a:rPr lang="en-US" dirty="0" smtClean="0"/>
              <a:t>Mary Gleason (TNC)</a:t>
            </a:r>
          </a:p>
          <a:p>
            <a:r>
              <a:rPr lang="en-US" dirty="0" smtClean="0"/>
              <a:t>Rick Starr (MLML)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191000" cy="3394472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Chad Kecy (PM)</a:t>
            </a:r>
          </a:p>
          <a:p>
            <a:r>
              <a:rPr lang="en-US" dirty="0" smtClean="0"/>
              <a:t>Francois Cazenave</a:t>
            </a:r>
          </a:p>
          <a:p>
            <a:r>
              <a:rPr lang="en-US" dirty="0" smtClean="0"/>
              <a:t>Kent Headley</a:t>
            </a:r>
          </a:p>
          <a:p>
            <a:r>
              <a:rPr lang="en-US" dirty="0" smtClean="0"/>
              <a:t>Craig Okuda</a:t>
            </a:r>
          </a:p>
          <a:p>
            <a:r>
              <a:rPr lang="en-US" dirty="0" smtClean="0"/>
              <a:t>Eric Martin</a:t>
            </a:r>
          </a:p>
          <a:p>
            <a:r>
              <a:rPr lang="en-US" dirty="0" smtClean="0"/>
              <a:t>Mike Parker</a:t>
            </a:r>
          </a:p>
          <a:p>
            <a:r>
              <a:rPr lang="en-US" dirty="0" smtClean="0"/>
              <a:t>Jared </a:t>
            </a:r>
            <a:r>
              <a:rPr lang="en-US" dirty="0" err="1" smtClean="0"/>
              <a:t>Figurski</a:t>
            </a:r>
            <a:endParaRPr lang="en-US" dirty="0" smtClean="0"/>
          </a:p>
          <a:p>
            <a:r>
              <a:rPr lang="en-US" dirty="0" smtClean="0"/>
              <a:t>Ryan Fields (MLML)</a:t>
            </a:r>
          </a:p>
          <a:p>
            <a:r>
              <a:rPr lang="en-US" dirty="0" smtClean="0"/>
              <a:t>Tyler </a:t>
            </a:r>
            <a:r>
              <a:rPr lang="en-US" dirty="0" err="1" smtClean="0"/>
              <a:t>Maricich</a:t>
            </a:r>
            <a:r>
              <a:rPr lang="en-US" dirty="0" smtClean="0"/>
              <a:t> (Collaborator)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663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CDR 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Motivation behind the project</a:t>
            </a:r>
          </a:p>
          <a:p>
            <a:r>
              <a:rPr lang="en-US" dirty="0" smtClean="0"/>
              <a:t>Science use cases </a:t>
            </a:r>
          </a:p>
          <a:p>
            <a:r>
              <a:rPr lang="en-US" dirty="0" smtClean="0"/>
              <a:t>Functional requirements</a:t>
            </a:r>
          </a:p>
          <a:p>
            <a:r>
              <a:rPr lang="en-US" dirty="0" smtClean="0"/>
              <a:t>Derived requirements</a:t>
            </a:r>
          </a:p>
          <a:p>
            <a:r>
              <a:rPr lang="en-US" dirty="0" smtClean="0"/>
              <a:t>Summary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230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Motivation for Benthic Observation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4949"/>
            <a:ext cx="8229600" cy="3089673"/>
          </a:xfrm>
        </p:spPr>
        <p:txBody>
          <a:bodyPr wrap="square" numCol="1" anchor="ctr" anchorCtr="0">
            <a:noAutofit/>
          </a:bodyPr>
          <a:lstStyle/>
          <a:p>
            <a:pPr>
              <a:spcBef>
                <a:spcPts val="1200"/>
              </a:spcBef>
            </a:pPr>
            <a:r>
              <a:rPr lang="en-US" sz="2800" dirty="0" smtClean="0"/>
              <a:t>Expressed desire for a modular platform which combines stereo imagery with contextual sensors</a:t>
            </a:r>
          </a:p>
          <a:p>
            <a:pPr>
              <a:spcBef>
                <a:spcPts val="1200"/>
              </a:spcBef>
            </a:pPr>
            <a:r>
              <a:rPr lang="en-US" sz="2800" dirty="0" smtClean="0"/>
              <a:t>Modifiable system can reduce the number expensive one-off specific systems</a:t>
            </a:r>
          </a:p>
          <a:p>
            <a:pPr>
              <a:spcBef>
                <a:spcPts val="1200"/>
              </a:spcBef>
            </a:pPr>
            <a:r>
              <a:rPr lang="en-US" sz="2800" dirty="0" smtClean="0"/>
              <a:t>Driven by an immediate need by The Nature Conservancy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35902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Needs (TNC)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 smtClean="0"/>
              <a:t>Visual component to the coast wide FRAM trawl survey (mostly in rocky habitats)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Provide density estimates (#/m</a:t>
            </a:r>
            <a:r>
              <a:rPr lang="en-US" baseline="30000" dirty="0" smtClean="0"/>
              <a:t>2</a:t>
            </a:r>
            <a:r>
              <a:rPr lang="en-US" dirty="0" smtClean="0"/>
              <a:t>) and size structure of 6-8 demersal species</a:t>
            </a:r>
          </a:p>
          <a:p>
            <a:pPr lvl="1"/>
            <a:r>
              <a:rPr lang="en-US" sz="2400" dirty="0" err="1" smtClean="0"/>
              <a:t>yelloweye</a:t>
            </a:r>
            <a:r>
              <a:rPr lang="en-US" sz="2400" dirty="0" smtClean="0"/>
              <a:t>, </a:t>
            </a:r>
            <a:r>
              <a:rPr lang="en-US" sz="2400" dirty="0" err="1" smtClean="0"/>
              <a:t>cowcod</a:t>
            </a:r>
            <a:r>
              <a:rPr lang="en-US" sz="2400" dirty="0" smtClean="0"/>
              <a:t>, lingcod, canary, </a:t>
            </a:r>
            <a:r>
              <a:rPr lang="en-US" sz="2400" dirty="0" err="1" smtClean="0"/>
              <a:t>bocaccio</a:t>
            </a:r>
            <a:r>
              <a:rPr lang="en-US" sz="2400" dirty="0" smtClean="0"/>
              <a:t>, </a:t>
            </a:r>
            <a:r>
              <a:rPr lang="en-US" sz="2400" dirty="0" err="1" smtClean="0"/>
              <a:t>greenspot</a:t>
            </a:r>
            <a:endParaRPr lang="en-US" sz="2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641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Needs (Barry)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Long term collaboration with The Monterey Bay National Marine Sanctuary (MBNMS) to study the benthic biological environment at Sur Ridge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Characterize environmental conditions to help understand various processes</a:t>
            </a:r>
          </a:p>
          <a:p>
            <a:pPr lvl="1"/>
            <a:r>
              <a:rPr lang="en-US" sz="2600" dirty="0" smtClean="0"/>
              <a:t>Feeding in relation to water flow</a:t>
            </a:r>
          </a:p>
          <a:p>
            <a:pPr lvl="1"/>
            <a:r>
              <a:rPr lang="en-US" sz="2600" dirty="0" smtClean="0"/>
              <a:t>Predator-prey interactions</a:t>
            </a:r>
          </a:p>
          <a:p>
            <a:pPr lvl="1"/>
            <a:r>
              <a:rPr lang="en-US" sz="2600" dirty="0" smtClean="0"/>
              <a:t>Temporal variation in benthic conditions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470639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Needs (Chavez)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823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857250"/>
          </a:xfrm>
        </p:spPr>
        <p:txBody>
          <a:bodyPr/>
          <a:lstStyle/>
          <a:p>
            <a:r>
              <a:rPr lang="en-US" dirty="0" smtClean="0"/>
              <a:t>Science Needs (Benoit-Bird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use of high resolution stereo video</a:t>
            </a:r>
          </a:p>
          <a:p>
            <a:pPr lvl="1">
              <a:spcBef>
                <a:spcPts val="1200"/>
              </a:spcBef>
            </a:pPr>
            <a:r>
              <a:rPr lang="en-US" sz="2400" dirty="0" smtClean="0"/>
              <a:t>assists in the interpretation of the data acquired via acoustic instruments </a:t>
            </a:r>
          </a:p>
          <a:p>
            <a:pPr lvl="1">
              <a:spcBef>
                <a:spcPts val="1200"/>
              </a:spcBef>
            </a:pPr>
            <a:r>
              <a:rPr lang="en-US" sz="2400" dirty="0" smtClean="0"/>
              <a:t>provides data on the behavior of the biota to the acoustic instruments themselves</a:t>
            </a:r>
          </a:p>
          <a:p>
            <a:pPr lvl="2"/>
            <a:r>
              <a:rPr lang="en-US" sz="2000" dirty="0" smtClean="0"/>
              <a:t>Biota sizes range from Humboldt squid to larger mammals</a:t>
            </a:r>
          </a:p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04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885</TotalTime>
  <Words>1147</Words>
  <Application>Microsoft Macintosh PowerPoint</Application>
  <PresentationFormat>On-screen Show (16:9)</PresentationFormat>
  <Paragraphs>226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Benthic Observation System Concept Design Review (draft) </vt:lpstr>
      <vt:lpstr>Team &amp; PIs</vt:lpstr>
      <vt:lpstr>CDR Agenda</vt:lpstr>
      <vt:lpstr>Motivation for Benthic Observation System</vt:lpstr>
      <vt:lpstr>Science Needs (TNC)</vt:lpstr>
      <vt:lpstr>Science Needs (Barry)</vt:lpstr>
      <vt:lpstr>Science Needs (Chavez)</vt:lpstr>
      <vt:lpstr>Science Needs (Benoit-Bird)</vt:lpstr>
      <vt:lpstr>Functional Requirements</vt:lpstr>
      <vt:lpstr>Derived Requirements (TNC)</vt:lpstr>
      <vt:lpstr>Derived Requirements (Barry)</vt:lpstr>
      <vt:lpstr>Derived Requirements (Chavez)</vt:lpstr>
      <vt:lpstr>Derived Requirements (Chavez)</vt:lpstr>
      <vt:lpstr>Derived Requirements (Benoit-Bird)</vt:lpstr>
      <vt:lpstr>Derived Requirements (Benoit-Bird)</vt:lpstr>
      <vt:lpstr>Operational Requirements Matrix</vt:lpstr>
      <vt:lpstr>Summary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Kent Headley</cp:lastModifiedBy>
  <cp:revision>47</cp:revision>
  <dcterms:created xsi:type="dcterms:W3CDTF">2017-03-02T16:44:49Z</dcterms:created>
  <dcterms:modified xsi:type="dcterms:W3CDTF">2017-03-08T22:11:54Z</dcterms:modified>
</cp:coreProperties>
</file>