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5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018" autoAdjust="0"/>
    <p:restoredTop sz="94660"/>
  </p:normalViewPr>
  <p:slideViewPr>
    <p:cSldViewPr snapToGrid="0">
      <p:cViewPr>
        <p:scale>
          <a:sx n="100" d="100"/>
          <a:sy n="100" d="100"/>
        </p:scale>
        <p:origin x="-5304" y="-15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22T15:15:29.812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1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4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2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7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2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9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87D5-0031-42A8-B0A0-8C854CC778F2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1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5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of single camera in the lab (in air)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general camera and lens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 smtClean="0"/>
          </a:p>
          <a:p>
            <a:r>
              <a:rPr lang="en-US" dirty="0" smtClean="0"/>
              <a:t>Testing of camera pair in a seawater test tank: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image quality when viewing through a flat port?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Is vertical pairing of camera suitable for photogrammetry?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camera angle relative to viewing port affect photogrammetric capability?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movement of camera relative to view port affect photogrammetry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1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41833"/>
            <a:ext cx="5546271" cy="1058318"/>
          </a:xfrm>
        </p:spPr>
        <p:txBody>
          <a:bodyPr>
            <a:normAutofit/>
          </a:bodyPr>
          <a:lstStyle/>
          <a:p>
            <a:r>
              <a:rPr lang="en-US" dirty="0" smtClean="0"/>
              <a:t>Camera test in air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4" y="1619218"/>
            <a:ext cx="6794145" cy="4529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637219"/>
            <a:ext cx="2210760" cy="2229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3735667"/>
            <a:ext cx="2228315" cy="22283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48305" y="2919617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image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55379" y="5963982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of image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13411" r="16818" b="33874"/>
          <a:stretch/>
        </p:blipFill>
        <p:spPr>
          <a:xfrm>
            <a:off x="9730600" y="1082017"/>
            <a:ext cx="2200050" cy="1741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59329" y="4738765"/>
            <a:ext cx="1628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500</a:t>
            </a:r>
          </a:p>
          <a:p>
            <a:r>
              <a:rPr lang="en-US" dirty="0" smtClean="0"/>
              <a:t>F8 </a:t>
            </a:r>
          </a:p>
          <a:p>
            <a:r>
              <a:rPr lang="en-US" dirty="0" smtClean="0"/>
              <a:t>1/125s</a:t>
            </a:r>
          </a:p>
          <a:p>
            <a:r>
              <a:rPr lang="en-US" dirty="0" smtClean="0"/>
              <a:t>Natural lighting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72" y="3710779"/>
            <a:ext cx="2232641" cy="22282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730600" y="5971393"/>
            <a:ext cx="2562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of field </a:t>
            </a:r>
          </a:p>
          <a:p>
            <a:r>
              <a:rPr lang="en-US" dirty="0" smtClean="0"/>
              <a:t>(red object at ½ distance)</a:t>
            </a:r>
          </a:p>
        </p:txBody>
      </p:sp>
    </p:spTree>
    <p:extLst>
      <p:ext uri="{BB962C8B-B14F-4D97-AF65-F5344CB8AC3E}">
        <p14:creationId xmlns:p14="http://schemas.microsoft.com/office/powerpoint/2010/main" val="389292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1" y="234496"/>
            <a:ext cx="7546521" cy="908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pair test in sea water tank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1273630"/>
            <a:ext cx="5675720" cy="5429250"/>
          </a:xfrm>
          <a:prstGeom prst="rect">
            <a:avLst/>
          </a:prstGeom>
        </p:spPr>
      </p:pic>
      <p:pic>
        <p:nvPicPr>
          <p:cNvPr id="6" name="Bottom_Cam_Large_Tank_Fis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5150" y="1143000"/>
            <a:ext cx="4397829" cy="247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results from tank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analysis from Ryan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7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camera housing concept (2 slides 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ports</a:t>
            </a:r>
          </a:p>
          <a:p>
            <a:r>
              <a:rPr lang="en-US" dirty="0" smtClean="0"/>
              <a:t>Materials, fabrication</a:t>
            </a:r>
          </a:p>
          <a:p>
            <a:r>
              <a:rPr lang="en-US" dirty="0" smtClean="0"/>
              <a:t>Weight size</a:t>
            </a:r>
          </a:p>
          <a:p>
            <a:r>
              <a:rPr lang="en-US" dirty="0" smtClean="0"/>
              <a:t>Rack for electronics and cameras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308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lander concept (2-3 slides)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Swapable</a:t>
            </a:r>
            <a:r>
              <a:rPr lang="en-US" dirty="0" smtClean="0"/>
              <a:t> bases</a:t>
            </a:r>
          </a:p>
          <a:p>
            <a:r>
              <a:rPr lang="en-US" dirty="0" smtClean="0"/>
              <a:t>Heavy at the bottom, light at the top (float) for righting moment</a:t>
            </a:r>
          </a:p>
          <a:p>
            <a:r>
              <a:rPr lang="en-US" dirty="0" smtClean="0"/>
              <a:t>Low drag</a:t>
            </a:r>
          </a:p>
          <a:p>
            <a:r>
              <a:rPr lang="en-US" dirty="0" smtClean="0"/>
              <a:t>Light positioning</a:t>
            </a:r>
          </a:p>
          <a:p>
            <a:r>
              <a:rPr lang="en-US" dirty="0" smtClean="0"/>
              <a:t>Fin</a:t>
            </a:r>
          </a:p>
          <a:p>
            <a:r>
              <a:rPr lang="en-US" dirty="0" smtClean="0"/>
              <a:t>Tether attachment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978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mockup and test results 2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2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8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Mockup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2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size</a:t>
            </a:r>
          </a:p>
          <a:p>
            <a:r>
              <a:rPr lang="en-US" dirty="0" smtClean="0"/>
              <a:t>Cost &gt;$1500 (8x)</a:t>
            </a:r>
          </a:p>
          <a:p>
            <a:r>
              <a:rPr lang="en-US" dirty="0" smtClean="0"/>
              <a:t>Stills and HD video capable</a:t>
            </a:r>
          </a:p>
          <a:p>
            <a:r>
              <a:rPr lang="en-US" dirty="0" smtClean="0"/>
              <a:t>Good low light performance</a:t>
            </a:r>
          </a:p>
          <a:p>
            <a:r>
              <a:rPr lang="en-US" dirty="0" smtClean="0"/>
              <a:t>Mainstream, reliable brand</a:t>
            </a:r>
          </a:p>
          <a:p>
            <a:r>
              <a:rPr lang="en-US" dirty="0" smtClean="0"/>
              <a:t>Easy to interface</a:t>
            </a:r>
          </a:p>
          <a:p>
            <a:r>
              <a:rPr lang="en-US" dirty="0" smtClean="0"/>
              <a:t>‘Manual’ controls</a:t>
            </a:r>
          </a:p>
        </p:txBody>
      </p:sp>
    </p:spTree>
    <p:extLst>
      <p:ext uri="{BB962C8B-B14F-4D97-AF65-F5344CB8AC3E}">
        <p14:creationId xmlns:p14="http://schemas.microsoft.com/office/powerpoint/2010/main" val="191021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Alpha 6300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17" y="1809296"/>
            <a:ext cx="4351338" cy="4351338"/>
          </a:xfrm>
        </p:spPr>
      </p:pic>
      <p:sp>
        <p:nvSpPr>
          <p:cNvPr id="6" name="TextBox 5"/>
          <p:cNvSpPr txBox="1"/>
          <p:nvPr/>
        </p:nvSpPr>
        <p:spPr>
          <a:xfrm>
            <a:off x="6384471" y="2756353"/>
            <a:ext cx="5216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$1000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Images are recorded on SD card: up to x hours of HD video. Download via USB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24.2MP APS-C </a:t>
            </a:r>
            <a:r>
              <a:rPr lang="en-US" dirty="0" err="1" smtClean="0"/>
              <a:t>Exmor</a:t>
            </a:r>
            <a:r>
              <a:rPr lang="en-US" dirty="0" smtClean="0"/>
              <a:t>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 be controlled using proprietary SONY connector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Excellent image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Sony E-mount: many lens options</a:t>
            </a:r>
          </a:p>
        </p:txBody>
      </p:sp>
    </p:spTree>
    <p:extLst>
      <p:ext uri="{BB962C8B-B14F-4D97-AF65-F5344CB8AC3E}">
        <p14:creationId xmlns:p14="http://schemas.microsoft.com/office/powerpoint/2010/main" val="122492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Lens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Requirements:</a:t>
            </a:r>
          </a:p>
          <a:p>
            <a:pPr>
              <a:buFontTx/>
              <a:buChar char="-"/>
            </a:pPr>
            <a:r>
              <a:rPr lang="en-US" dirty="0" smtClean="0"/>
              <a:t>Wide angle (60 </a:t>
            </a:r>
            <a:r>
              <a:rPr lang="en-US" dirty="0" err="1" smtClean="0"/>
              <a:t>deg</a:t>
            </a:r>
            <a:r>
              <a:rPr lang="en-US" dirty="0" smtClean="0"/>
              <a:t> horizontal FOV)</a:t>
            </a:r>
          </a:p>
          <a:p>
            <a:pPr>
              <a:buFontTx/>
              <a:buChar char="-"/>
            </a:pPr>
            <a:r>
              <a:rPr lang="en-US" dirty="0" smtClean="0"/>
              <a:t>Cost &lt;$500</a:t>
            </a:r>
          </a:p>
          <a:p>
            <a:pPr>
              <a:buFontTx/>
              <a:buChar char="-"/>
            </a:pPr>
            <a:r>
              <a:rPr lang="en-US" dirty="0" smtClean="0"/>
              <a:t>Small, light</a:t>
            </a:r>
          </a:p>
          <a:p>
            <a:pPr>
              <a:buFontTx/>
              <a:buChar char="-"/>
            </a:pPr>
            <a:r>
              <a:rPr lang="en-US" dirty="0" smtClean="0"/>
              <a:t>Autofocus no required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Rokinon</a:t>
            </a:r>
            <a:r>
              <a:rPr lang="en-US" dirty="0" smtClean="0"/>
              <a:t> 12mm is excellent solution.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1752600"/>
            <a:ext cx="3512457" cy="35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and lights positioning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dirty="0" smtClean="0"/>
              <a:t>Must have 360 degree coverage in stereo (gaps acceptable): at least 4 cameras pairs are needed.</a:t>
            </a:r>
          </a:p>
          <a:p>
            <a:pPr>
              <a:buFontTx/>
              <a:buChar char="-"/>
            </a:pPr>
            <a:r>
              <a:rPr lang="en-US" dirty="0" smtClean="0"/>
              <a:t>Flat port will be used (domes are too expensive)</a:t>
            </a:r>
          </a:p>
          <a:p>
            <a:pPr>
              <a:buFontTx/>
              <a:buChar char="-"/>
            </a:pPr>
            <a:r>
              <a:rPr lang="en-US" dirty="0" smtClean="0"/>
              <a:t>Minimum distance between cameras is 40 cm (16”) (tested by R. Starr)</a:t>
            </a:r>
          </a:p>
          <a:p>
            <a:pPr>
              <a:buFontTx/>
              <a:buChar char="-"/>
            </a:pPr>
            <a:r>
              <a:rPr lang="en-US" dirty="0" smtClean="0"/>
              <a:t>Camera pairs must be toed in a few degrees</a:t>
            </a:r>
          </a:p>
          <a:p>
            <a:pPr>
              <a:buFontTx/>
              <a:buChar char="-"/>
            </a:pPr>
            <a:r>
              <a:rPr lang="en-US" dirty="0" smtClean="0"/>
              <a:t>One camera will face down to help with lander placement</a:t>
            </a:r>
          </a:p>
          <a:p>
            <a:pPr>
              <a:buFontTx/>
              <a:buChar char="-"/>
            </a:pPr>
            <a:r>
              <a:rPr lang="en-US" dirty="0" smtClean="0"/>
              <a:t>Lighting will be provided by 5 DSPL light. Backscatter is a concern.</a:t>
            </a:r>
          </a:p>
          <a:p>
            <a:pPr>
              <a:buFontTx/>
              <a:buChar char="-"/>
            </a:pPr>
            <a:r>
              <a:rPr lang="en-US" dirty="0" smtClean="0"/>
              <a:t>Camera must be 40cm from seafloor</a:t>
            </a:r>
          </a:p>
          <a:p>
            <a:pPr>
              <a:buFontTx/>
              <a:buChar char="-"/>
            </a:pPr>
            <a:r>
              <a:rPr lang="en-US" dirty="0" smtClean="0"/>
              <a:t>Drag, size and weight must be reduced</a:t>
            </a:r>
          </a:p>
          <a:p>
            <a:pPr>
              <a:buFontTx/>
              <a:buChar char="-"/>
            </a:pPr>
            <a:r>
              <a:rPr lang="en-US" dirty="0" smtClean="0"/>
              <a:t>Number of connectors must be kept to a minimum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481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914" y="-134070"/>
            <a:ext cx="9976757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Cameras paired horizontally take too much space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4" r="20624"/>
          <a:stretch/>
        </p:blipFill>
        <p:spPr>
          <a:xfrm>
            <a:off x="295970" y="742683"/>
            <a:ext cx="5803686" cy="5764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6666" r="14461" b="13333"/>
          <a:stretch/>
        </p:blipFill>
        <p:spPr>
          <a:xfrm>
            <a:off x="6145853" y="1273628"/>
            <a:ext cx="5729129" cy="4481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1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3333" r="29180" b="8095"/>
          <a:stretch/>
        </p:blipFill>
        <p:spPr>
          <a:xfrm>
            <a:off x="653142" y="1480093"/>
            <a:ext cx="5021036" cy="49941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t="11429" r="27983" b="17381"/>
          <a:stretch/>
        </p:blipFill>
        <p:spPr>
          <a:xfrm>
            <a:off x="5927271" y="1110342"/>
            <a:ext cx="6196693" cy="4882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0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br>
              <a:rPr lang="en-US" sz="3200" dirty="0" smtClean="0"/>
            </a:br>
            <a:r>
              <a:rPr lang="en-US" sz="3200" dirty="0" smtClean="0"/>
              <a:t>Can fit in a tall cylindrical housing.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7664" r="48130" b="33407"/>
          <a:stretch/>
        </p:blipFill>
        <p:spPr>
          <a:xfrm>
            <a:off x="996041" y="2326822"/>
            <a:ext cx="3371408" cy="2835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271" y="1157287"/>
            <a:ext cx="6196693" cy="47883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1507" y="5990443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79002" y="5978299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28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angle and position relative to seafloor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14524" r="14185" b="20595"/>
          <a:stretch/>
        </p:blipFill>
        <p:spPr>
          <a:xfrm>
            <a:off x="383721" y="1463877"/>
            <a:ext cx="7984672" cy="5149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23861" y="1690688"/>
            <a:ext cx="32651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Side view of fields of view of 2 </a:t>
            </a:r>
          </a:p>
          <a:p>
            <a:r>
              <a:rPr lang="en-US" dirty="0" smtClean="0"/>
              <a:t>Sony Alpha 6300 cameras in </a:t>
            </a:r>
          </a:p>
          <a:p>
            <a:r>
              <a:rPr lang="en-US" dirty="0" smtClean="0"/>
              <a:t>video mode, with </a:t>
            </a:r>
            <a:r>
              <a:rPr lang="en-US" dirty="0" err="1" smtClean="0"/>
              <a:t>Rokinon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12mm lens, viewing through a </a:t>
            </a:r>
          </a:p>
          <a:p>
            <a:r>
              <a:rPr lang="en-US" dirty="0" smtClean="0"/>
              <a:t>flat port in water. </a:t>
            </a:r>
          </a:p>
          <a:p>
            <a:endParaRPr lang="en-US" dirty="0" smtClean="0"/>
          </a:p>
          <a:p>
            <a:r>
              <a:rPr lang="en-US" dirty="0" smtClean="0"/>
              <a:t>The lower camera is 0.40m from </a:t>
            </a:r>
          </a:p>
          <a:p>
            <a:r>
              <a:rPr lang="en-US" dirty="0" smtClean="0"/>
              <a:t>the seafloor. The distance </a:t>
            </a:r>
          </a:p>
          <a:p>
            <a:r>
              <a:rPr lang="en-US" dirty="0" smtClean="0"/>
              <a:t>between cameras is 0.40m.</a:t>
            </a:r>
          </a:p>
          <a:p>
            <a:endParaRPr lang="en-US" dirty="0" smtClean="0"/>
          </a:p>
          <a:p>
            <a:r>
              <a:rPr lang="en-US" dirty="0" smtClean="0"/>
              <a:t>In still camera mode, the field </a:t>
            </a:r>
          </a:p>
          <a:p>
            <a:r>
              <a:rPr lang="en-US" dirty="0" smtClean="0"/>
              <a:t>of view will be 15% wider and </a:t>
            </a:r>
          </a:p>
          <a:p>
            <a:r>
              <a:rPr lang="en-US" dirty="0" smtClean="0"/>
              <a:t>30% taller.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1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499</Words>
  <Application>Microsoft Office PowerPoint</Application>
  <PresentationFormat>Custom</PresentationFormat>
  <Paragraphs>92</Paragraphs>
  <Slides>18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Camera selection</vt:lpstr>
      <vt:lpstr>Requirements</vt:lpstr>
      <vt:lpstr>Sony Alpha 6300</vt:lpstr>
      <vt:lpstr>Lens selection</vt:lpstr>
      <vt:lpstr>Cameras and lights positioning</vt:lpstr>
      <vt:lpstr>Cameras paired horizontally take too much space</vt:lpstr>
      <vt:lpstr>Cameras paired vertically, with offset have much smaller footprint</vt:lpstr>
      <vt:lpstr>Cameras paired vertically, with offset have much smaller footprint Can fit in a tall cylindrical housing.</vt:lpstr>
      <vt:lpstr>Camera angle and position relative to seafloor</vt:lpstr>
      <vt:lpstr>Camera testing</vt:lpstr>
      <vt:lpstr>Camera test in air</vt:lpstr>
      <vt:lpstr>Camera pair test in sea water tank</vt:lpstr>
      <vt:lpstr>Description of results from tank test</vt:lpstr>
      <vt:lpstr>Description of camera housing concept (2 slides ?)</vt:lpstr>
      <vt:lpstr>Description of lander concept (2-3 slides)</vt:lpstr>
      <vt:lpstr>Description of mockup and test results 2 slides</vt:lpstr>
      <vt:lpstr>PowerPoint Presentation</vt:lpstr>
      <vt:lpstr>Mockup 2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selection</dc:title>
  <dc:creator>Francois Cazenave</dc:creator>
  <cp:lastModifiedBy>Chad Kecy</cp:lastModifiedBy>
  <cp:revision>20</cp:revision>
  <dcterms:created xsi:type="dcterms:W3CDTF">2017-03-22T20:37:33Z</dcterms:created>
  <dcterms:modified xsi:type="dcterms:W3CDTF">2017-03-23T14:50:08Z</dcterms:modified>
</cp:coreProperties>
</file>